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71" r:id="rId6"/>
    <p:sldId id="262" r:id="rId7"/>
    <p:sldId id="260" r:id="rId8"/>
    <p:sldId id="258" r:id="rId9"/>
    <p:sldId id="263" r:id="rId10"/>
    <p:sldId id="264" r:id="rId11"/>
    <p:sldId id="265" r:id="rId12"/>
    <p:sldId id="269" r:id="rId13"/>
    <p:sldId id="270" r:id="rId14"/>
    <p:sldId id="268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7C9-9C60-4F10-805E-DC600E56D20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F569-900C-4988-A76E-FCFBAEF3B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7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EF569-900C-4988-A76E-FCFBAEF3B8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1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 of this.</a:t>
            </a:r>
            <a:r>
              <a:rPr lang="en-US" baseline="0" dirty="0" smtClean="0"/>
              <a:t> Include the info in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F6F81-F53F-485B-B24F-C37C793660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4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64CE-A98D-4EEF-A1E7-25D3D638F350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ACBB72-DB50-4C73-889E-033CF820DFF5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320E-F0AB-4E72-AD8B-FFDB19D6B3E6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C98A-02F1-4443-8879-78921149AE2E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19B9-3FE5-4CFE-A8C8-66758956D276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1C2E-15D7-4518-B5A0-003F5E2B26D8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810E-AC1F-4E4A-8F4B-7D09BA96DFA2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30D9-B47A-4C5A-91B3-85ECE0CB6544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DE76-AED6-42CA-8375-3CBB054E7B52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0427-EF91-4C0A-8D37-69914B49BD5A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5BC0-5C4E-46E5-8DB5-3087E8B5575B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390E-E0CD-406C-BB1F-0BDB8177F910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FB4B51A-EDF6-4FDA-868E-34959F97A69A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ccent.gmu.edu/about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67" y="1783080"/>
            <a:ext cx="11339652" cy="1961368"/>
          </a:xfrm>
        </p:spPr>
        <p:txBody>
          <a:bodyPr anchor="t">
            <a:noAutofit/>
          </a:bodyPr>
          <a:lstStyle/>
          <a:p>
            <a:r>
              <a:rPr lang="en-US" sz="40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Analysis of acoustic-to-articulatory 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speech inversion across </a:t>
            </a:r>
            <a:r>
              <a:rPr lang="en-US" sz="40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different accents and languages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29" y="3732070"/>
            <a:ext cx="9326217" cy="236657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Ganesh Sivaraman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Carol Espy-Wilson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Martijn</a:t>
            </a:r>
            <a:r>
              <a:rPr lang="en-US" sz="2400" dirty="0" smtClean="0">
                <a:solidFill>
                  <a:schemeClr val="tx1"/>
                </a:solidFill>
              </a:rPr>
              <a:t> Wieling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baseline="30000" dirty="0" smtClean="0">
              <a:solidFill>
                <a:schemeClr val="tx1"/>
              </a:solidFill>
            </a:endParaRPr>
          </a:p>
          <a:p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University </a:t>
            </a:r>
            <a:r>
              <a:rPr lang="en-US" dirty="0">
                <a:solidFill>
                  <a:schemeClr val="tx1"/>
                </a:solidFill>
              </a:rPr>
              <a:t>of Maryland College Park, MD</a:t>
            </a:r>
            <a:r>
              <a:rPr lang="en-US" dirty="0" smtClean="0">
                <a:solidFill>
                  <a:schemeClr val="tx1"/>
                </a:solidFill>
              </a:rPr>
              <a:t>, USA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Faculty of Computational Linguistics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Rijksuniversiteit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Groningen, Netherlands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6" descr="UMD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166" y="483109"/>
            <a:ext cx="1053206" cy="10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37A1-3349-4551-8ACD-3CC2FC681399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accent and cross language experiments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speech inversion system was tested on the test sets from other 3 subsets.</a:t>
            </a:r>
          </a:p>
          <a:p>
            <a:endParaRPr lang="en-US" dirty="0" smtClean="0"/>
          </a:p>
          <a:p>
            <a:r>
              <a:rPr lang="en-US" dirty="0" smtClean="0"/>
              <a:t>Example: UK English system was evaluated on NL English (cross accent), NL Dutch (cross language) and NL all subsets.</a:t>
            </a:r>
          </a:p>
          <a:p>
            <a:endParaRPr lang="en-US" dirty="0"/>
          </a:p>
          <a:p>
            <a:r>
              <a:rPr lang="en-US" dirty="0" smtClean="0"/>
              <a:t>The systems from Leave one speaker out tests were used for testing. Testing of subsets from the NL datasets were performed in a speaker independent manner.</a:t>
            </a:r>
          </a:p>
          <a:p>
            <a:endParaRPr lang="en-US" dirty="0"/>
          </a:p>
          <a:p>
            <a:r>
              <a:rPr lang="en-US" dirty="0" smtClean="0"/>
              <a:t>Performance evaluated using Pearson correlation and RMSE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810E-AC1F-4E4A-8F4B-7D09BA96DFA2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cross experiments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EMA sensor estimation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4374666"/>
              </p:ext>
            </p:extLst>
          </p:nvPr>
        </p:nvGraphicFramePr>
        <p:xfrm>
          <a:off x="1143000" y="2720975"/>
          <a:ext cx="475456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913"/>
                <a:gridCol w="950913"/>
                <a:gridCol w="950913"/>
                <a:gridCol w="950913"/>
                <a:gridCol w="95091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r>
                        <a:rPr lang="en-US" baseline="0" dirty="0" smtClean="0"/>
                        <a:t> 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NL Dutch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NL 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NL 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UK English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0.56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0.42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0.48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0.45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NL Dutch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0.42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0.51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0.46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0.47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NL English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0.48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0.48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0.53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0.51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NL</a:t>
                      </a:r>
                      <a:br>
                        <a:rPr lang="en-US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all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0.49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0.51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0.53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0.52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TV estimation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31274137"/>
              </p:ext>
            </p:extLst>
          </p:nvPr>
        </p:nvGraphicFramePr>
        <p:xfrm>
          <a:off x="6269038" y="2719388"/>
          <a:ext cx="475456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912"/>
                <a:gridCol w="950912"/>
                <a:gridCol w="950912"/>
                <a:gridCol w="950912"/>
                <a:gridCol w="9509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r>
                        <a:rPr lang="en-US" baseline="0" dirty="0" smtClean="0"/>
                        <a:t> 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NL Dutch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NL 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NL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UK English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0.57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0.44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0.51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0.48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NL Dutch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0.43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0.52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0.48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0.49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NL English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0.50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0.49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0.54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0.52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NL </a:t>
                      </a:r>
                      <a:br>
                        <a:rPr lang="en-US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all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0.51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0.54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0.56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0.54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810E-AC1F-4E4A-8F4B-7D09BA96DFA2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plot of a Dutch utterance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30D9-B47A-4C5A-91B3-85ECE0CB6544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12" name="Picture 2" descr="Z:\home\ganesh\research\groningenProject_IS2017\plots\dutch_utterance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" b="6263"/>
          <a:stretch/>
        </p:blipFill>
        <p:spPr bwMode="auto">
          <a:xfrm>
            <a:off x="1506171" y="1602223"/>
            <a:ext cx="9079263" cy="47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F_VENI_NL_17_004_2_c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6578" y="20919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plot of an UK English utterance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19B9-3FE5-4CFE-A8C8-66758956D276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2" descr="Z:\home\ganesh\research\groningenProject_IS2017\plots\english_utterance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1" b="7171"/>
          <a:stretch/>
        </p:blipFill>
        <p:spPr bwMode="auto">
          <a:xfrm>
            <a:off x="1367554" y="1602223"/>
            <a:ext cx="9338209" cy="475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_VENI_EN_10_004_1_c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7125" y="21097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e</a:t>
            </a:r>
            <a:r>
              <a:rPr lang="en-US" dirty="0" smtClean="0"/>
              <a:t>xperiments highlight the effects </a:t>
            </a:r>
            <a:r>
              <a:rPr lang="en-US" dirty="0"/>
              <a:t>of the amount of training data, the different types of </a:t>
            </a:r>
            <a:r>
              <a:rPr lang="en-US" dirty="0" smtClean="0"/>
              <a:t>data (i.e</a:t>
            </a:r>
            <a:r>
              <a:rPr lang="en-US" dirty="0"/>
              <a:t>. collected in different environments), and different accents and languages on the performance of speech inversion </a:t>
            </a:r>
            <a:r>
              <a:rPr lang="en-US" dirty="0" smtClean="0"/>
              <a:t>systems.</a:t>
            </a:r>
          </a:p>
          <a:p>
            <a:pPr algn="just"/>
            <a:r>
              <a:rPr lang="en-US" dirty="0" smtClean="0"/>
              <a:t>Speaker independent systems work well with appropriate normalizations of </a:t>
            </a:r>
            <a:r>
              <a:rPr lang="en-US" dirty="0"/>
              <a:t>the acoustic features and articulatory </a:t>
            </a:r>
            <a:r>
              <a:rPr lang="en-US" dirty="0" smtClean="0"/>
              <a:t>trajectories</a:t>
            </a:r>
          </a:p>
          <a:p>
            <a:pPr algn="just"/>
            <a:r>
              <a:rPr lang="en-US" dirty="0" smtClean="0"/>
              <a:t>Matched condition test performance correlation </a:t>
            </a:r>
            <a:r>
              <a:rPr lang="en-US" dirty="0"/>
              <a:t>of about 0.53 </a:t>
            </a:r>
            <a:endParaRPr lang="en-US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/>
              <a:t>mismatched </a:t>
            </a:r>
            <a:r>
              <a:rPr lang="en-US" dirty="0" smtClean="0"/>
              <a:t>data, the </a:t>
            </a:r>
            <a:r>
              <a:rPr lang="en-US" dirty="0"/>
              <a:t>performance drops to about 0.43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Future work: Speaker normalization techniques to further improve the performance.</a:t>
            </a:r>
          </a:p>
          <a:p>
            <a:pPr algn="just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30D9-B47A-4C5A-91B3-85ECE0CB6544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23603"/>
            <a:ext cx="9872871" cy="44668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S. H. Weinberger, “speech accent archive.” [Online]. </a:t>
            </a:r>
            <a:r>
              <a:rPr lang="en-US" dirty="0" err="1" smtClean="0"/>
              <a:t>Available: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accent.gmu.edu/about.php</a:t>
            </a:r>
            <a:endParaRPr lang="en-US" dirty="0" smtClean="0"/>
          </a:p>
          <a:p>
            <a:r>
              <a:rPr lang="en-US" dirty="0"/>
              <a:t>M. </a:t>
            </a:r>
            <a:r>
              <a:rPr lang="en-US" dirty="0" err="1"/>
              <a:t>Wieling</a:t>
            </a:r>
            <a:r>
              <a:rPr lang="en-US" dirty="0"/>
              <a:t>, P. </a:t>
            </a:r>
            <a:r>
              <a:rPr lang="en-US" dirty="0" err="1"/>
              <a:t>Veenstra</a:t>
            </a:r>
            <a:r>
              <a:rPr lang="en-US" dirty="0"/>
              <a:t>, P. </a:t>
            </a:r>
            <a:r>
              <a:rPr lang="en-US" dirty="0" err="1"/>
              <a:t>Adank</a:t>
            </a:r>
            <a:r>
              <a:rPr lang="en-US" dirty="0"/>
              <a:t>, A. Weber, and M. </a:t>
            </a:r>
            <a:r>
              <a:rPr lang="en-US" dirty="0" err="1"/>
              <a:t>Tiede</a:t>
            </a:r>
            <a:r>
              <a:rPr lang="en-US" dirty="0" smtClean="0"/>
              <a:t>, “</a:t>
            </a:r>
            <a:r>
              <a:rPr lang="en-US" dirty="0"/>
              <a:t>Comparing L1 and L2 speakers using </a:t>
            </a:r>
            <a:r>
              <a:rPr lang="en-US" dirty="0" err="1"/>
              <a:t>articulography</a:t>
            </a:r>
            <a:r>
              <a:rPr lang="en-US" dirty="0"/>
              <a:t>,” </a:t>
            </a:r>
            <a:r>
              <a:rPr lang="en-US" dirty="0" smtClean="0"/>
              <a:t>in Proceedings </a:t>
            </a:r>
            <a:r>
              <a:rPr lang="en-US" dirty="0"/>
              <a:t>of </a:t>
            </a:r>
            <a:r>
              <a:rPr lang="en-US" dirty="0" err="1"/>
              <a:t>ICPhS</a:t>
            </a:r>
            <a:r>
              <a:rPr lang="en-US" dirty="0"/>
              <a:t> 2015, 2015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Browman</a:t>
            </a:r>
            <a:r>
              <a:rPr lang="en-US" dirty="0"/>
              <a:t>, Catherine P. and Louis Goldstein 1989 Articulatory gestures as phonological units. Phonology 6: 151- 206</a:t>
            </a:r>
          </a:p>
          <a:p>
            <a:r>
              <a:rPr lang="en-US" dirty="0"/>
              <a:t>V. </a:t>
            </a:r>
            <a:r>
              <a:rPr lang="en-US" dirty="0" err="1"/>
              <a:t>Mitra</a:t>
            </a:r>
            <a:r>
              <a:rPr lang="en-US" dirty="0"/>
              <a:t>, “Articulatory Information For Robust Speech Recognition.” Ph.D. dissertation, University of Maryland, College Park, 2010. </a:t>
            </a:r>
            <a:endParaRPr lang="en-US" dirty="0" smtClean="0"/>
          </a:p>
          <a:p>
            <a:r>
              <a:rPr lang="en-US" dirty="0"/>
              <a:t>C. Qin and M. </a:t>
            </a:r>
            <a:r>
              <a:rPr lang="en-US" dirty="0" err="1"/>
              <a:t>Carreira-Perpiñán</a:t>
            </a:r>
            <a:r>
              <a:rPr lang="en-US" dirty="0"/>
              <a:t>, “An empirical </a:t>
            </a:r>
            <a:r>
              <a:rPr lang="en-US" dirty="0" smtClean="0"/>
              <a:t>investigation of </a:t>
            </a:r>
            <a:r>
              <a:rPr lang="en-US" dirty="0"/>
              <a:t>the </a:t>
            </a:r>
            <a:r>
              <a:rPr lang="en-US" dirty="0" smtClean="0"/>
              <a:t>non-uniqueness </a:t>
            </a:r>
            <a:r>
              <a:rPr lang="en-US" dirty="0"/>
              <a:t>in the acoustic-to-articulatory mapping</a:t>
            </a:r>
            <a:r>
              <a:rPr lang="en-US" dirty="0" smtClean="0"/>
              <a:t>.” INTERSPEECH</a:t>
            </a:r>
            <a:r>
              <a:rPr lang="en-US" dirty="0"/>
              <a:t>, 2007</a:t>
            </a:r>
            <a:r>
              <a:rPr lang="en-US" dirty="0" smtClean="0"/>
              <a:t>.</a:t>
            </a:r>
          </a:p>
          <a:p>
            <a:r>
              <a:rPr lang="en-US" dirty="0"/>
              <a:t>C. Qin and M. </a:t>
            </a:r>
            <a:r>
              <a:rPr lang="en-US" dirty="0" err="1"/>
              <a:t>Carreira-Perpiñán</a:t>
            </a:r>
            <a:r>
              <a:rPr lang="en-US" dirty="0"/>
              <a:t>, “Estimating missing </a:t>
            </a:r>
            <a:r>
              <a:rPr lang="en-US" dirty="0" smtClean="0"/>
              <a:t>data sequences </a:t>
            </a:r>
            <a:r>
              <a:rPr lang="en-US" dirty="0"/>
              <a:t>in x-ray </a:t>
            </a:r>
            <a:r>
              <a:rPr lang="en-US" dirty="0" err="1"/>
              <a:t>microbeam</a:t>
            </a:r>
            <a:r>
              <a:rPr lang="en-US" dirty="0"/>
              <a:t> recordings,” in </a:t>
            </a:r>
            <a:r>
              <a:rPr lang="en-US" dirty="0" smtClean="0"/>
              <a:t>INTERSPEECH, 2010.</a:t>
            </a:r>
          </a:p>
          <a:p>
            <a:r>
              <a:rPr lang="en-US" dirty="0" err="1"/>
              <a:t>Schroeter</a:t>
            </a:r>
            <a:r>
              <a:rPr lang="en-US" dirty="0"/>
              <a:t>, J., </a:t>
            </a:r>
            <a:r>
              <a:rPr lang="en-US" dirty="0" err="1"/>
              <a:t>Sondhi</a:t>
            </a:r>
            <a:r>
              <a:rPr lang="en-US" dirty="0"/>
              <a:t>, M.M., 1994. Techniques for estimating vocal tract shapes from the speech </a:t>
            </a:r>
            <a:r>
              <a:rPr lang="en-US" dirty="0" smtClean="0"/>
              <a:t>signal. IEEE </a:t>
            </a:r>
            <a:r>
              <a:rPr lang="en-US" dirty="0"/>
              <a:t>Trans. Speech Signal Process. </a:t>
            </a:r>
            <a:r>
              <a:rPr lang="en-US" dirty="0" err="1"/>
              <a:t>vol</a:t>
            </a:r>
            <a:r>
              <a:rPr lang="en-US" dirty="0"/>
              <a:t>, 2no1pp133–150. </a:t>
            </a:r>
            <a:endParaRPr lang="en-US" dirty="0" smtClean="0"/>
          </a:p>
          <a:p>
            <a:r>
              <a:rPr lang="en-US" dirty="0"/>
              <a:t>Toda, T., Black, A., </a:t>
            </a:r>
            <a:r>
              <a:rPr lang="en-US" dirty="0" err="1"/>
              <a:t>Tokuda</a:t>
            </a:r>
            <a:r>
              <a:rPr lang="en-US" dirty="0"/>
              <a:t>, K., 2004. Acoustic-to-articulatory inversion mapping with </a:t>
            </a:r>
            <a:r>
              <a:rPr lang="en-US" dirty="0" err="1"/>
              <a:t>gaussian</a:t>
            </a:r>
            <a:r>
              <a:rPr lang="en-US" dirty="0"/>
              <a:t> </a:t>
            </a:r>
            <a:r>
              <a:rPr lang="en-US" dirty="0" smtClean="0"/>
              <a:t>mixture model</a:t>
            </a:r>
            <a:r>
              <a:rPr lang="en-US" dirty="0"/>
              <a:t>, in: ICSLP. </a:t>
            </a:r>
            <a:r>
              <a:rPr lang="en-US" dirty="0" err="1"/>
              <a:t>Jeju</a:t>
            </a:r>
            <a:r>
              <a:rPr lang="en-US" dirty="0"/>
              <a:t> Island, Korea, pp. 1129–1132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19B9-3FE5-4CFE-A8C8-66758956D276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19B9-3FE5-4CFE-A8C8-66758956D276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6020" y="2751138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3613" y="4733965"/>
            <a:ext cx="112479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Acknowledgements</a:t>
            </a:r>
          </a:p>
          <a:p>
            <a:pPr algn="just"/>
            <a:r>
              <a:rPr lang="en-US" sz="1600" dirty="0" smtClean="0"/>
              <a:t>We </a:t>
            </a:r>
            <a:r>
              <a:rPr lang="en-US" sz="1600" dirty="0"/>
              <a:t>would like to thank the University of Maryland </a:t>
            </a:r>
            <a:r>
              <a:rPr lang="en-US" sz="1600" dirty="0" smtClean="0"/>
              <a:t>Graduate School </a:t>
            </a:r>
            <a:r>
              <a:rPr lang="en-US" sz="1600" dirty="0"/>
              <a:t>and the University of Groningen for awarding </a:t>
            </a:r>
            <a:r>
              <a:rPr lang="en-US" sz="1600" dirty="0" smtClean="0"/>
              <a:t>the International </a:t>
            </a:r>
            <a:r>
              <a:rPr lang="en-US" sz="1600" dirty="0"/>
              <a:t>Graduate Research Fellowship to fund </a:t>
            </a:r>
            <a:r>
              <a:rPr lang="en-US" sz="1600" dirty="0" smtClean="0"/>
              <a:t>this research</a:t>
            </a:r>
            <a:r>
              <a:rPr lang="en-US" sz="1600" dirty="0"/>
              <a:t>. This work was made possible by a hardware </a:t>
            </a:r>
            <a:r>
              <a:rPr lang="en-US" sz="1600" dirty="0" smtClean="0"/>
              <a:t>grant from </a:t>
            </a:r>
            <a:r>
              <a:rPr lang="en-US" sz="1600" dirty="0"/>
              <a:t>NVIDIA and a </a:t>
            </a:r>
            <a:r>
              <a:rPr lang="en-US" sz="1600" dirty="0" err="1"/>
              <a:t>Veni</a:t>
            </a:r>
            <a:r>
              <a:rPr lang="en-US" sz="1600" dirty="0"/>
              <a:t> grant for the project “</a:t>
            </a:r>
            <a:r>
              <a:rPr lang="en-US" sz="1600" dirty="0" smtClean="0"/>
              <a:t>Improving speech </a:t>
            </a:r>
            <a:r>
              <a:rPr lang="en-US" sz="1600" dirty="0"/>
              <a:t>learning models and English pronunciation </a:t>
            </a:r>
            <a:r>
              <a:rPr lang="en-US" sz="1600" dirty="0" smtClean="0"/>
              <a:t>with </a:t>
            </a:r>
            <a:r>
              <a:rPr lang="en-US" sz="1600" dirty="0" err="1" smtClean="0"/>
              <a:t>articulography</a:t>
            </a:r>
            <a:r>
              <a:rPr lang="en-US" sz="1600" dirty="0"/>
              <a:t>” awarded to </a:t>
            </a:r>
            <a:r>
              <a:rPr lang="en-US" sz="1600" dirty="0" err="1"/>
              <a:t>Martijn</a:t>
            </a:r>
            <a:r>
              <a:rPr lang="en-US" sz="1600" dirty="0"/>
              <a:t> </a:t>
            </a:r>
            <a:r>
              <a:rPr lang="en-US" sz="1600" dirty="0" err="1"/>
              <a:t>Wieling</a:t>
            </a:r>
            <a:r>
              <a:rPr lang="en-US" sz="1600" dirty="0"/>
              <a:t> by the </a:t>
            </a:r>
            <a:r>
              <a:rPr lang="en-US" sz="1600" dirty="0" smtClean="0"/>
              <a:t>Netherlands </a:t>
            </a:r>
            <a:r>
              <a:rPr lang="en-US" sz="1600" dirty="0" err="1" smtClean="0"/>
              <a:t>Organisation</a:t>
            </a:r>
            <a:r>
              <a:rPr lang="en-US" sz="1600" dirty="0" smtClean="0"/>
              <a:t> </a:t>
            </a:r>
            <a:r>
              <a:rPr lang="en-US" sz="1600" dirty="0"/>
              <a:t>for Scientific Research (NWO).</a:t>
            </a:r>
          </a:p>
        </p:txBody>
      </p:sp>
    </p:spTree>
    <p:extLst>
      <p:ext uri="{BB962C8B-B14F-4D97-AF65-F5344CB8AC3E}">
        <p14:creationId xmlns:p14="http://schemas.microsoft.com/office/powerpoint/2010/main" val="22436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23603"/>
            <a:ext cx="9872871" cy="44371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Acoustic to articulatory speech inversion</a:t>
            </a:r>
          </a:p>
          <a:p>
            <a:r>
              <a:rPr lang="en-US" dirty="0" smtClean="0"/>
              <a:t>Articulatory dataset</a:t>
            </a:r>
          </a:p>
          <a:p>
            <a:pPr lvl="1"/>
            <a:r>
              <a:rPr lang="en-US" dirty="0" smtClean="0"/>
              <a:t>Contents of the dataset</a:t>
            </a:r>
          </a:p>
          <a:p>
            <a:r>
              <a:rPr lang="en-US" dirty="0" smtClean="0"/>
              <a:t>Converting EMA sensor data to Tract Variables</a:t>
            </a:r>
          </a:p>
          <a:p>
            <a:r>
              <a:rPr lang="en-US" dirty="0" smtClean="0"/>
              <a:t>Speech inversion system</a:t>
            </a:r>
          </a:p>
          <a:p>
            <a:r>
              <a:rPr lang="en-US" dirty="0" smtClean="0"/>
              <a:t>Leave one speaker out experiments</a:t>
            </a:r>
          </a:p>
          <a:p>
            <a:pPr lvl="1"/>
            <a:r>
              <a:rPr lang="en-US" dirty="0" smtClean="0"/>
              <a:t>Results of leave one speaker out tests</a:t>
            </a:r>
          </a:p>
          <a:p>
            <a:r>
              <a:rPr lang="en-US" dirty="0" smtClean="0"/>
              <a:t>Cross accent and cross language experiments</a:t>
            </a:r>
          </a:p>
          <a:p>
            <a:pPr lvl="1"/>
            <a:r>
              <a:rPr lang="en-US" dirty="0" smtClean="0"/>
              <a:t>Results of cross experiments</a:t>
            </a:r>
          </a:p>
          <a:p>
            <a:r>
              <a:rPr lang="en-US" dirty="0"/>
              <a:t>Example plot of a Dutch </a:t>
            </a:r>
            <a:r>
              <a:rPr lang="en-US" dirty="0" smtClean="0"/>
              <a:t>utterance</a:t>
            </a:r>
          </a:p>
          <a:p>
            <a:r>
              <a:rPr lang="en-US" dirty="0"/>
              <a:t>Example plot of </a:t>
            </a:r>
            <a:r>
              <a:rPr lang="en-US" dirty="0" smtClean="0"/>
              <a:t>an English utterance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19B9-3FE5-4CFE-A8C8-66758956D276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7035" y="3334512"/>
            <a:ext cx="10268712" cy="2819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Challenges</a:t>
            </a:r>
          </a:p>
          <a:p>
            <a:pPr lvl="1"/>
            <a:r>
              <a:rPr lang="en-US" dirty="0"/>
              <a:t>Highly nonlinear and somewhat non-unique mapping from acoustics to articulations </a:t>
            </a:r>
            <a:r>
              <a:rPr lang="en-US" sz="1400" dirty="0"/>
              <a:t>(</a:t>
            </a:r>
            <a:r>
              <a:rPr lang="en-US" sz="1400" dirty="0" smtClean="0"/>
              <a:t>C. </a:t>
            </a:r>
            <a:r>
              <a:rPr lang="en-US" sz="1400" dirty="0"/>
              <a:t>Qin, </a:t>
            </a:r>
            <a:r>
              <a:rPr lang="en-US" sz="1400" dirty="0" smtClean="0"/>
              <a:t>and </a:t>
            </a:r>
            <a:r>
              <a:rPr lang="en-US" sz="1400" dirty="0" err="1" smtClean="0"/>
              <a:t>Carreira-Perpiñán</a:t>
            </a:r>
            <a:r>
              <a:rPr lang="en-US" sz="1400" dirty="0" smtClean="0"/>
              <a:t>, 2007)</a:t>
            </a:r>
            <a:endParaRPr lang="en-US" sz="1400" dirty="0"/>
          </a:p>
          <a:p>
            <a:pPr lvl="1"/>
            <a:r>
              <a:rPr lang="en-US" dirty="0" smtClean="0"/>
              <a:t>Multiple possible representations of articulatory data</a:t>
            </a:r>
            <a:endParaRPr lang="en-US" dirty="0"/>
          </a:p>
          <a:p>
            <a:r>
              <a:rPr lang="en-US" sz="2400" dirty="0"/>
              <a:t>Approaches</a:t>
            </a:r>
          </a:p>
          <a:p>
            <a:pPr lvl="1"/>
            <a:r>
              <a:rPr lang="en-US" dirty="0"/>
              <a:t>Codebook based approaches </a:t>
            </a:r>
            <a:r>
              <a:rPr lang="en-US" sz="1400" dirty="0"/>
              <a:t>(</a:t>
            </a:r>
            <a:r>
              <a:rPr lang="en-US" sz="1400" dirty="0" err="1"/>
              <a:t>Schroeter</a:t>
            </a:r>
            <a:r>
              <a:rPr lang="en-US" sz="1400" dirty="0"/>
              <a:t> and </a:t>
            </a:r>
            <a:r>
              <a:rPr lang="en-US" sz="1400" dirty="0" err="1"/>
              <a:t>Sondhi</a:t>
            </a:r>
            <a:r>
              <a:rPr lang="en-US" sz="1400" dirty="0"/>
              <a:t>, (1994))</a:t>
            </a:r>
            <a:endParaRPr lang="en-US" dirty="0"/>
          </a:p>
          <a:p>
            <a:pPr lvl="1"/>
            <a:r>
              <a:rPr lang="en-US" dirty="0"/>
              <a:t>Gaussian Mixture Models (GMM) and Hidden Markov Models (HMMs) </a:t>
            </a:r>
            <a:r>
              <a:rPr lang="en-US" sz="1400" dirty="0"/>
              <a:t>(Toda et al., (2004))</a:t>
            </a:r>
            <a:endParaRPr lang="en-US" dirty="0" smtClean="0"/>
          </a:p>
          <a:p>
            <a:pPr lvl="1"/>
            <a:r>
              <a:rPr lang="en-US" dirty="0"/>
              <a:t>Artificial Neural Networks (ANN) </a:t>
            </a:r>
            <a:r>
              <a:rPr lang="en-US" sz="1400" dirty="0" smtClean="0"/>
              <a:t>(V. </a:t>
            </a:r>
            <a:r>
              <a:rPr lang="en-US" sz="1400" dirty="0" err="1" smtClean="0"/>
              <a:t>Mitra</a:t>
            </a:r>
            <a:r>
              <a:rPr lang="en-US" sz="1400" dirty="0"/>
              <a:t>, </a:t>
            </a:r>
            <a:r>
              <a:rPr lang="en-US" sz="1400" dirty="0" smtClean="0"/>
              <a:t>2010)</a:t>
            </a:r>
            <a:endParaRPr lang="en-US" sz="1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80416"/>
            <a:ext cx="9875520" cy="1356360"/>
          </a:xfrm>
        </p:spPr>
        <p:txBody>
          <a:bodyPr/>
          <a:lstStyle/>
          <a:p>
            <a:r>
              <a:rPr lang="en-US" dirty="0" smtClean="0"/>
              <a:t>Acoustic to Articulatory Speech Inversion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9F77-C70D-40E6-B6DD-0C8CA4C2CA38}" type="datetime1">
              <a:rPr lang="en-US" smtClean="0"/>
              <a:t>8/21/2017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FD37-9105-4442-BB83-0B03F429D41E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5291" y="1668724"/>
            <a:ext cx="6172200" cy="16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Articulatory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254388"/>
          </a:xfrm>
        </p:spPr>
        <p:txBody>
          <a:bodyPr>
            <a:normAutofit/>
          </a:bodyPr>
          <a:lstStyle/>
          <a:p>
            <a:r>
              <a:rPr lang="en-US" b="1" dirty="0" smtClean="0"/>
              <a:t>Electromagnetic </a:t>
            </a:r>
            <a:r>
              <a:rPr lang="en-US" b="1" dirty="0" err="1" smtClean="0"/>
              <a:t>Articulometry</a:t>
            </a:r>
            <a:r>
              <a:rPr lang="en-US" b="1" dirty="0" smtClean="0"/>
              <a:t> (EMA)</a:t>
            </a:r>
            <a:r>
              <a:rPr lang="en-US" dirty="0" smtClean="0"/>
              <a:t> data collected from </a:t>
            </a:r>
            <a:r>
              <a:rPr lang="en-US" b="1" dirty="0" smtClean="0"/>
              <a:t>21 native Dutch speakers and 22 UK English </a:t>
            </a:r>
            <a:r>
              <a:rPr lang="en-US" b="1" dirty="0"/>
              <a:t>speakers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compare </a:t>
            </a:r>
            <a:r>
              <a:rPr lang="en-US" dirty="0" smtClean="0"/>
              <a:t>the pronunciation </a:t>
            </a:r>
            <a:r>
              <a:rPr lang="en-US" dirty="0"/>
              <a:t>and articulation of English by Dutch speakers </a:t>
            </a:r>
            <a:r>
              <a:rPr lang="en-US" dirty="0" smtClean="0"/>
              <a:t>to the </a:t>
            </a:r>
            <a:r>
              <a:rPr lang="en-US" dirty="0"/>
              <a:t>English pronunciation of native Southern Standard </a:t>
            </a:r>
            <a:r>
              <a:rPr lang="en-US" dirty="0" smtClean="0"/>
              <a:t>British English speakers </a:t>
            </a:r>
            <a:r>
              <a:rPr lang="en-US" sz="1800" dirty="0" smtClean="0"/>
              <a:t>(</a:t>
            </a:r>
            <a:r>
              <a:rPr lang="en-US" sz="1800" dirty="0"/>
              <a:t>M. </a:t>
            </a:r>
            <a:r>
              <a:rPr lang="en-US" sz="1800" dirty="0" err="1" smtClean="0"/>
              <a:t>Wieling</a:t>
            </a:r>
            <a:r>
              <a:rPr lang="en-US" sz="1800" dirty="0" smtClean="0"/>
              <a:t> et.al. 2015)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Missing data due to sensor errors and falloffs were estimated using conditional probability distributions of sensor positions derived from correctly measured data. </a:t>
            </a:r>
            <a:r>
              <a:rPr lang="en-US" sz="1800" dirty="0"/>
              <a:t>(C. Qin, and </a:t>
            </a:r>
            <a:r>
              <a:rPr lang="en-US" sz="1800" dirty="0" err="1"/>
              <a:t>Carreira-Perpiñán</a:t>
            </a:r>
            <a:r>
              <a:rPr lang="en-US" sz="1800" dirty="0"/>
              <a:t>, </a:t>
            </a:r>
            <a:r>
              <a:rPr lang="en-US" sz="1800" dirty="0" smtClean="0"/>
              <a:t>2010)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19B9-3FE5-4CFE-A8C8-66758956D276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297645"/>
              </p:ext>
            </p:extLst>
          </p:nvPr>
        </p:nvGraphicFramePr>
        <p:xfrm>
          <a:off x="1554570" y="3406221"/>
          <a:ext cx="8127999" cy="1402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45274"/>
                <a:gridCol w="5656333"/>
                <a:gridCol w="1226392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NL dataset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21 Dutch speakers producing the Dutch version of the North Wind passage, followed by the collection of about 125 words and non-words.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 smtClean="0"/>
                        <a:t>185 minutes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 smtClean="0"/>
                        <a:t>UK</a:t>
                      </a:r>
                      <a:r>
                        <a:rPr lang="en-US" sz="1600" b="1" baseline="0" dirty="0" smtClean="0"/>
                        <a:t> dataset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22 UK English speakers producing the North wind passage, 175</a:t>
                      </a:r>
                      <a:r>
                        <a:rPr lang="en-US" sz="1600" baseline="0" dirty="0" smtClean="0"/>
                        <a:t> English words and non-words, &amp; some TIMIT sentences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 smtClean="0"/>
                        <a:t>235 minutes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5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the datasets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3000" y="1532173"/>
            <a:ext cx="4754880" cy="777240"/>
          </a:xfrm>
        </p:spPr>
        <p:txBody>
          <a:bodyPr/>
          <a:lstStyle/>
          <a:p>
            <a:r>
              <a:rPr lang="en-US" dirty="0" smtClean="0"/>
              <a:t>NL dataset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43000" y="2201034"/>
            <a:ext cx="4754880" cy="412693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Noordenwind</a:t>
            </a:r>
            <a:r>
              <a:rPr lang="en-US" b="1" dirty="0" smtClean="0"/>
              <a:t> passage (Dutch):</a:t>
            </a:r>
          </a:p>
          <a:p>
            <a:pPr lvl="1"/>
            <a:r>
              <a:rPr lang="nl-NL" dirty="0"/>
              <a:t>De noordenwind en de zon waren erover aan het </a:t>
            </a:r>
            <a:r>
              <a:rPr lang="nl-NL" dirty="0" smtClean="0"/>
              <a:t>redetwisten...</a:t>
            </a:r>
          </a:p>
          <a:p>
            <a:r>
              <a:rPr lang="en-US" b="1" dirty="0" smtClean="0"/>
              <a:t>Dutch words &amp; non-words</a:t>
            </a:r>
          </a:p>
          <a:p>
            <a:pPr lvl="1"/>
            <a:r>
              <a:rPr lang="de-DE" dirty="0" smtClean="0"/>
              <a:t>Mit, siet, faais, siez, hot, feef...</a:t>
            </a:r>
          </a:p>
          <a:p>
            <a:r>
              <a:rPr lang="de-DE" b="1" dirty="0" smtClean="0"/>
              <a:t>North wind passage (English)</a:t>
            </a:r>
          </a:p>
          <a:p>
            <a:r>
              <a:rPr lang="en-US" b="1" dirty="0"/>
              <a:t>Please </a:t>
            </a:r>
            <a:r>
              <a:rPr lang="en-US" b="1" dirty="0" smtClean="0"/>
              <a:t>call </a:t>
            </a:r>
            <a:r>
              <a:rPr lang="en-US" b="1" dirty="0"/>
              <a:t>Stella passage (English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English words &amp; non-words</a:t>
            </a:r>
          </a:p>
          <a:p>
            <a:pPr lvl="1"/>
            <a:r>
              <a:rPr lang="en-US" dirty="0" smtClean="0"/>
              <a:t>Sheet, serve, links, tenth, seam, kit,…</a:t>
            </a:r>
            <a:endParaRPr lang="de-DE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69173" y="1545878"/>
            <a:ext cx="4754880" cy="777240"/>
          </a:xfrm>
        </p:spPr>
        <p:txBody>
          <a:bodyPr/>
          <a:lstStyle/>
          <a:p>
            <a:r>
              <a:rPr lang="en-US" dirty="0" smtClean="0"/>
              <a:t>UK dataset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269173" y="2201034"/>
            <a:ext cx="4754880" cy="41269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North wind passage (English):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North Wind and the Sun were disputing which was the stronger</a:t>
            </a:r>
            <a:r>
              <a:rPr lang="en-US" dirty="0" smtClean="0"/>
              <a:t>,…</a:t>
            </a:r>
          </a:p>
          <a:p>
            <a:r>
              <a:rPr lang="en-US" b="1" dirty="0" smtClean="0"/>
              <a:t>Please call Stella passage (English)</a:t>
            </a:r>
          </a:p>
          <a:p>
            <a:r>
              <a:rPr lang="en-US" b="1" dirty="0" smtClean="0"/>
              <a:t>English words  &amp; non-words</a:t>
            </a:r>
          </a:p>
          <a:p>
            <a:pPr lvl="1"/>
            <a:r>
              <a:rPr lang="en-US" dirty="0" smtClean="0"/>
              <a:t>Bathe, steal, genes, through, but,…</a:t>
            </a:r>
            <a:endParaRPr lang="en-US" dirty="0"/>
          </a:p>
          <a:p>
            <a:r>
              <a:rPr lang="en-US" b="1" dirty="0" smtClean="0"/>
              <a:t>Few TIMIT sentence (time permitting)</a:t>
            </a:r>
          </a:p>
          <a:p>
            <a:pPr lvl="1"/>
            <a:r>
              <a:rPr lang="en-US" dirty="0"/>
              <a:t>Grandmother outgrew her upbringing in petticoats.</a:t>
            </a:r>
          </a:p>
          <a:p>
            <a:pPr lvl="1"/>
            <a:r>
              <a:rPr lang="en-US" dirty="0"/>
              <a:t>At twilight on the twelfth day we'll have Chablis.</a:t>
            </a:r>
          </a:p>
          <a:p>
            <a:pPr lvl="1"/>
            <a:r>
              <a:rPr lang="en-US" dirty="0"/>
              <a:t>Catastrophic economic cutbacks neglect the poor.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19B9-3FE5-4CFE-A8C8-66758956D276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4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Converting EMA sensor data to Tract Variables</a:t>
            </a:r>
            <a:endParaRPr lang="en-US" sz="4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0255091"/>
              </p:ext>
            </p:extLst>
          </p:nvPr>
        </p:nvGraphicFramePr>
        <p:xfrm>
          <a:off x="550258" y="2057400"/>
          <a:ext cx="537158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052"/>
                <a:gridCol w="36965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Tract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Lip Aperture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Lip Protrusion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Lip Width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Jaw Angle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Tongue Tip Constriction Location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Tongue Tip Constriction Degree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TMCL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Tongue Middle Constriction Location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TMCD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Tongue Middle Constriction Degree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Tongue Back Constriction Location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Tongue Back Constriction Degree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19B9-3FE5-4CFE-A8C8-66758956D276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2" descr="Z:\home\ganesh\research\documents\interspeech2017\groningen_paper\ema2tract_variabl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44" y="1934294"/>
            <a:ext cx="5545346" cy="41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5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71209"/>
            <a:ext cx="9875520" cy="771380"/>
          </a:xfrm>
        </p:spPr>
        <p:txBody>
          <a:bodyPr>
            <a:normAutofit/>
          </a:bodyPr>
          <a:lstStyle/>
          <a:p>
            <a:r>
              <a:rPr lang="en-US" dirty="0"/>
              <a:t>Speech </a:t>
            </a:r>
            <a:r>
              <a:rPr lang="en-US" dirty="0" smtClean="0"/>
              <a:t>inversion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2420740"/>
            <a:ext cx="9400106" cy="3737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Function mapping approach to speech inversion</a:t>
            </a:r>
          </a:p>
          <a:p>
            <a:r>
              <a:rPr lang="en-US" dirty="0" smtClean="0"/>
              <a:t>Artificial neural networks (ANN) suitable for the highly </a:t>
            </a:r>
            <a:br>
              <a:rPr lang="en-US" dirty="0" smtClean="0"/>
            </a:br>
            <a:r>
              <a:rPr lang="en-US" dirty="0" smtClean="0"/>
              <a:t>non-linear and non-unique mapping from acoustics to TVs </a:t>
            </a:r>
            <a:r>
              <a:rPr lang="en-US" sz="1800" dirty="0" smtClean="0"/>
              <a:t>(</a:t>
            </a:r>
            <a:r>
              <a:rPr lang="en-US" sz="1800" dirty="0" err="1" smtClean="0"/>
              <a:t>V.Mitra</a:t>
            </a:r>
            <a:r>
              <a:rPr lang="en-US" sz="1800" dirty="0" smtClean="0"/>
              <a:t>, 2010)</a:t>
            </a:r>
            <a:endParaRPr lang="en-US" dirty="0" smtClean="0"/>
          </a:p>
          <a:p>
            <a:r>
              <a:rPr lang="en-US" dirty="0" smtClean="0"/>
              <a:t>Input features: Contextualized MFCCs </a:t>
            </a:r>
            <a:r>
              <a:rPr lang="en-US" sz="1800" dirty="0" smtClean="0"/>
              <a:t>(13 </a:t>
            </a:r>
            <a:r>
              <a:rPr lang="en-US" sz="1800" dirty="0" err="1" smtClean="0"/>
              <a:t>coeffs</a:t>
            </a:r>
            <a:r>
              <a:rPr lang="en-US" sz="1800" dirty="0" smtClean="0"/>
              <a:t> x 17 frames)</a:t>
            </a:r>
          </a:p>
          <a:p>
            <a:r>
              <a:rPr lang="en-US" dirty="0" smtClean="0"/>
              <a:t>Outputs: 10 Tract Variables (TVs) (LA, LP, LW, JA, TTCL, TTCD, TMCL, TMCD, TBCL, TBCD)</a:t>
            </a:r>
          </a:p>
          <a:p>
            <a:pPr lvl="1"/>
            <a:r>
              <a:rPr lang="en-US" dirty="0" smtClean="0"/>
              <a:t>TVs - functional </a:t>
            </a:r>
            <a:r>
              <a:rPr lang="en-US" dirty="0"/>
              <a:t>description of </a:t>
            </a:r>
            <a:r>
              <a:rPr lang="en-US" dirty="0" smtClean="0"/>
              <a:t>vocal tract </a:t>
            </a:r>
            <a:r>
              <a:rPr lang="en-US" dirty="0"/>
              <a:t>articulatory </a:t>
            </a:r>
            <a:r>
              <a:rPr lang="en-US" dirty="0" smtClean="0"/>
              <a:t>targets </a:t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 err="1"/>
              <a:t>Browman</a:t>
            </a:r>
            <a:r>
              <a:rPr lang="en-US" sz="1600" dirty="0"/>
              <a:t> &amp; </a:t>
            </a:r>
            <a:r>
              <a:rPr lang="en-US" sz="1600" dirty="0" smtClean="0"/>
              <a:t>Goldstein, 1989)</a:t>
            </a:r>
            <a:endParaRPr lang="en-US" dirty="0" smtClean="0"/>
          </a:p>
          <a:p>
            <a:r>
              <a:rPr lang="en-US" dirty="0" smtClean="0"/>
              <a:t>3 Hidden layer networks, 300 nodes in hidden layer</a:t>
            </a:r>
          </a:p>
          <a:p>
            <a:r>
              <a:rPr lang="en-US" dirty="0" smtClean="0"/>
              <a:t>Adam optimizer used with 20% dropout while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F342-23E6-457F-93E8-FEB6CA1EEB0B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36698" y="1502528"/>
            <a:ext cx="8970926" cy="822960"/>
            <a:chOff x="1736698" y="1243584"/>
            <a:chExt cx="8970926" cy="822960"/>
          </a:xfrm>
        </p:grpSpPr>
        <p:grpSp>
          <p:nvGrpSpPr>
            <p:cNvPr id="33" name="Group 32"/>
            <p:cNvGrpSpPr/>
            <p:nvPr/>
          </p:nvGrpSpPr>
          <p:grpSpPr>
            <a:xfrm>
              <a:off x="1736698" y="1243584"/>
              <a:ext cx="8970926" cy="822960"/>
              <a:chOff x="212698" y="1485293"/>
              <a:chExt cx="8806408" cy="82296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12698" y="1584298"/>
                <a:ext cx="1140018" cy="60960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Input Speech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80988" y="1546198"/>
                <a:ext cx="1143000" cy="6858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MFCC Feature extraction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49278" y="1546198"/>
                <a:ext cx="1143000" cy="6858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Contextual window of </a:t>
                </a:r>
                <a:r>
                  <a:rPr lang="en-US" sz="1400" dirty="0" smtClean="0"/>
                  <a:t>350ms</a:t>
                </a:r>
                <a:endParaRPr lang="en-US" sz="1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68513" y="1485293"/>
                <a:ext cx="1625507" cy="82296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440571" y="1546198"/>
                <a:ext cx="1143000" cy="6858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Kalman</a:t>
                </a:r>
                <a:r>
                  <a:rPr lang="en-US" sz="1400" dirty="0"/>
                  <a:t> Smoothing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816136" y="1577009"/>
                <a:ext cx="1202970" cy="60960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Tract Variables</a:t>
                </a:r>
              </a:p>
            </p:txBody>
          </p:sp>
          <p:cxnSp>
            <p:nvCxnSpPr>
              <p:cNvPr id="19" name="Straight Arrow Connector 18"/>
              <p:cNvCxnSpPr>
                <a:stCxn id="7" idx="6"/>
                <a:endCxn id="8" idx="1"/>
              </p:cNvCxnSpPr>
              <p:nvPr/>
            </p:nvCxnSpPr>
            <p:spPr>
              <a:xfrm>
                <a:off x="1352716" y="1889098"/>
                <a:ext cx="228272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8" idx="3"/>
                <a:endCxn id="10" idx="1"/>
              </p:cNvCxnSpPr>
              <p:nvPr/>
            </p:nvCxnSpPr>
            <p:spPr>
              <a:xfrm>
                <a:off x="2723988" y="1889098"/>
                <a:ext cx="225290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0" idx="3"/>
                <a:endCxn id="14" idx="1"/>
              </p:cNvCxnSpPr>
              <p:nvPr/>
            </p:nvCxnSpPr>
            <p:spPr>
              <a:xfrm>
                <a:off x="4092278" y="1889098"/>
                <a:ext cx="376235" cy="767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4" idx="3"/>
                <a:endCxn id="16" idx="1"/>
              </p:cNvCxnSpPr>
              <p:nvPr/>
            </p:nvCxnSpPr>
            <p:spPr>
              <a:xfrm flipV="1">
                <a:off x="6094020" y="1889098"/>
                <a:ext cx="346551" cy="767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16" idx="3"/>
                <a:endCxn id="17" idx="2"/>
              </p:cNvCxnSpPr>
              <p:nvPr/>
            </p:nvCxnSpPr>
            <p:spPr>
              <a:xfrm flipV="1">
                <a:off x="7583571" y="1881809"/>
                <a:ext cx="232565" cy="728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Z:\home\ganesh\research\documents\interspeech2017\groningen_paper\speech_inversion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66" t="22446" r="35131" b="2736"/>
            <a:stretch/>
          </p:blipFill>
          <p:spPr bwMode="auto">
            <a:xfrm>
              <a:off x="6283575" y="1273718"/>
              <a:ext cx="1245691" cy="792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03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 one speaker out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724" y="1701350"/>
            <a:ext cx="9872871" cy="2530785"/>
          </a:xfrm>
        </p:spPr>
        <p:txBody>
          <a:bodyPr>
            <a:normAutofit/>
          </a:bodyPr>
          <a:lstStyle/>
          <a:p>
            <a:r>
              <a:rPr lang="en-US" dirty="0" smtClean="0"/>
              <a:t>The NL and UK datasets were split into 4 different sets.</a:t>
            </a:r>
          </a:p>
          <a:p>
            <a:r>
              <a:rPr lang="en-US" dirty="0" smtClean="0"/>
              <a:t>Speaker independent speech inversion systems were trained for every speaker by leaving that speaker out from the training set.</a:t>
            </a:r>
          </a:p>
          <a:p>
            <a:r>
              <a:rPr lang="en-US" dirty="0" smtClean="0"/>
              <a:t>Performance evaluated using Pearson correlations and RMSE</a:t>
            </a:r>
          </a:p>
          <a:p>
            <a:r>
              <a:rPr lang="en-US" dirty="0" smtClean="0"/>
              <a:t>Different speech inversion systems were trained to estimate sensor positions and TVs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19B9-3FE5-4CFE-A8C8-66758956D276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217776"/>
              </p:ext>
            </p:extLst>
          </p:nvPr>
        </p:nvGraphicFramePr>
        <p:xfrm>
          <a:off x="1472750" y="4344898"/>
          <a:ext cx="93786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217"/>
                <a:gridCol w="5665427"/>
                <a:gridCol w="19940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Subset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 of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 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English utterances from 22 UK English speakers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235 </a:t>
                      </a:r>
                      <a:r>
                        <a:rPr lang="en-US" dirty="0" err="1" smtClean="0"/>
                        <a:t>mins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NL Dutch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Dutch utterances from 21 L1 Dutch subjects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 </a:t>
                      </a:r>
                      <a:r>
                        <a:rPr lang="en-US" dirty="0" err="1" smtClean="0"/>
                        <a:t>mins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NL 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English utterances from 21 L1 Dutch subjects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NL 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English and Dutch utterances from 21 L1  Dutch subjects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 </a:t>
                      </a:r>
                      <a:r>
                        <a:rPr lang="en-US" dirty="0" err="1" smtClean="0"/>
                        <a:t>mins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9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leave one speaker out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19B9-3FE5-4CFE-A8C8-66758956D276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2050" name="Picture 2" descr="Z:\home\ganesh\research\documents\interspeech2017\groningen_paper\ema_loo_results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42087"/>
            <a:ext cx="4754563" cy="40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Z:\home\ganesh\research\documents\interspeech2017\groningen_paper\tv_loo_result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942089"/>
            <a:ext cx="4754563" cy="406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1652</TotalTime>
  <Words>1220</Words>
  <Application>Microsoft Office PowerPoint</Application>
  <PresentationFormat>Widescreen</PresentationFormat>
  <Paragraphs>238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Corbel</vt:lpstr>
      <vt:lpstr>Basis</vt:lpstr>
      <vt:lpstr>Analysis of acoustic-to-articulatory speech inversion across different accents and languages</vt:lpstr>
      <vt:lpstr>Overview</vt:lpstr>
      <vt:lpstr>Acoustic to Articulatory Speech Inversion</vt:lpstr>
      <vt:lpstr>Articulatory Dataset</vt:lpstr>
      <vt:lpstr>Contents of the datasets</vt:lpstr>
      <vt:lpstr>Converting EMA sensor data to Tract Variables</vt:lpstr>
      <vt:lpstr>Speech inversion system</vt:lpstr>
      <vt:lpstr>Leave one speaker out experiments</vt:lpstr>
      <vt:lpstr>Results of leave one speaker out tests</vt:lpstr>
      <vt:lpstr>Cross accent and cross language experiments</vt:lpstr>
      <vt:lpstr>Results of cross experiments</vt:lpstr>
      <vt:lpstr>Example plot of a Dutch utterance</vt:lpstr>
      <vt:lpstr>Example plot of an UK English utterance</vt:lpstr>
      <vt:lpstr>Conclusions</vt:lpstr>
      <vt:lpstr>References</vt:lpstr>
      <vt:lpstr>Questions? Comments?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Vocal tract length normalization  for speaker independent  acoustic-to-articulatory speech inversion</dc:title>
  <dc:creator>Ganesh Sivaraman</dc:creator>
  <cp:lastModifiedBy>Ganesh Sivaraman</cp:lastModifiedBy>
  <cp:revision>57</cp:revision>
  <dcterms:created xsi:type="dcterms:W3CDTF">2016-08-30T19:54:10Z</dcterms:created>
  <dcterms:modified xsi:type="dcterms:W3CDTF">2017-08-21T05:16:33Z</dcterms:modified>
</cp:coreProperties>
</file>