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E9123-E4E9-44E0-870F-DC3812DBBF3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26950-376D-4203-A1BC-06470BBC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8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1295400"/>
            <a:ext cx="10972800" cy="205740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+mn-cs"/>
              </a:rPr>
              <a:t>ENEE632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447800"/>
            <a:ext cx="103632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2667000"/>
            <a:ext cx="85344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6"/>
            <a:ext cx="1428751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E676BF7C-E918-4478-8B54-C2E3C1E39848}" type="datetime8">
              <a:rPr lang="en-US" smtClean="0"/>
              <a:t>3/6/2017 11:03 AM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572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492876"/>
            <a:ext cx="1524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8F3CA-28CD-424E-8DBA-3749DF0BFB56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E8247-A90B-419B-A0BB-810BAF4321E6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1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+mn-cs"/>
              </a:rPr>
              <a:t>ENEE632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176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6"/>
            <a:ext cx="1428751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571F6F17-6077-488B-812F-8E9BFDA160C4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2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B74A5-C605-4786-9563-6AE410BBF0A6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5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+mn-cs"/>
              </a:rPr>
              <a:t>ENEE632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1"/>
            <a:ext cx="56896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6896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E95F3573-BBAA-467C-9B53-D36DDE2E3FD3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5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76401"/>
            <a:ext cx="5386917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906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676401"/>
            <a:ext cx="5389033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1C4A30F6-8D97-449E-B86B-89D07AD5D9D2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9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422400" y="6477000"/>
            <a:ext cx="46736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50417774-93AA-426F-8E3B-47EBFED3474B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422400" y="6477000"/>
            <a:ext cx="46736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66364EF5-7F4C-4459-837F-A984F1F1445C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09FC5-87E0-46BB-AFDF-1ACCCE56C47A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5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F3939-7C60-4E5D-9709-657470F096B6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16D84EF-548C-4125-9B80-DE465048B088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FE8AA439-9A4E-4239-8F02-C78C4871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hyperlink" Target="http://www.cs.cmu.edu/~cga/ai-course/gmm.pdf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cn.epfl.ch/tutorial/english/gaussian/html/" TargetMode="External"/><Relationship Id="rId2" Type="http://schemas.openxmlformats.org/officeDocument/2006/relationships/hyperlink" Target="http://www.cs.cmu.edu/~cga/ai-course/gmm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cn.epfl.ch/tutorial/english/gaussian/html/" TargetMode="External"/><Relationship Id="rId2" Type="http://schemas.openxmlformats.org/officeDocument/2006/relationships/hyperlink" Target="http://www.cs.cmu.edu/~cga/ai-course/gmm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til.io/k-means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hyperlink" Target="https://datasciencelab.wordpress.com/2013/12/12/clustering-with-k-means-in-pyth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DC62-3516-48F5-B60E-A0FE79A1E50D}" type="datetime8">
              <a:rPr lang="en-US" smtClean="0"/>
              <a:t>3/6/2017 11:03 AM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9" y="1066801"/>
            <a:ext cx="7435011" cy="5059363"/>
          </a:xfrm>
        </p:spPr>
        <p:txBody>
          <a:bodyPr/>
          <a:lstStyle/>
          <a:p>
            <a:r>
              <a:rPr lang="en-US" dirty="0" smtClean="0"/>
              <a:t>Determine the distribution of given data using a mixture of Gaussians</a:t>
            </a:r>
          </a:p>
          <a:p>
            <a:r>
              <a:rPr lang="en-US" dirty="0" smtClean="0"/>
              <a:t>What does it mean data is distributed as a mixture of Gaussians?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Mixture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9CAC-19E0-4576-B365-9AC0C0727903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970808" y="1345721"/>
            <a:ext cx="3794664" cy="478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1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197"/>
          <a:stretch/>
        </p:blipFill>
        <p:spPr>
          <a:xfrm>
            <a:off x="1863306" y="991612"/>
            <a:ext cx="8160588" cy="52716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data from a Gaussian Mixture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1008-12BD-49A0-B2E4-3E069FDDA096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562" y="1781771"/>
            <a:ext cx="4019913" cy="3126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6562" y="1888906"/>
            <a:ext cx="3950902" cy="29591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9377" y="4548672"/>
            <a:ext cx="3178231" cy="8999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0117" y="5559950"/>
            <a:ext cx="2909084" cy="3663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961" y="6189960"/>
            <a:ext cx="5897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http://www.cs.cmu.edu/~</a:t>
            </a:r>
            <a:r>
              <a:rPr lang="en-US" dirty="0" smtClean="0">
                <a:hlinkClick r:id="rId7"/>
              </a:rPr>
              <a:t>cga/ai-course/gmm.pdf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8297" y="894406"/>
            <a:ext cx="7290606" cy="54660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GMM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27D-AC9B-4447-8A54-73F2C8B0C0D9}" type="datetime8">
              <a:rPr lang="en-US" smtClean="0"/>
              <a:t>3/6/2017 11:03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3432" y="1033889"/>
            <a:ext cx="6928895" cy="51870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Expectation-Maximization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BAC8-F3A9-44E4-AC8E-B33BB6FAF506}" type="datetime8">
              <a:rPr lang="en-US" smtClean="0"/>
              <a:t>3/6/2017 11:03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1DB000-8B9A-46BE-9328-34E4A10BA658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7299"/>
          <a:stretch/>
        </p:blipFill>
        <p:spPr>
          <a:xfrm>
            <a:off x="1422400" y="64008"/>
            <a:ext cx="9242980" cy="64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EF6EBF-ECCA-4921-B2AE-008DE5144493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64009"/>
            <a:ext cx="9240092" cy="628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2BC1C3-B0D4-4EBF-91F3-20B9231DC0A7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544" y="64008"/>
            <a:ext cx="9082689" cy="6395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328" y="2689919"/>
            <a:ext cx="4708736" cy="3096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1004" y="3147140"/>
            <a:ext cx="8455412" cy="284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6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14B605-FA83-46BE-A856-8E16E98E6CDA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38351"/>
            <a:ext cx="8654288" cy="643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44463E-FC23-4D8D-9B47-021494146C06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73152"/>
            <a:ext cx="9322841" cy="639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158026-3DAE-4C22-9ACA-C144BF147C70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73152"/>
            <a:ext cx="8645138" cy="639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K-means clustering</a:t>
            </a:r>
          </a:p>
          <a:p>
            <a:pPr lvl="1"/>
            <a:r>
              <a:rPr lang="en-US" sz="2400" dirty="0" smtClean="0"/>
              <a:t>E-M algorithm</a:t>
            </a:r>
          </a:p>
          <a:p>
            <a:r>
              <a:rPr lang="en-US" sz="2800" dirty="0" smtClean="0"/>
              <a:t>Gaussian Mixture Models</a:t>
            </a:r>
          </a:p>
          <a:p>
            <a:pPr lvl="1"/>
            <a:r>
              <a:rPr lang="en-US" sz="2400" dirty="0" smtClean="0"/>
              <a:t>Initialization</a:t>
            </a:r>
          </a:p>
          <a:p>
            <a:pPr lvl="1"/>
            <a:r>
              <a:rPr lang="en-US" sz="2400" dirty="0" smtClean="0"/>
              <a:t>E-M algorithm for training</a:t>
            </a:r>
          </a:p>
          <a:p>
            <a:pPr lvl="1"/>
            <a:r>
              <a:rPr lang="en-US" sz="2400" dirty="0" smtClean="0"/>
              <a:t>Applications in speech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E8102-2D00-47AF-83C2-996F7CCF7213}" type="datetime8">
              <a:rPr lang="en-US" smtClean="0"/>
              <a:t>3/6/2017 11:03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D6321E-47A2-477F-B536-CF0F11A6E429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56909"/>
            <a:ext cx="8590280" cy="641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Dr. Andrew Moore’s demo from his </a:t>
            </a:r>
            <a:r>
              <a:rPr lang="en-US" dirty="0"/>
              <a:t>slides: </a:t>
            </a:r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cga/ai-course/gmm.pdf</a:t>
            </a:r>
            <a:endParaRPr lang="en-US" dirty="0" smtClean="0"/>
          </a:p>
          <a:p>
            <a:r>
              <a:rPr lang="en-US" dirty="0" smtClean="0"/>
              <a:t>Applet </a:t>
            </a:r>
            <a:r>
              <a:rPr lang="en-US" dirty="0"/>
              <a:t>demo: </a:t>
            </a:r>
            <a:r>
              <a:rPr lang="en-US" dirty="0">
                <a:hlinkClick r:id="rId3"/>
              </a:rPr>
              <a:t>http://lcn.epfl.ch/tutorial/english/gaussian/html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Open in </a:t>
            </a:r>
            <a:r>
              <a:rPr lang="en-US" dirty="0" err="1" smtClean="0"/>
              <a:t>firefox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GMM Demos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27B2-020B-4083-BE93-389087B074F8}" type="datetime8">
              <a:rPr lang="en-US" smtClean="0"/>
              <a:t>3/6/2017 11:10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 Recognition – Universal Background Model</a:t>
            </a:r>
          </a:p>
          <a:p>
            <a:endParaRPr lang="en-US" dirty="0"/>
          </a:p>
          <a:p>
            <a:r>
              <a:rPr lang="en-US" dirty="0" smtClean="0"/>
              <a:t>Speech Recognition – Modeling distribution of acoustic features (MFCC) for each phoneme</a:t>
            </a:r>
          </a:p>
          <a:p>
            <a:endParaRPr lang="en-US" dirty="0"/>
          </a:p>
          <a:p>
            <a:r>
              <a:rPr lang="en-US" dirty="0" smtClean="0"/>
              <a:t>Speaker adaptation for speech recognition</a:t>
            </a:r>
          </a:p>
          <a:p>
            <a:endParaRPr lang="en-US" dirty="0"/>
          </a:p>
          <a:p>
            <a:r>
              <a:rPr lang="en-US" dirty="0" smtClean="0"/>
              <a:t>Zero resource speech recognition – Unsupervised clustering of acoustic units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GMM in speech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CF5E-377A-4C89-907B-F682A7DDD02E}" type="datetime8">
              <a:rPr lang="en-US" smtClean="0"/>
              <a:t>3/6/2017 11:03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W. Moore: Clustering with Gaussian Mixtures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cga/ai-course/gmm.pdf</a:t>
            </a: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://lcn.epfl.ch/tutorial/english/gaussian/html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6F17-6077-488B-812F-8E9BFDA160C4}" type="datetime8">
              <a:rPr lang="en-US" smtClean="0"/>
              <a:t>3/6/2017 11:09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0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3D5-9A00-4F5E-9EAF-BE93E53F6066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unlabeled data into k clusters.</a:t>
            </a:r>
          </a:p>
          <a:p>
            <a:r>
              <a:rPr lang="en-US" dirty="0" smtClean="0"/>
              <a:t>Each cluster represented by one point representative of the cluster</a:t>
            </a: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48015" y="2260093"/>
            <a:ext cx="4692770" cy="417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48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06399" y="1066801"/>
                <a:ext cx="6606875" cy="5059363"/>
              </a:xfrm>
            </p:spPr>
            <p:txBody>
              <a:bodyPr/>
              <a:lstStyle/>
              <a:p>
                <a:r>
                  <a:rPr lang="en-US" sz="2800" dirty="0" smtClean="0"/>
                  <a:t>You don’t know how many clusters you want</a:t>
                </a:r>
              </a:p>
              <a:p>
                <a:pPr lvl="1"/>
                <a:r>
                  <a:rPr lang="en-US" sz="2400" dirty="0" smtClean="0"/>
                  <a:t>Choose a number based on prior knowledge about data</a:t>
                </a:r>
              </a:p>
              <a:p>
                <a:pPr lvl="2"/>
                <a:r>
                  <a:rPr lang="en-US" sz="2000" dirty="0" smtClean="0"/>
                  <a:t>Digits – 10 clusters</a:t>
                </a:r>
              </a:p>
              <a:p>
                <a:pPr lvl="2"/>
                <a:r>
                  <a:rPr lang="en-US" sz="2000" dirty="0" smtClean="0"/>
                  <a:t>Characters – 26 or 52 clusters</a:t>
                </a:r>
              </a:p>
              <a:p>
                <a:pPr lvl="2"/>
                <a:r>
                  <a:rPr lang="en-US" sz="2000" dirty="0" smtClean="0"/>
                  <a:t>Speech sounds – 40-60 clusters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number of phonemes</a:t>
                </a:r>
              </a:p>
              <a:p>
                <a:pPr lvl="1"/>
                <a:r>
                  <a:rPr lang="en-US" sz="2400" dirty="0" smtClean="0"/>
                  <a:t>If unknown, then try different values</a:t>
                </a:r>
              </a:p>
              <a:p>
                <a:pPr lvl="2"/>
                <a:r>
                  <a:rPr lang="en-US" sz="2000" dirty="0" smtClean="0"/>
                  <a:t>Bayesian Information Criterion – helps choose best number of clusters</a:t>
                </a:r>
              </a:p>
              <a:p>
                <a:r>
                  <a:rPr lang="en-US" sz="2800" dirty="0" smtClean="0"/>
                  <a:t>Initialize – Random set of points in your data</a:t>
                </a:r>
              </a:p>
              <a:p>
                <a:pPr lvl="1"/>
                <a:endParaRPr lang="en-US" sz="2400" dirty="0" smtClean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399" y="1066801"/>
                <a:ext cx="6606875" cy="5059363"/>
              </a:xfrm>
              <a:blipFill rotWithShape="0">
                <a:blip r:embed="rId2"/>
                <a:stretch>
                  <a:fillRect t="-1084" r="-1293" b="-6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K-means: Initialization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D60-0405-4A2D-82DB-77F5682B85E6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298" y="1066801"/>
            <a:ext cx="4735902" cy="505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1161" y="1061049"/>
            <a:ext cx="5186198" cy="516542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assignment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9B8-F69B-4188-BC31-A77D3808AEAC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057" y="1390696"/>
            <a:ext cx="3447583" cy="450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7815" y="933168"/>
            <a:ext cx="5341468" cy="533838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centroid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37B9-2566-4B60-9D8D-03E43FFA110B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1672" y="5532892"/>
            <a:ext cx="841916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Demos: </a:t>
            </a:r>
            <a:r>
              <a:rPr lang="en-US" dirty="0" smtClean="0">
                <a:hlinkClick r:id="rId3"/>
              </a:rPr>
              <a:t>http://util.io/k-means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https://datasciencelab.wordpress.com/2013/12/12/clustering-with-k-means-in-python/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9185" y="1131694"/>
            <a:ext cx="3462433" cy="466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function: </a:t>
            </a:r>
          </a:p>
          <a:p>
            <a:endParaRPr lang="en-US" dirty="0"/>
          </a:p>
          <a:p>
            <a:r>
              <a:rPr lang="en-US" dirty="0" smtClean="0"/>
              <a:t>Optimization is done iteratively using Lloyd’s algorithm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behind K-means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380C-9FAD-42DD-91CF-6F3AC3675B81}" type="datetime8">
              <a:rPr lang="en-US" smtClean="0"/>
              <a:t>3/6/2017 11:03 AM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 Neue"/>
              </a:rPr>
              <a:t>Minimize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6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 Neue"/>
              </a:rPr>
              <a:t> 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 Neue"/>
              </a:rPr>
              <a:t>with respect to 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 Neue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175184" y="1152526"/>
            <a:ext cx="4839412" cy="571501"/>
            <a:chOff x="4175184" y="1152526"/>
            <a:chExt cx="4839412" cy="571501"/>
          </a:xfrm>
        </p:grpSpPr>
        <p:pic>
          <p:nvPicPr>
            <p:cNvPr id="1026" name="Picture 2" descr="\displaystyle \sum_{k=1}^K \sum_{\mathrm{x}_n \in C_k} ||\mathrm{x}_n - \mu_k ||^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8957" y="1152526"/>
              <a:ext cx="165408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\displaystyle C_k, \mu_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8346" y="1381126"/>
              <a:ext cx="476250" cy="171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75184" y="1253611"/>
              <a:ext cx="4589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Minimize                                    with respect to </a:t>
              </a:r>
              <a:endParaRPr lang="en-US" dirty="0"/>
            </a:p>
          </p:txBody>
        </p:sp>
      </p:grpSp>
      <p:pic>
        <p:nvPicPr>
          <p:cNvPr id="1029" name="Picture 5" descr="\displaystyle C_k = \{\mathrm{x}_n : ||\mathrm{x}_n - \mu_k|| \leq \mathrm{\,\,all\,\,} ||\mathrm{x}_n - \mu_l||\}\qquad(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866" y="3132887"/>
            <a:ext cx="4677327" cy="24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displaystyle \mu_k = \frac{1}{C_k}\sum_{\mathrm{x}_n \in C_k}\mathrm{x}_n\qquad(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102" y="3790113"/>
            <a:ext cx="2395793" cy="6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8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algorithm is guaranteed to converge</a:t>
            </a:r>
          </a:p>
          <a:p>
            <a:r>
              <a:rPr lang="en-US" dirty="0" smtClean="0"/>
              <a:t>But it need not converge to the best clustering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Guarantees and best practices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5A9B-E6A5-44FF-84B4-104A692149ED}" type="datetime8">
              <a:rPr lang="en-US" smtClean="0"/>
              <a:t>3/6/2017 11:03 AM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178" y="2441164"/>
            <a:ext cx="5865962" cy="399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about your starting point – Initialization</a:t>
            </a:r>
          </a:p>
          <a:p>
            <a:endParaRPr lang="en-US" dirty="0" smtClean="0"/>
          </a:p>
          <a:p>
            <a:r>
              <a:rPr lang="en-US" dirty="0" smtClean="0"/>
              <a:t>Run K-means multiple times and choose the clustering that gives smallest objective function (error)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Guarantees and best practices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6A0-AFFE-4013-A7A8-81D0E4BAAF27}" type="datetime8">
              <a:rPr lang="en-US" smtClean="0"/>
              <a:t>3/6/2017 11:03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Beamer</Template>
  <TotalTime>304</TotalTime>
  <Words>337</Words>
  <Application>Microsoft Office PowerPoint</Application>
  <PresentationFormat>Widescreen</PresentationFormat>
  <Paragraphs>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Helvetica Neue</vt:lpstr>
      <vt:lpstr>Beamer</vt:lpstr>
      <vt:lpstr>Machine Learning basics</vt:lpstr>
      <vt:lpstr>Overview</vt:lpstr>
      <vt:lpstr>K-means clustering</vt:lpstr>
      <vt:lpstr>K-means: Initialization</vt:lpstr>
      <vt:lpstr>Cluster assignment step</vt:lpstr>
      <vt:lpstr>Cluster centroid update</vt:lpstr>
      <vt:lpstr>Math behind K-means algorithm</vt:lpstr>
      <vt:lpstr>Guarantees and best practices</vt:lpstr>
      <vt:lpstr>Guarantees and best practices</vt:lpstr>
      <vt:lpstr>Gaussian Mixture Models</vt:lpstr>
      <vt:lpstr>Generating data from a Gaussian Mixture</vt:lpstr>
      <vt:lpstr>General GMM</vt:lpstr>
      <vt:lpstr>Expectation-Maximization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GMM Demos</vt:lpstr>
      <vt:lpstr>Applications of GMM in speech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basics</dc:title>
  <dc:creator>Ganesh Sivaraman</dc:creator>
  <cp:lastModifiedBy>Ganesh Sivaraman</cp:lastModifiedBy>
  <cp:revision>20</cp:revision>
  <dcterms:created xsi:type="dcterms:W3CDTF">2017-02-08T04:40:52Z</dcterms:created>
  <dcterms:modified xsi:type="dcterms:W3CDTF">2017-03-06T16:10:33Z</dcterms:modified>
</cp:coreProperties>
</file>