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2" r:id="rId6"/>
    <p:sldId id="263" r:id="rId7"/>
    <p:sldId id="25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4" r:id="rId21"/>
    <p:sldId id="277" r:id="rId22"/>
    <p:sldId id="279" r:id="rId23"/>
    <p:sldId id="280" r:id="rId24"/>
    <p:sldId id="281" r:id="rId25"/>
    <p:sldId id="282" r:id="rId26"/>
    <p:sldId id="278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E9123-E4E9-44E0-870F-DC3812DBBF33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26950-376D-4203-A1BC-06470BBCF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8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6477000"/>
            <a:ext cx="6096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6096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8000" y="1295400"/>
            <a:ext cx="10972800" cy="2057400"/>
          </a:xfrm>
          <a:prstGeom prst="roundRect">
            <a:avLst/>
          </a:prstGeom>
          <a:solidFill>
            <a:srgbClr val="3333B2"/>
          </a:solidFill>
          <a:ln>
            <a:solidFill>
              <a:srgbClr val="3333B2"/>
            </a:solidFill>
          </a:ln>
          <a:effectLst>
            <a:outerShdw blurRad="1143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1428752" y="6488114"/>
            <a:ext cx="4667249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ENEE632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1447800"/>
            <a:ext cx="10363200" cy="838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2667000"/>
            <a:ext cx="8534400" cy="533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92876"/>
            <a:ext cx="1428751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E676BF7C-E918-4478-8B54-C2E3C1E39848}" type="datetime8">
              <a:rPr lang="en-US" smtClean="0"/>
              <a:t>3/6/2017 11:10 AM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92876"/>
            <a:ext cx="45720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492876"/>
            <a:ext cx="15240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FE8AA439-9A4E-4239-8F02-C78C4871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0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8F3CA-28CD-424E-8DBA-3749DF0BFB56}" type="datetime8">
              <a:rPr lang="en-US" smtClean="0"/>
              <a:t>3/6/2017 11:10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AA439-9A4E-4239-8F02-C78C4871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1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BE8247-A90B-419B-A0BB-810BAF4321E6}" type="datetime8">
              <a:rPr lang="en-US" smtClean="0"/>
              <a:t>3/6/2017 11:10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AA439-9A4E-4239-8F02-C78C4871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1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6477000"/>
            <a:ext cx="6096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6096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1428752" y="6488114"/>
            <a:ext cx="4667249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ENEE632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1"/>
            <a:ext cx="111760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/>
            </a:lvl1pPr>
            <a:lvl2pPr>
              <a:buSzPct val="6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887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92876"/>
            <a:ext cx="1428751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92876"/>
            <a:ext cx="46736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960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FE8AA439-9A4E-4239-8F02-C78C4871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2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AB74A5-C605-4786-9563-6AE410BBF0A6}" type="datetime8">
              <a:rPr lang="en-US" smtClean="0"/>
              <a:t>3/6/2017 11:10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AA439-9A4E-4239-8F02-C78C4871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5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0" y="6477000"/>
            <a:ext cx="6096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6096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1428752" y="6488114"/>
            <a:ext cx="4667249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ENEE632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56896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1"/>
            <a:ext cx="56896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856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E95F3573-BBAA-467C-9B53-D36DDE2E3FD3}" type="datetime8">
              <a:rPr lang="en-US" smtClean="0"/>
              <a:t>3/6/2017 11:10 AM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0" y="6492876"/>
            <a:ext cx="46736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FE8AA439-9A4E-4239-8F02-C78C4871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5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0" y="6477000"/>
            <a:ext cx="6096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77000"/>
            <a:ext cx="6096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1428752" y="6488114"/>
            <a:ext cx="4667249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bg1"/>
                </a:solidFill>
                <a:latin typeface="+mn-lt"/>
                <a:cs typeface="+mn-cs"/>
              </a:rPr>
              <a:t>Vu Pham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06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76401"/>
            <a:ext cx="5386917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990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76401"/>
            <a:ext cx="5389033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856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1C4A30F6-8D97-449E-B86B-89D07AD5D9D2}" type="datetime8">
              <a:rPr lang="en-US" smtClean="0"/>
              <a:t>3/6/2017 11:10 AM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492876"/>
            <a:ext cx="46736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960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FE8AA439-9A4E-4239-8F02-C78C4871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9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6096000" y="6477000"/>
            <a:ext cx="6096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6096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887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22400" y="6477000"/>
            <a:ext cx="4673600" cy="381000"/>
          </a:xfrm>
        </p:spPr>
        <p:txBody>
          <a:bodyPr anchor="ctr">
            <a:normAutofit/>
          </a:bodyPr>
          <a:lstStyle>
            <a:lvl1pPr algn="r"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50417774-93AA-426F-8E3B-47EBFED3474B}" type="datetime8">
              <a:rPr lang="en-US" smtClean="0"/>
              <a:t>3/6/2017 11:10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6096000" y="6492876"/>
            <a:ext cx="46736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1076960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FE8AA439-9A4E-4239-8F02-C78C4871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0" y="6477000"/>
            <a:ext cx="6096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6096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22400" y="6477000"/>
            <a:ext cx="4673600" cy="381000"/>
          </a:xfrm>
        </p:spPr>
        <p:txBody>
          <a:bodyPr anchor="ctr">
            <a:normAutofit/>
          </a:bodyPr>
          <a:lstStyle>
            <a:lvl1pPr algn="r"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66364EF5-7F4C-4459-837F-A984F1F1445C}" type="datetime8">
              <a:rPr lang="en-US" smtClean="0"/>
              <a:t>3/6/2017 11:10 AM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6096000" y="6492876"/>
            <a:ext cx="46736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1076960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FE8AA439-9A4E-4239-8F02-C78C4871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09FC5-87E0-46BB-AFDF-1ACCCE56C47A}" type="datetime8">
              <a:rPr lang="en-US" smtClean="0"/>
              <a:t>3/6/2017 11:10 AM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AA439-9A4E-4239-8F02-C78C4871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5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5F3939-7C60-4E5D-9709-657470F096B6}" type="datetime8">
              <a:rPr lang="en-US" smtClean="0"/>
              <a:t>3/6/2017 11:10 AM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AA439-9A4E-4239-8F02-C78C4871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9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16D84EF-548C-4125-9B80-DE465048B088}" type="datetime8">
              <a:rPr lang="en-US" smtClean="0"/>
              <a:t>3/6/2017 11:10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E8AA439-9A4E-4239-8F02-C78C4871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4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cs.tamu.edu/rgutier/cs790_w02/l6.pdf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urses.cs.tamu.edu/rgutier/cs790_w02/l6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cs.tamu.edu/rgutier/cs790_w02/l6.pdf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urses.cs.tamu.edu/rgutier/cs790_w02/l6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cs.tamu.edu/rgutier/cs790_w02/l6.pdf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urses.cs.tamu.edu/rgutier/cs790_w02/l6.pdf" TargetMode="Externa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.ethz.ch/education/semesters/ss2012/ams/slides/v4.1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david.kh/visualizing-data-using-tsne" TargetMode="External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david.kh/visualizing-data-using-tsne" TargetMode="External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david.kh/visualizing-data-using-tsne" TargetMode="Externa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cikit-learn.org/stable/auto_examples/manifold/plot_compare_methods.html" TargetMode="External"/><Relationship Id="rId2" Type="http://schemas.openxmlformats.org/officeDocument/2006/relationships/hyperlink" Target="http://courses.cs.tamu.edu/rgutier/cs790_w02/l5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t.ethz.ch/education/semesters/ss2012/ams/slides/v4.1.pdf" TargetMode="External"/><Relationship Id="rId4" Type="http://schemas.openxmlformats.org/officeDocument/2006/relationships/hyperlink" Target="http://www.slideshare.net/david.kh/visualizing-data-using-tsn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://courses.cs.tamu.edu/rgutier/cs790_w02/l5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cs.tamu.edu/rgutier/cs790_w02/l5.pdf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://courses.cs.tamu.edu/rgutier/cs790_w02/l5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229.stanford.edu/notes/cs229-notes10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229.stanford.edu/notes/cs229-notes10.pdf" TargetMode="Externa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229.stanford.edu/notes/cs229-notes1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Machine Learning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2286000"/>
            <a:ext cx="8534400" cy="914400"/>
          </a:xfrm>
        </p:spPr>
        <p:txBody>
          <a:bodyPr/>
          <a:lstStyle/>
          <a:p>
            <a:r>
              <a:rPr lang="en-US" dirty="0" smtClean="0"/>
              <a:t>Dimensionality reduction, Visualization, </a:t>
            </a:r>
            <a:br>
              <a:rPr lang="en-US" dirty="0" smtClean="0"/>
            </a:br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DC62-3516-48F5-B60E-A0FE79A1E50D}" type="datetime8">
              <a:rPr lang="en-US" smtClean="0"/>
              <a:t>3/6/2017 11:10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Mean and variance normalize the data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the covariance matrix of the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 =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</a:t>
                </a:r>
                <a:r>
                  <a:rPr lang="en-US" dirty="0" err="1" smtClean="0"/>
                  <a:t>eigen</a:t>
                </a:r>
                <a:r>
                  <a:rPr lang="en-US" dirty="0" smtClean="0"/>
                  <a:t> decomposition of S   … (Singular Value decomposition)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Select the top </a:t>
                </a:r>
                <a:r>
                  <a:rPr lang="en-US" i="1" dirty="0" smtClean="0"/>
                  <a:t>k </a:t>
                </a:r>
                <a:r>
                  <a:rPr lang="en-US" dirty="0" smtClean="0"/>
                  <a:t>eigenvectors  of </a:t>
                </a:r>
                <a:r>
                  <a:rPr lang="en-US" i="1" dirty="0" smtClean="0"/>
                  <a:t>S</a:t>
                </a:r>
                <a:r>
                  <a:rPr lang="en-US" dirty="0" smtClean="0"/>
                  <a:t> to form the projection matrix W 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6" t="-1566" r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PCA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353" t="50457" r="21714"/>
          <a:stretch/>
        </p:blipFill>
        <p:spPr>
          <a:xfrm>
            <a:off x="8911086" y="1492370"/>
            <a:ext cx="1802921" cy="1009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364" y="4611780"/>
            <a:ext cx="2491665" cy="1452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48709" y="4762340"/>
                <a:ext cx="1190711" cy="1361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noBa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den>
                              </m:f>
                            </m:num>
                            <m:den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eqAr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709" y="4762340"/>
                <a:ext cx="1190711" cy="13615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7-Point Star 9"/>
          <p:cNvSpPr/>
          <p:nvPr/>
        </p:nvSpPr>
        <p:spPr>
          <a:xfrm>
            <a:off x="7168551" y="4425351"/>
            <a:ext cx="4295955" cy="1811547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“k” such that at least 90% of the data variance is explained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objective of LDA is to perform dimensionality reduction </a:t>
            </a:r>
            <a:r>
              <a:rPr lang="en-US" b="1" dirty="0" smtClean="0"/>
              <a:t>while preserving </a:t>
            </a:r>
            <a:r>
              <a:rPr lang="en-US" b="1" dirty="0"/>
              <a:t>as much of the class discriminatory information </a:t>
            </a:r>
            <a:r>
              <a:rPr lang="en-US" b="1" dirty="0" smtClean="0"/>
              <a:t>as possible</a:t>
            </a:r>
            <a:endParaRPr lang="en-US" b="1" dirty="0"/>
          </a:p>
          <a:p>
            <a:r>
              <a:rPr lang="en-US" dirty="0" smtClean="0"/>
              <a:t>Assume </a:t>
            </a:r>
            <a:r>
              <a:rPr lang="en-US" dirty="0"/>
              <a:t>we have a set of D-dimensional samples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{</a:t>
            </a:r>
            <a:r>
              <a:rPr lang="en-US" i="1" dirty="0" smtClean="0"/>
              <a:t>x</a:t>
            </a:r>
            <a:r>
              <a:rPr lang="en-US" i="1" baseline="30000" dirty="0" smtClean="0"/>
              <a:t>(1)</a:t>
            </a:r>
            <a:r>
              <a:rPr lang="en-US" i="1" dirty="0" smtClean="0"/>
              <a:t>, x</a:t>
            </a:r>
            <a:r>
              <a:rPr lang="en-US" i="1" baseline="30000" dirty="0" smtClean="0"/>
              <a:t>(2)</a:t>
            </a:r>
            <a:r>
              <a:rPr lang="en-US" i="1" dirty="0" smtClean="0"/>
              <a:t>, </a:t>
            </a:r>
            <a:r>
              <a:rPr lang="en-US" i="1" dirty="0"/>
              <a:t>…, </a:t>
            </a:r>
            <a:r>
              <a:rPr lang="en-US" i="1" dirty="0" smtClean="0"/>
              <a:t>x</a:t>
            </a:r>
            <a:r>
              <a:rPr lang="en-US" i="1" baseline="30000" dirty="0" smtClean="0"/>
              <a:t>(N)</a:t>
            </a:r>
            <a:r>
              <a:rPr lang="en-US" dirty="0" smtClean="0"/>
              <a:t>}, </a:t>
            </a:r>
            <a:r>
              <a:rPr lang="en-US" dirty="0"/>
              <a:t>N</a:t>
            </a:r>
            <a:r>
              <a:rPr lang="en-US" baseline="-25000" dirty="0"/>
              <a:t>1</a:t>
            </a:r>
            <a:r>
              <a:rPr lang="en-US" dirty="0"/>
              <a:t> of </a:t>
            </a:r>
            <a:r>
              <a:rPr lang="en-US" dirty="0" smtClean="0"/>
              <a:t>which belong </a:t>
            </a:r>
            <a:r>
              <a:rPr lang="en-US" dirty="0"/>
              <a:t>to class ω</a:t>
            </a:r>
            <a:r>
              <a:rPr lang="en-US" baseline="-25000" dirty="0"/>
              <a:t>1</a:t>
            </a:r>
            <a:r>
              <a:rPr lang="en-US" dirty="0"/>
              <a:t>, and N</a:t>
            </a:r>
            <a:r>
              <a:rPr lang="en-US" baseline="-25000" dirty="0"/>
              <a:t>2</a:t>
            </a:r>
            <a:r>
              <a:rPr lang="en-US" dirty="0"/>
              <a:t> to class ω</a:t>
            </a:r>
            <a:r>
              <a:rPr lang="en-US" baseline="-25000" dirty="0"/>
              <a:t>2</a:t>
            </a:r>
            <a:r>
              <a:rPr lang="en-US" dirty="0"/>
              <a:t>. We seek to obtain a </a:t>
            </a:r>
            <a:r>
              <a:rPr lang="en-US" dirty="0" smtClean="0"/>
              <a:t>scalar (1-dimensional) </a:t>
            </a:r>
            <a:r>
              <a:rPr lang="en-US" b="1" i="1" dirty="0"/>
              <a:t>y </a:t>
            </a:r>
            <a:r>
              <a:rPr lang="en-US" dirty="0"/>
              <a:t>by </a:t>
            </a:r>
            <a:r>
              <a:rPr lang="en-US" dirty="0" smtClean="0"/>
              <a:t>projecting the </a:t>
            </a:r>
            <a:r>
              <a:rPr lang="en-US" dirty="0"/>
              <a:t>samples </a:t>
            </a:r>
            <a:r>
              <a:rPr lang="en-US" b="1" i="1" dirty="0"/>
              <a:t>x </a:t>
            </a:r>
            <a:r>
              <a:rPr lang="en-US" dirty="0"/>
              <a:t>onto a line</a:t>
            </a:r>
          </a:p>
          <a:p>
            <a:pPr marL="0" indent="0" algn="ctr">
              <a:buNone/>
            </a:pPr>
            <a:r>
              <a:rPr lang="en-US" i="1" dirty="0" smtClean="0"/>
              <a:t>y </a:t>
            </a:r>
            <a:r>
              <a:rPr lang="en-US" i="1" dirty="0"/>
              <a:t>= </a:t>
            </a:r>
            <a:r>
              <a:rPr lang="en-US" i="1" dirty="0" err="1"/>
              <a:t>w</a:t>
            </a:r>
            <a:r>
              <a:rPr lang="en-US" i="1" baseline="30000" dirty="0" err="1"/>
              <a:t>T</a:t>
            </a:r>
            <a:r>
              <a:rPr lang="en-US" i="1" dirty="0" err="1"/>
              <a:t>x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Discriminant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717" y="4120252"/>
            <a:ext cx="2975102" cy="2356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136" y="5744795"/>
            <a:ext cx="652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you have c classes, LDA projects the data to (c-1) dimensions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355" y="6107609"/>
            <a:ext cx="522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courses.cs.tamu.edu/rgutier/cs790_w02/l6.pdf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5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Good projection vector w – Determined by Measure of separation between the projected features</a:t>
            </a:r>
          </a:p>
          <a:p>
            <a:endParaRPr lang="en-US" sz="2400" dirty="0"/>
          </a:p>
          <a:p>
            <a:endParaRPr lang="en-US" sz="2400" dirty="0" smtClean="0">
              <a:latin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</a:rPr>
              <a:t>We </a:t>
            </a:r>
            <a:r>
              <a:rPr lang="en-US" sz="2400" dirty="0">
                <a:latin typeface="Arial" panose="020B0604020202020204" pitchFamily="34" charset="0"/>
              </a:rPr>
              <a:t>could then choose the distance between the projected means as our </a:t>
            </a:r>
            <a:r>
              <a:rPr lang="en-US" sz="2400" dirty="0" smtClean="0">
                <a:latin typeface="Arial" panose="020B0604020202020204" pitchFamily="34" charset="0"/>
              </a:rPr>
              <a:t>objective function </a:t>
            </a:r>
            <a:endParaRPr lang="en-US" sz="2400" dirty="0">
              <a:latin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However, the distance between the projected means is not a very good measure since </a:t>
            </a:r>
            <a:r>
              <a:rPr lang="en-US" sz="2400" dirty="0" smtClean="0">
                <a:latin typeface="Arial" panose="020B0604020202020204" pitchFamily="34" charset="0"/>
              </a:rPr>
              <a:t>it does </a:t>
            </a:r>
            <a:r>
              <a:rPr lang="en-US" sz="2400" dirty="0">
                <a:latin typeface="Arial" panose="020B0604020202020204" pitchFamily="34" charset="0"/>
              </a:rPr>
              <a:t>not take into account the standard deviation </a:t>
            </a:r>
            <a:r>
              <a:rPr lang="en-US" sz="2400" dirty="0" smtClean="0">
                <a:latin typeface="Arial" panose="020B0604020202020204" pitchFamily="34" charset="0"/>
              </a:rPr>
              <a:t>within the classes</a:t>
            </a:r>
            <a:endParaRPr lang="en-US" sz="2400" dirty="0">
              <a:latin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Objective of LDA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79" y="1944253"/>
            <a:ext cx="5363242" cy="760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718" y="3582362"/>
            <a:ext cx="2965173" cy="434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6709" y="2104845"/>
            <a:ext cx="198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define means: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5355" y="6107609"/>
            <a:ext cx="522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courses.cs.tamu.edu/rgutier/cs790_w02/l6.pdf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2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118" y="1417135"/>
            <a:ext cx="11213939" cy="362931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Objective of LDA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73500" y="5400333"/>
            <a:ext cx="9369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Hence, the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distance between the projected means is not a very good measure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355" y="6116235"/>
            <a:ext cx="522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courses.cs.tamu.edu/rgutier/cs790_w02/l6.pdf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solution proposed by Fisher is to maximize a function that represents </a:t>
            </a:r>
            <a:r>
              <a:rPr lang="en-US" sz="2800" dirty="0" smtClean="0"/>
              <a:t>the difference </a:t>
            </a:r>
            <a:r>
              <a:rPr lang="en-US" sz="2800" dirty="0"/>
              <a:t>between the means, </a:t>
            </a:r>
            <a:r>
              <a:rPr lang="en-US" sz="2800" b="1" dirty="0"/>
              <a:t>normalized by a measure of the </a:t>
            </a:r>
            <a:r>
              <a:rPr lang="en-US" sz="2800" b="1" dirty="0" smtClean="0"/>
              <a:t>within-class scatter</a:t>
            </a:r>
          </a:p>
          <a:p>
            <a:r>
              <a:rPr lang="en-US" sz="2800" dirty="0"/>
              <a:t>For each class we define the scatter, an equivalent of the variance, </a:t>
            </a:r>
            <a:r>
              <a:rPr lang="en-US" sz="2800" dirty="0" smtClean="0"/>
              <a:t>as</a:t>
            </a:r>
          </a:p>
          <a:p>
            <a:endParaRPr lang="en-US" sz="2800" dirty="0"/>
          </a:p>
          <a:p>
            <a:pPr lvl="1"/>
            <a:r>
              <a:rPr lang="en-US" sz="2400" dirty="0" smtClean="0"/>
              <a:t>where </a:t>
            </a:r>
            <a:r>
              <a:rPr lang="en-US" sz="2400" dirty="0"/>
              <a:t>the quantity is called the within-class scatter of the projected </a:t>
            </a:r>
            <a:r>
              <a:rPr lang="en-US" sz="2400" dirty="0" smtClean="0"/>
              <a:t>examples</a:t>
            </a:r>
          </a:p>
          <a:p>
            <a:r>
              <a:rPr lang="en-US" sz="2800" dirty="0"/>
              <a:t>The Fisher linear discriminant is defined as the linear function </a:t>
            </a:r>
            <a:r>
              <a:rPr lang="en-US" sz="2800" b="1" dirty="0" err="1"/>
              <a:t>w</a:t>
            </a:r>
            <a:r>
              <a:rPr lang="en-US" sz="2800" b="1" baseline="30000" dirty="0" err="1"/>
              <a:t>T</a:t>
            </a:r>
            <a:r>
              <a:rPr lang="en-US" sz="2800" b="1" dirty="0" err="1"/>
              <a:t>x</a:t>
            </a:r>
            <a:r>
              <a:rPr lang="en-US" sz="2800" b="1" dirty="0"/>
              <a:t> </a:t>
            </a:r>
            <a:r>
              <a:rPr lang="en-US" sz="2800" dirty="0"/>
              <a:t>that maximizes </a:t>
            </a:r>
            <a:r>
              <a:rPr lang="en-US" sz="2800" dirty="0" smtClean="0"/>
              <a:t>the criterion </a:t>
            </a:r>
            <a:r>
              <a:rPr lang="en-US" sz="2800" dirty="0"/>
              <a:t>function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LDA objective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54" y="2915728"/>
            <a:ext cx="2099134" cy="653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398" y="4775203"/>
            <a:ext cx="1547046" cy="7928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355" y="6107609"/>
            <a:ext cx="522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courses.cs.tamu.edu/rgutier/cs790_w02/l6.pdf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066801"/>
            <a:ext cx="5597585" cy="5059363"/>
          </a:xfrm>
        </p:spPr>
        <p:txBody>
          <a:bodyPr/>
          <a:lstStyle/>
          <a:p>
            <a:r>
              <a:rPr lang="en-US" dirty="0"/>
              <a:t>Therefore, we will be looking for a </a:t>
            </a:r>
            <a:r>
              <a:rPr lang="en-US" dirty="0" smtClean="0"/>
              <a:t>projection where </a:t>
            </a:r>
            <a:r>
              <a:rPr lang="en-US" b="1" dirty="0">
                <a:solidFill>
                  <a:srgbClr val="FF0000"/>
                </a:solidFill>
              </a:rPr>
              <a:t>examples from the same class </a:t>
            </a:r>
            <a:r>
              <a:rPr lang="en-US" b="1" dirty="0" smtClean="0">
                <a:solidFill>
                  <a:srgbClr val="FF0000"/>
                </a:solidFill>
              </a:rPr>
              <a:t>are projected </a:t>
            </a:r>
            <a:r>
              <a:rPr lang="en-US" b="1" dirty="0">
                <a:solidFill>
                  <a:srgbClr val="FF0000"/>
                </a:solidFill>
              </a:rPr>
              <a:t>very close to each other</a:t>
            </a:r>
            <a:r>
              <a:rPr lang="en-US" dirty="0"/>
              <a:t> and, at </a:t>
            </a:r>
            <a:r>
              <a:rPr lang="en-US" dirty="0" smtClean="0"/>
              <a:t>the same </a:t>
            </a:r>
            <a:r>
              <a:rPr lang="en-US" dirty="0"/>
              <a:t>time, </a:t>
            </a:r>
            <a:r>
              <a:rPr lang="en-US" b="1" dirty="0">
                <a:solidFill>
                  <a:srgbClr val="0070C0"/>
                </a:solidFill>
              </a:rPr>
              <a:t>the projected means are as </a:t>
            </a:r>
            <a:r>
              <a:rPr lang="en-US" b="1" dirty="0" smtClean="0">
                <a:solidFill>
                  <a:srgbClr val="0070C0"/>
                </a:solidFill>
              </a:rPr>
              <a:t>farther apart </a:t>
            </a:r>
            <a:r>
              <a:rPr lang="en-US" b="1" dirty="0">
                <a:solidFill>
                  <a:srgbClr val="0070C0"/>
                </a:solidFill>
              </a:rPr>
              <a:t>as possible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Intuitively…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39" y="1794293"/>
            <a:ext cx="4961287" cy="39336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5355" y="6107609"/>
            <a:ext cx="522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courses.cs.tamu.edu/rgutier/cs790_w02/l6.pdf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851150"/>
            <a:ext cx="11176000" cy="5247735"/>
          </a:xfrm>
        </p:spPr>
        <p:txBody>
          <a:bodyPr/>
          <a:lstStyle/>
          <a:p>
            <a:r>
              <a:rPr lang="en-US" dirty="0" smtClean="0"/>
              <a:t>Within class scatter matrix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w</a:t>
            </a:r>
            <a:r>
              <a:rPr lang="en-US" dirty="0" smtClean="0"/>
              <a:t> in x-space</a:t>
            </a:r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dirty="0" smtClean="0"/>
          </a:p>
          <a:p>
            <a:r>
              <a:rPr lang="en-US" dirty="0" smtClean="0"/>
              <a:t>Projected within class scatter (y-space):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Distance between projected means:</a:t>
            </a:r>
          </a:p>
          <a:p>
            <a:endParaRPr lang="en-US" dirty="0"/>
          </a:p>
          <a:p>
            <a:pPr lvl="1"/>
            <a:r>
              <a:rPr lang="en-US" dirty="0" smtClean="0"/>
              <a:t>S</a:t>
            </a:r>
            <a:r>
              <a:rPr lang="en-US" baseline="-25000" dirty="0" smtClean="0"/>
              <a:t>B</a:t>
            </a:r>
            <a:r>
              <a:rPr lang="en-US" dirty="0" smtClean="0"/>
              <a:t> = Between class scatter (in x-space)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LDA Mathematical formulation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59" y="1702503"/>
            <a:ext cx="2375073" cy="902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123" y="3614468"/>
            <a:ext cx="7570910" cy="1078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030" y="5142450"/>
            <a:ext cx="6185140" cy="6533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2225" y="6159365"/>
            <a:ext cx="522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courses.cs.tamu.edu/rgutier/cs790_w02/l6.pdf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Fisher LDA objective function: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Differentiate and equate derivative to 0</a:t>
            </a:r>
          </a:p>
          <a:p>
            <a:endParaRPr lang="en-US" dirty="0"/>
          </a:p>
          <a:p>
            <a:r>
              <a:rPr lang="en-US" dirty="0" smtClean="0"/>
              <a:t>Solving the above equation, we get the optimal w as…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objective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431" y="1611608"/>
            <a:ext cx="2009007" cy="795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444" y="3554083"/>
            <a:ext cx="2336225" cy="518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523" y="4787659"/>
            <a:ext cx="5126628" cy="10649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40151" y="5080958"/>
            <a:ext cx="316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-- For two class problem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68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066801"/>
            <a:ext cx="5752860" cy="5059363"/>
          </a:xfrm>
        </p:spPr>
        <p:txBody>
          <a:bodyPr/>
          <a:lstStyle/>
          <a:p>
            <a:r>
              <a:rPr lang="en-US" sz="2000" dirty="0"/>
              <a:t>Recall that we are looking for a projection that maximizes the ratio of between-class </a:t>
            </a:r>
            <a:r>
              <a:rPr lang="en-US" sz="2000" dirty="0" smtClean="0"/>
              <a:t>to within-class </a:t>
            </a:r>
            <a:r>
              <a:rPr lang="en-US" sz="2000" dirty="0"/>
              <a:t>scatter. Since the projection is no longer a scalar (it has C-1 dimensions), </a:t>
            </a:r>
            <a:r>
              <a:rPr lang="en-US" sz="2000" dirty="0" smtClean="0"/>
              <a:t>we then </a:t>
            </a:r>
            <a:r>
              <a:rPr lang="en-US" sz="2000" dirty="0"/>
              <a:t>use the determinant of the scatter matrices to obtain a scalar objective function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Maximizing J(W) w.r.t. W, we get…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of LDA for C-classes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153" y="1500996"/>
            <a:ext cx="4808330" cy="4671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987" y="3053750"/>
            <a:ext cx="2706944" cy="913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4658348"/>
            <a:ext cx="5752860" cy="77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smtClean="0"/>
              <a:t>LDA produces at most C-1 feature projections</a:t>
            </a:r>
          </a:p>
          <a:p>
            <a:pPr lvl="1"/>
            <a:r>
              <a:rPr lang="en-US" sz="2400" smtClean="0"/>
              <a:t>If the classification error estimates establish that more features are needed, some other method must be employed to provide those additional features</a:t>
            </a:r>
          </a:p>
          <a:p>
            <a:r>
              <a:rPr lang="en-US" sz="2800" b="1" smtClean="0"/>
              <a:t>LDA is a parametric method since it assumes unimodal Gaussian likelihoods</a:t>
            </a:r>
          </a:p>
          <a:p>
            <a:endParaRPr lang="en-US" sz="2800" b="1" smtClean="0"/>
          </a:p>
          <a:p>
            <a:endParaRPr lang="en-US" sz="2800" b="1" smtClean="0"/>
          </a:p>
          <a:p>
            <a:r>
              <a:rPr lang="en-US" sz="2800" b="1" smtClean="0"/>
              <a:t>LDA will fail when the discriminatory information is not in the mean but rather in the variance of the data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LDA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056" y="2889849"/>
            <a:ext cx="7315200" cy="1595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898" y="4791554"/>
            <a:ext cx="2242868" cy="163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Dimensionality reduction</a:t>
            </a:r>
          </a:p>
          <a:p>
            <a:pPr lvl="1"/>
            <a:r>
              <a:rPr lang="en-US" sz="2400" dirty="0" smtClean="0"/>
              <a:t>Principal Component Analysis (PCA)</a:t>
            </a:r>
          </a:p>
          <a:p>
            <a:pPr lvl="1"/>
            <a:r>
              <a:rPr lang="en-US" sz="2800" dirty="0" smtClean="0"/>
              <a:t>Linear Discriminant Analysis</a:t>
            </a:r>
          </a:p>
          <a:p>
            <a:r>
              <a:rPr lang="en-US" sz="2800" dirty="0" smtClean="0"/>
              <a:t>Data Visualization</a:t>
            </a:r>
          </a:p>
          <a:p>
            <a:pPr lvl="1"/>
            <a:r>
              <a:rPr lang="en-US" sz="2400" dirty="0" smtClean="0"/>
              <a:t>Multidimensional scaling (MDS)</a:t>
            </a:r>
          </a:p>
          <a:p>
            <a:pPr lvl="1"/>
            <a:r>
              <a:rPr lang="en-US" sz="2800" dirty="0" smtClean="0"/>
              <a:t>Stochastic Neighborhood Embedding (t-SNE)</a:t>
            </a:r>
          </a:p>
          <a:p>
            <a:r>
              <a:rPr lang="en-US" sz="2800" dirty="0" smtClean="0"/>
              <a:t>Artificial neural networks</a:t>
            </a:r>
          </a:p>
          <a:p>
            <a:pPr lvl="1"/>
            <a:r>
              <a:rPr lang="en-US" sz="2400" dirty="0" smtClean="0"/>
              <a:t>What are they</a:t>
            </a:r>
          </a:p>
          <a:p>
            <a:pPr lvl="1"/>
            <a:r>
              <a:rPr lang="en-US" sz="2400" dirty="0" smtClean="0"/>
              <a:t>Objective function and parameters</a:t>
            </a:r>
          </a:p>
          <a:p>
            <a:pPr lvl="1"/>
            <a:r>
              <a:rPr lang="en-US" sz="2400" dirty="0" smtClean="0"/>
              <a:t>Optimization algorithm: Gradient descent</a:t>
            </a:r>
          </a:p>
          <a:p>
            <a:pPr lvl="1"/>
            <a:r>
              <a:rPr lang="en-US" sz="2400" dirty="0" smtClean="0"/>
              <a:t>How to make them deep beasts?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8102-2D00-47AF-83C2-996F7CCF7213}" type="datetime8">
              <a:rPr lang="en-US" smtClean="0"/>
              <a:t>3/6/2017 11:10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Data of higher dimensions (&gt;3) are hard to visualize</a:t>
            </a:r>
          </a:p>
          <a:p>
            <a:endParaRPr lang="en-US" sz="2800" dirty="0"/>
          </a:p>
          <a:p>
            <a:r>
              <a:rPr lang="en-US" sz="2800" dirty="0" smtClean="0"/>
              <a:t>Dimensionality reduction helps project data to lower dimensions for visualization</a:t>
            </a:r>
          </a:p>
          <a:p>
            <a:endParaRPr lang="en-US" sz="2800" dirty="0"/>
          </a:p>
          <a:p>
            <a:r>
              <a:rPr lang="en-US" sz="2800" dirty="0" smtClean="0"/>
              <a:t>LDA and PCA aren’t useful for reliable visualization of data</a:t>
            </a:r>
          </a:p>
          <a:p>
            <a:endParaRPr lang="en-US" sz="2800" dirty="0"/>
          </a:p>
          <a:p>
            <a:r>
              <a:rPr lang="en-US" sz="2800" dirty="0" smtClean="0"/>
              <a:t>Criteria for visualization:</a:t>
            </a:r>
          </a:p>
          <a:p>
            <a:pPr lvl="1"/>
            <a:r>
              <a:rPr lang="en-US" sz="2400" dirty="0" smtClean="0"/>
              <a:t>Preserves the structure of the high dimensional data</a:t>
            </a:r>
          </a:p>
          <a:p>
            <a:pPr lvl="1"/>
            <a:r>
              <a:rPr lang="en-US" sz="2400" dirty="0" smtClean="0"/>
              <a:t>Neighborhoods in projected data represent actual data neighborhoods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Visualization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MDS slides from ETH-Z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stat.ethz.ch/education/semesters/ss2012/ams/slides/v4.1.pdf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Multidimensional Scaling (MDS)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37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810" y="1049291"/>
            <a:ext cx="8505645" cy="50742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T-SNE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226" y="6123544"/>
            <a:ext cx="6134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www.slideshare.net/david.kh/visualizing-data-using-tsne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73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2399" y="1203665"/>
            <a:ext cx="7878582" cy="49297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23544"/>
            <a:ext cx="6134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http://www.slideshare.net/david.kh/visualizing-data-using-tsne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98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230" y="1113482"/>
            <a:ext cx="7914331" cy="48557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function of t-SNE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23544"/>
            <a:ext cx="6134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http://www.slideshare.net/david.kh/visualizing-data-using-tsne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00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Strengths:</a:t>
            </a:r>
          </a:p>
          <a:p>
            <a:pPr lvl="1"/>
            <a:r>
              <a:rPr lang="en-US" dirty="0" smtClean="0"/>
              <a:t>t-SNE </a:t>
            </a:r>
            <a:r>
              <a:rPr lang="en-US" dirty="0"/>
              <a:t>is an effective method to visualize a complex datasets</a:t>
            </a:r>
          </a:p>
          <a:p>
            <a:pPr lvl="1"/>
            <a:r>
              <a:rPr lang="en-US" dirty="0"/>
              <a:t>t-SNE exposes natural clusters</a:t>
            </a:r>
          </a:p>
          <a:p>
            <a:pPr lvl="1"/>
            <a:r>
              <a:rPr lang="en-US" dirty="0" smtClean="0"/>
              <a:t>Implemented </a:t>
            </a:r>
            <a:r>
              <a:rPr lang="en-US" dirty="0"/>
              <a:t>in many languages</a:t>
            </a:r>
          </a:p>
          <a:p>
            <a:pPr lvl="1"/>
            <a:r>
              <a:rPr lang="en-US" dirty="0"/>
              <a:t>Scalable with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err="1"/>
              <a:t>NlogN</a:t>
            </a:r>
            <a:r>
              <a:rPr lang="en-US" dirty="0"/>
              <a:t>) </a:t>
            </a:r>
            <a:r>
              <a:rPr lang="en-US" dirty="0" smtClean="0"/>
              <a:t>version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Sensitive </a:t>
            </a:r>
            <a:r>
              <a:rPr lang="en-US" dirty="0"/>
              <a:t>to the curse of the intrinsic dimensionality of the </a:t>
            </a:r>
            <a:r>
              <a:rPr lang="en-US" dirty="0" smtClean="0"/>
              <a:t>data due to local </a:t>
            </a:r>
            <a:r>
              <a:rPr lang="en-US" dirty="0"/>
              <a:t>nature of </a:t>
            </a:r>
            <a:r>
              <a:rPr lang="en-US" dirty="0" smtClean="0"/>
              <a:t>t-SNE</a:t>
            </a:r>
            <a:endParaRPr lang="en-US" dirty="0"/>
          </a:p>
          <a:p>
            <a:pPr lvl="1"/>
            <a:r>
              <a:rPr lang="en-US" dirty="0" smtClean="0"/>
              <a:t>Not </a:t>
            </a:r>
            <a:r>
              <a:rPr lang="en-US" dirty="0"/>
              <a:t>guaranteed to converge to a global optimum of its cost function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Different initializations result in different results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and limitations of t-SNE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67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Manifold learning techniques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  <p:pic>
        <p:nvPicPr>
          <p:cNvPr id="2050" name="Picture 2" descr="http://scikit-learn.org/stable/_images/sphx_glr_plot_compare_methods_001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9"/>
          <a:stretch/>
        </p:blipFill>
        <p:spPr bwMode="auto">
          <a:xfrm>
            <a:off x="862642" y="1066800"/>
            <a:ext cx="9874910" cy="514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885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courses.cs.tamu.edu/rgutier/cs790_w02/l5.pdf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scikit-learn.org/stable/auto_examples/manifold/plot_compare_methods.html</a:t>
            </a:r>
            <a:endParaRPr lang="en-US" dirty="0" smtClean="0"/>
          </a:p>
          <a:p>
            <a:r>
              <a:rPr lang="en-US" dirty="0" smtClean="0"/>
              <a:t>T-SNE slides: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www.slideshare.net/david.kh/visualizing-data-using-tsne</a:t>
            </a:r>
            <a:endParaRPr lang="en-US" dirty="0" smtClean="0"/>
          </a:p>
          <a:p>
            <a:r>
              <a:rPr lang="en-US" dirty="0" smtClean="0"/>
              <a:t>Multidimensional Scaling: </a:t>
            </a:r>
            <a:r>
              <a:rPr lang="en-US" dirty="0">
                <a:hlinkClick r:id="rId5"/>
              </a:rPr>
              <a:t>https://stat.ethz.ch/education/semesters/ss2012/ams/slides/v4.1.pdf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11:36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need to reduce dimensions?</a:t>
            </a:r>
          </a:p>
          <a:p>
            <a:r>
              <a:rPr lang="en-US" dirty="0" smtClean="0"/>
              <a:t>The curse of dimensionality!</a:t>
            </a:r>
          </a:p>
          <a:p>
            <a:pPr lvl="1"/>
            <a:r>
              <a:rPr lang="en-US" dirty="0" smtClean="0"/>
              <a:t>Higher dimensions implies more empty space </a:t>
            </a:r>
            <a:r>
              <a:rPr lang="en-US" dirty="0" smtClean="0">
                <a:sym typeface="Wingdings" panose="05000000000000000000" pitchFamily="2" charset="2"/>
              </a:rPr>
              <a:t>Hence, more data required to maintain a certain data density</a:t>
            </a:r>
          </a:p>
          <a:p>
            <a:pPr lvl="1"/>
            <a:r>
              <a:rPr lang="en-US" dirty="0" smtClean="0"/>
              <a:t>Models learnt in higher dimensions often </a:t>
            </a:r>
            <a:r>
              <a:rPr lang="en-US" dirty="0" err="1" smtClean="0"/>
              <a:t>overfit</a:t>
            </a:r>
            <a:r>
              <a:rPr lang="en-US" dirty="0" smtClean="0"/>
              <a:t> the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Curse of dimensionality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  <p:pic>
        <p:nvPicPr>
          <p:cNvPr id="1028" name="Picture 4" descr="Image result for curse of dimension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84" y="3792892"/>
            <a:ext cx="6262778" cy="251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urse of dimension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677" y="3692769"/>
            <a:ext cx="4326885" cy="276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7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approaches are available to perform dimensionality reduction </a:t>
            </a:r>
          </a:p>
          <a:p>
            <a:pPr lvl="1"/>
            <a:r>
              <a:rPr lang="en-US" dirty="0" smtClean="0"/>
              <a:t>Feature </a:t>
            </a:r>
            <a:r>
              <a:rPr lang="en-US" dirty="0"/>
              <a:t>extraction: creating a subset of new features by combinations of the existing features </a:t>
            </a:r>
          </a:p>
          <a:p>
            <a:pPr lvl="1"/>
            <a:r>
              <a:rPr lang="en-US" dirty="0" smtClean="0"/>
              <a:t>Feature </a:t>
            </a:r>
            <a:r>
              <a:rPr lang="en-US" dirty="0"/>
              <a:t>selection: choosing a subset of all the features (the ones more informative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Dimensionality reduction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5601" y="6123544"/>
            <a:ext cx="5224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courses.cs.tamu.edu/rgutier/cs790_w02/l5.pdf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760" y="3971193"/>
            <a:ext cx="8521280" cy="16295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5556741"/>
            <a:ext cx="303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complicated methods, Less commonly used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45857" y="5556741"/>
            <a:ext cx="303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Easier to compute, Widely used, PCA, LDA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general, the optimal mapping y=f(x) will be a non-linear function</a:t>
            </a:r>
          </a:p>
          <a:p>
            <a:pPr lvl="1"/>
            <a:r>
              <a:rPr lang="en-US" dirty="0" smtClean="0"/>
              <a:t>However</a:t>
            </a:r>
            <a:r>
              <a:rPr lang="en-US" dirty="0"/>
              <a:t>, there is no systematic way to generate non-linear transforms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this reason, feature extraction is commonly limited to linear transforms: </a:t>
            </a:r>
            <a:r>
              <a:rPr lang="en-US" b="1" dirty="0"/>
              <a:t>y=</a:t>
            </a:r>
            <a:r>
              <a:rPr lang="en-US" b="1" dirty="0" err="1"/>
              <a:t>Wx</a:t>
            </a:r>
            <a:endParaRPr lang="en-US" b="1" dirty="0"/>
          </a:p>
          <a:p>
            <a:pPr lvl="1"/>
            <a:r>
              <a:rPr lang="en-US" dirty="0" smtClean="0"/>
              <a:t>“Kernel trick” or Neural Networks can be used for non-linear mapping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 (or mapping)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359" y="4246684"/>
            <a:ext cx="6558081" cy="16860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5601" y="6123544"/>
            <a:ext cx="5224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courses.cs.tamu.edu/rgutier/cs790_w02/l5.pdf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Within the realm of linear feature extraction, two techniques </a:t>
            </a:r>
            <a:r>
              <a:rPr lang="en-US" b="1" dirty="0" smtClean="0"/>
              <a:t>are commonly used</a:t>
            </a:r>
          </a:p>
          <a:p>
            <a:pPr lvl="1"/>
            <a:r>
              <a:rPr lang="en-US" dirty="0" smtClean="0"/>
              <a:t>Principal </a:t>
            </a:r>
            <a:r>
              <a:rPr lang="en-US" dirty="0"/>
              <a:t>Components Analysis (PCA)</a:t>
            </a:r>
          </a:p>
          <a:p>
            <a:pPr lvl="2"/>
            <a:r>
              <a:rPr lang="en-US" dirty="0" smtClean="0"/>
              <a:t>uses </a:t>
            </a:r>
            <a:r>
              <a:rPr lang="en-US" dirty="0"/>
              <a:t>a signal representation criterion</a:t>
            </a:r>
          </a:p>
          <a:p>
            <a:pPr lvl="1"/>
            <a:r>
              <a:rPr lang="en-US" dirty="0" smtClean="0"/>
              <a:t>Linear </a:t>
            </a:r>
            <a:r>
              <a:rPr lang="en-US" dirty="0"/>
              <a:t>Discriminant Analysis (LDA)</a:t>
            </a:r>
          </a:p>
          <a:p>
            <a:pPr lvl="2"/>
            <a:r>
              <a:rPr lang="en-US" dirty="0" smtClean="0"/>
              <a:t>uses </a:t>
            </a:r>
            <a:r>
              <a:rPr lang="en-US" dirty="0"/>
              <a:t>a classification criterion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objectives, different mapping methods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5601" y="6123544"/>
            <a:ext cx="5224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courses.cs.tamu.edu/rgutier/cs790_w02/l5.pdf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62" y="2522622"/>
            <a:ext cx="4887438" cy="352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Pre-processing</a:t>
                </a:r>
              </a:p>
              <a:p>
                <a:pPr lvl="1"/>
                <a:r>
                  <a:rPr lang="en-US" dirty="0"/>
                  <a:t>We will shortly develop the PCA algorithm. But prior to running </a:t>
                </a:r>
                <a:r>
                  <a:rPr lang="en-US" dirty="0" smtClean="0"/>
                  <a:t>PCA, </a:t>
                </a:r>
                <a:r>
                  <a:rPr lang="en-US" dirty="0"/>
                  <a:t>typically we first pre-process the data to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normalize </a:t>
                </a:r>
                <a:r>
                  <a:rPr lang="en-US" b="1" dirty="0"/>
                  <a:t>its mean and variance</a:t>
                </a:r>
                <a:r>
                  <a:rPr lang="en-US" dirty="0"/>
                  <a:t>, as follows: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Let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Replace </a:t>
                </a:r>
                <a:r>
                  <a:rPr lang="en-US" dirty="0"/>
                  <a:t>each </a:t>
                </a:r>
                <a:r>
                  <a:rPr lang="en-US" i="1" dirty="0" smtClean="0"/>
                  <a:t>x(</a:t>
                </a:r>
                <a:r>
                  <a:rPr lang="en-US" i="1" dirty="0" err="1" smtClean="0"/>
                  <a:t>i</a:t>
                </a:r>
                <a:r>
                  <a:rPr lang="en-US" i="1" dirty="0"/>
                  <a:t>) with </a:t>
                </a:r>
                <a:r>
                  <a:rPr lang="en-US" i="1" dirty="0" smtClean="0"/>
                  <a:t>x(</a:t>
                </a:r>
                <a:r>
                  <a:rPr lang="en-US" i="1" dirty="0" err="1" smtClean="0"/>
                  <a:t>i</a:t>
                </a:r>
                <a:r>
                  <a:rPr lang="en-US" i="1" dirty="0"/>
                  <a:t>) − </a:t>
                </a:r>
                <a:r>
                  <a:rPr lang="en-US" i="1" dirty="0" smtClean="0"/>
                  <a:t>µ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Replace </a:t>
                </a:r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66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components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269" y="6124854"/>
            <a:ext cx="5043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cs229.stanford.edu/notes/cs229-notes10.pdf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</a:t>
            </a:r>
            <a:r>
              <a:rPr lang="en-US" dirty="0"/>
              <a:t>the unit vector u </a:t>
            </a:r>
            <a:r>
              <a:rPr lang="en-US" dirty="0" smtClean="0"/>
              <a:t>so that </a:t>
            </a:r>
            <a:r>
              <a:rPr lang="en-US" dirty="0"/>
              <a:t>when the data is projected onto the direction corresponding to u, </a:t>
            </a:r>
            <a:r>
              <a:rPr lang="en-US" dirty="0" smtClean="0"/>
              <a:t>the variance </a:t>
            </a:r>
            <a:r>
              <a:rPr lang="en-US" dirty="0"/>
              <a:t>of the projected data </a:t>
            </a:r>
            <a:r>
              <a:rPr lang="en-US" dirty="0" smtClean="0"/>
              <a:t>(</a:t>
            </a:r>
            <a:r>
              <a:rPr lang="en-US" dirty="0" err="1" smtClean="0"/>
              <a:t>u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r>
              <a:rPr lang="en-US" dirty="0" smtClean="0"/>
              <a:t>) is </a:t>
            </a:r>
            <a:r>
              <a:rPr lang="en-US" dirty="0"/>
              <a:t>maximized.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components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78" y="2751992"/>
            <a:ext cx="3823209" cy="3452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788" y="2751992"/>
            <a:ext cx="3537975" cy="3334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146" y="2876694"/>
            <a:ext cx="3867600" cy="3085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69" y="6133480"/>
            <a:ext cx="5043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cs229.stanford.edu/notes/cs229-notes10.pdf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3105509"/>
                <a:ext cx="11176000" cy="3020655"/>
              </a:xfrm>
            </p:spPr>
            <p:txBody>
              <a:bodyPr/>
              <a:lstStyle/>
              <a:p>
                <a:pPr marL="2743200" lvl="6" indent="0">
                  <a:buNone/>
                </a:pPr>
                <a:r>
                  <a:rPr lang="en-US" dirty="0" smtClean="0"/>
                  <a:t>	           =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Maximize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𝑆𝑢</m:t>
                    </m:r>
                  </m:oMath>
                </a14:m>
                <a:r>
                  <a:rPr lang="en-US" b="0" dirty="0" smtClean="0"/>
                  <a:t>   subject to </a:t>
                </a:r>
                <a:r>
                  <a:rPr lang="en-US" b="0" dirty="0" err="1" smtClean="0"/>
                  <a:t>u</a:t>
                </a:r>
                <a:r>
                  <a:rPr lang="en-US" b="0" baseline="30000" dirty="0" err="1" smtClean="0"/>
                  <a:t>T</a:t>
                </a:r>
                <a:r>
                  <a:rPr lang="en-US" b="0" dirty="0" err="1" smtClean="0"/>
                  <a:t>u</a:t>
                </a:r>
                <a:r>
                  <a:rPr lang="en-US" b="0" dirty="0" smtClean="0"/>
                  <a:t> = 1</a:t>
                </a:r>
              </a:p>
              <a:p>
                <a:pPr marL="2743200" lvl="6" indent="0">
                  <a:buNone/>
                </a:pPr>
                <a:r>
                  <a:rPr lang="en-US" dirty="0" smtClean="0"/>
                  <a:t>This is achieved when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b="0" dirty="0" smtClean="0"/>
              </a:p>
              <a:p>
                <a:pPr marL="2743200" lvl="6" indent="0">
                  <a:buNone/>
                </a:pPr>
                <a:r>
                  <a:rPr lang="en-US" dirty="0" smtClean="0"/>
                  <a:t>Implying, u is an eigenvector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which is the covariance matrix of the data</a:t>
                </a:r>
              </a:p>
              <a:p>
                <a:pPr marL="2743200" lvl="6" indent="0">
                  <a:buNone/>
                </a:pPr>
                <a:endParaRPr lang="en-US" dirty="0" smtClean="0"/>
              </a:p>
              <a:p>
                <a:pPr lvl="6"/>
                <a:r>
                  <a:rPr lang="en-US" dirty="0" smtClean="0"/>
                  <a:t>Hence the projection vectors u are eigenvectors of the data covariance</a:t>
                </a:r>
              </a:p>
              <a:p>
                <a:pPr lvl="6"/>
                <a:r>
                  <a:rPr lang="en-US" dirty="0" smtClean="0"/>
                  <a:t>If data dimension is n, you want to project to m-dimensions then select the eigenvectors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corresponding to top m eigenvalues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3105509"/>
                <a:ext cx="11176000" cy="302065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– Mathematical formulation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F17-6077-488B-812F-8E9BFDA160C4}" type="datetime8">
              <a:rPr lang="en-US" smtClean="0"/>
              <a:t>3/6/2017 11:10 AM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901" y="1128712"/>
            <a:ext cx="6694142" cy="2037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354" y="1379756"/>
            <a:ext cx="197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Maximize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269" y="6124854"/>
            <a:ext cx="5043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cs229.stanford.edu/notes/cs229-notes10.pdf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3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Beamer</Template>
  <TotalTime>1053</TotalTime>
  <Words>1044</Words>
  <Application>Microsoft Office PowerPoint</Application>
  <PresentationFormat>Widescreen</PresentationFormat>
  <Paragraphs>190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 Math</vt:lpstr>
      <vt:lpstr>Wingdings</vt:lpstr>
      <vt:lpstr>Beamer</vt:lpstr>
      <vt:lpstr>Machine Learning basics</vt:lpstr>
      <vt:lpstr>Overview</vt:lpstr>
      <vt:lpstr>Curse of dimensionality</vt:lpstr>
      <vt:lpstr>Dimensionality reduction</vt:lpstr>
      <vt:lpstr>Feature extraction (or mapping)</vt:lpstr>
      <vt:lpstr>Different objectives, different mapping methods</vt:lpstr>
      <vt:lpstr>Principal components analysis</vt:lpstr>
      <vt:lpstr>Principal components analysis</vt:lpstr>
      <vt:lpstr>PCA – Mathematical formulation</vt:lpstr>
      <vt:lpstr>Steps for PCA</vt:lpstr>
      <vt:lpstr>Linear Discriminant Analysis</vt:lpstr>
      <vt:lpstr>Defining the Objective of LDA</vt:lpstr>
      <vt:lpstr>Defining the Objective of LDA</vt:lpstr>
      <vt:lpstr>The LDA objective function</vt:lpstr>
      <vt:lpstr>Intuitively…</vt:lpstr>
      <vt:lpstr>LDA Mathematical formulation</vt:lpstr>
      <vt:lpstr>Solving the objective function</vt:lpstr>
      <vt:lpstr>Generalization of LDA for C-classes</vt:lpstr>
      <vt:lpstr>Limitations of LDA</vt:lpstr>
      <vt:lpstr>Data Visualization</vt:lpstr>
      <vt:lpstr>Multidimensional Scaling (MDS)</vt:lpstr>
      <vt:lpstr>T-SNE</vt:lpstr>
      <vt:lpstr>PowerPoint Presentation</vt:lpstr>
      <vt:lpstr>Cost function of t-SNE</vt:lpstr>
      <vt:lpstr>Strengths and limitations of t-SNE</vt:lpstr>
      <vt:lpstr>Comparison of Manifold learning techniques</vt:lpstr>
      <vt:lpstr>References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basics</dc:title>
  <dc:creator>Ganesh Sivaraman</dc:creator>
  <cp:lastModifiedBy>Ganesh Sivaraman</cp:lastModifiedBy>
  <cp:revision>48</cp:revision>
  <dcterms:created xsi:type="dcterms:W3CDTF">2017-02-08T04:40:52Z</dcterms:created>
  <dcterms:modified xsi:type="dcterms:W3CDTF">2017-03-06T16:36:37Z</dcterms:modified>
</cp:coreProperties>
</file>