
<file path=[Content_Types].xml><?xml version="1.0" encoding="utf-8"?>
<Types xmlns="http://schemas.openxmlformats.org/package/2006/content-types">
  <Default Extension="tmp" ContentType="image/png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notesMasterIdLst>
    <p:notesMasterId r:id="rId40"/>
  </p:notesMasterIdLst>
  <p:sldIdLst>
    <p:sldId id="256" r:id="rId2"/>
    <p:sldId id="265" r:id="rId3"/>
    <p:sldId id="257" r:id="rId4"/>
    <p:sldId id="258" r:id="rId5"/>
    <p:sldId id="259" r:id="rId6"/>
    <p:sldId id="260" r:id="rId7"/>
    <p:sldId id="264" r:id="rId8"/>
    <p:sldId id="266" r:id="rId9"/>
    <p:sldId id="267" r:id="rId10"/>
    <p:sldId id="261" r:id="rId11"/>
    <p:sldId id="269" r:id="rId12"/>
    <p:sldId id="270" r:id="rId13"/>
    <p:sldId id="271" r:id="rId14"/>
    <p:sldId id="272" r:id="rId15"/>
    <p:sldId id="262" r:id="rId16"/>
    <p:sldId id="263" r:id="rId17"/>
    <p:sldId id="273" r:id="rId18"/>
    <p:sldId id="274" r:id="rId19"/>
    <p:sldId id="275" r:id="rId20"/>
    <p:sldId id="276" r:id="rId21"/>
    <p:sldId id="279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FAA835-4F5A-4A56-A2A9-EB4BE24A54E4}">
          <p14:sldIdLst>
            <p14:sldId id="256"/>
            <p14:sldId id="265"/>
            <p14:sldId id="257"/>
            <p14:sldId id="258"/>
            <p14:sldId id="259"/>
            <p14:sldId id="260"/>
            <p14:sldId id="264"/>
            <p14:sldId id="266"/>
            <p14:sldId id="267"/>
            <p14:sldId id="261"/>
            <p14:sldId id="269"/>
            <p14:sldId id="270"/>
            <p14:sldId id="271"/>
            <p14:sldId id="272"/>
            <p14:sldId id="262"/>
            <p14:sldId id="263"/>
            <p14:sldId id="273"/>
            <p14:sldId id="274"/>
            <p14:sldId id="275"/>
            <p14:sldId id="276"/>
            <p14:sldId id="279"/>
            <p14:sldId id="277"/>
            <p14:sldId id="278"/>
            <p14:sldId id="280"/>
            <p14:sldId id="281"/>
            <p14:sldId id="282"/>
            <p14:sldId id="283"/>
            <p14:sldId id="284"/>
            <p14:sldId id="285"/>
            <p14:sldId id="286"/>
            <p14:sldId id="288"/>
            <p14:sldId id="287"/>
            <p14:sldId id="289"/>
            <p14:sldId id="290"/>
            <p14:sldId id="291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0053" autoAdjust="0"/>
  </p:normalViewPr>
  <p:slideViewPr>
    <p:cSldViewPr snapToGrid="0">
      <p:cViewPr varScale="1">
        <p:scale>
          <a:sx n="92" d="100"/>
          <a:sy n="92" d="100"/>
        </p:scale>
        <p:origin x="2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37F5B-C6E8-4BE3-816F-2BAEFD63D3B1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6DB65-7694-4B8A-9794-D9204AD6E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6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DB65-7694-4B8A-9794-D9204AD6EA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48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DB65-7694-4B8A-9794-D9204AD6EA4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1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DB65-7694-4B8A-9794-D9204AD6EA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0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DB65-7694-4B8A-9794-D9204AD6EA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64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Zeta</a:t>
            </a:r>
            <a:r>
              <a:rPr lang="en-US" baseline="0" dirty="0" err="1" smtClean="0"/>
              <a:t>_t</a:t>
            </a:r>
            <a:r>
              <a:rPr lang="en-US" baseline="0" dirty="0" smtClean="0"/>
              <a:t> (j) is like a vector storing the index of states along the best path leading to state j at time t</a:t>
            </a:r>
          </a:p>
          <a:p>
            <a:r>
              <a:rPr lang="en-US" baseline="0" dirty="0" smtClean="0"/>
              <a:t>It </a:t>
            </a:r>
            <a:r>
              <a:rPr lang="en-US" baseline="0" dirty="0" err="1" smtClean="0"/>
              <a:t>wgives</a:t>
            </a:r>
            <a:r>
              <a:rPr lang="en-US" baseline="0" dirty="0" smtClean="0"/>
              <a:t> which is the most likely state at time t-1 given that state at time t = </a:t>
            </a:r>
            <a:r>
              <a:rPr lang="en-US" baseline="0" dirty="0" err="1" smtClean="0"/>
              <a:t>Sj</a:t>
            </a:r>
            <a:endParaRPr lang="en-US" baseline="0" dirty="0" smtClean="0"/>
          </a:p>
          <a:p>
            <a:r>
              <a:rPr lang="en-US" baseline="0" dirty="0" smtClean="0"/>
              <a:t>Backtracking allows you to use the stored Zetas to decode the best state sequence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DB65-7694-4B8A-9794-D9204AD6EA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40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DB65-7694-4B8A-9794-D9204AD6EA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1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DB65-7694-4B8A-9794-D9204AD6EA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75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DB65-7694-4B8A-9794-D9204AD6EA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51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DB65-7694-4B8A-9794-D9204AD6EA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93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DB65-7694-4B8A-9794-D9204AD6EA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66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47DAC4-825B-4E91-BFA6-FFD544F296B2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1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E014-8F6E-49E0-A712-183FE71C984D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3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2BAF-35DE-43DF-B705-102984561969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7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46A9-1C2A-4B73-A7C8-C874A818834E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0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E298-F671-4450-AF19-AE7BC878AE23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89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C192-41F0-402B-A434-90BBB57269C9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4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D78E-5F46-43DC-8DE3-79279AF34B81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0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2075-0A02-458F-B52B-BA8F38BDFD55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7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229A-AAB4-4F5D-A59E-110D8F7D5FC4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0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4888-DF75-4CEB-9F38-55B764AC63AE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5857-2462-44D9-8DCE-DC829F53F992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0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EAAFB28-8B4D-4D94-B756-924EB854E671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.xml"/><Relationship Id="rId7" Type="http://schemas.openxmlformats.org/officeDocument/2006/relationships/image" Target="../media/image1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11" Type="http://schemas.openxmlformats.org/officeDocument/2006/relationships/image" Target="../media/image20.emf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9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hmmlearn.readthedocs.io/en/latest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Hidden Markov Models for speech recognition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Ganesh Sivaraman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E918-39E9-403E-AEAB-EDE10120BD6E}" type="datetime8">
              <a:rPr lang="en-US" smtClean="0"/>
              <a:t>4/3/2017 6:17 PM</a:t>
            </a:fld>
            <a:r>
              <a:rPr lang="en-US" smtClean="0"/>
              <a:t>4/3/2017 </a:t>
            </a:r>
            <a:r>
              <a:rPr lang="en-US" dirty="0" smtClean="0"/>
              <a:t>3:32 PM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399"/>
                <a:ext cx="9872871" cy="457631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Observable Markov processes are restrictive and not applicable to many problems of interest</a:t>
                </a:r>
              </a:p>
              <a:p>
                <a:r>
                  <a:rPr lang="en-US" dirty="0" smtClean="0"/>
                  <a:t>Hidden </a:t>
                </a:r>
                <a:r>
                  <a:rPr lang="en-US" dirty="0"/>
                  <a:t>states: Observations are a probabilistic function of the </a:t>
                </a:r>
                <a:r>
                  <a:rPr lang="en-US" dirty="0" smtClean="0"/>
                  <a:t>states</a:t>
                </a:r>
              </a:p>
              <a:p>
                <a:r>
                  <a:rPr lang="en-US" dirty="0" smtClean="0"/>
                  <a:t>HMM – a doubly embedded stochastic process with the underlying stochastic process (states) that is not observable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Assumptions:</a:t>
                </a:r>
              </a:p>
              <a:p>
                <a:pPr lvl="1"/>
                <a:r>
                  <a:rPr lang="en-US" dirty="0" smtClean="0"/>
                  <a:t>Markovian-ness of states: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 |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…)=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Conditional independence of observations: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b="1" dirty="0"/>
              </a:p>
              <a:p>
                <a:pPr lvl="1"/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399"/>
                <a:ext cx="9872871" cy="4576313"/>
              </a:xfrm>
              <a:blipFill rotWithShape="0">
                <a:blip r:embed="rId2"/>
                <a:stretch>
                  <a:fillRect t="-1598" r="-618"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3336235" y="4028537"/>
            <a:ext cx="5486400" cy="1334219"/>
            <a:chOff x="3657600" y="5090864"/>
            <a:chExt cx="5486400" cy="1334219"/>
          </a:xfrm>
        </p:grpSpPr>
        <p:sp>
          <p:nvSpPr>
            <p:cNvPr id="5" name="Rectangle 4"/>
            <p:cNvSpPr/>
            <p:nvPr/>
          </p:nvSpPr>
          <p:spPr>
            <a:xfrm>
              <a:off x="3657600" y="5090864"/>
              <a:ext cx="5486400" cy="62413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q</a:t>
              </a:r>
              <a:r>
                <a:rPr lang="en-US" sz="2800" baseline="-25000" dirty="0"/>
                <a:t>1</a:t>
              </a:r>
              <a:r>
                <a:rPr lang="en-US" sz="2800" dirty="0"/>
                <a:t> </a:t>
              </a:r>
              <a:r>
                <a:rPr lang="en-US" sz="2800" dirty="0">
                  <a:sym typeface="Wingdings" panose="05000000000000000000" pitchFamily="2" charset="2"/>
                </a:rPr>
                <a:t></a:t>
              </a:r>
              <a:r>
                <a:rPr lang="en-US" sz="2800" dirty="0"/>
                <a:t> q</a:t>
              </a:r>
              <a:r>
                <a:rPr lang="en-US" sz="2800" baseline="-25000" dirty="0"/>
                <a:t>2</a:t>
              </a:r>
              <a:r>
                <a:rPr lang="en-US" sz="2800" dirty="0"/>
                <a:t> </a:t>
              </a:r>
              <a:r>
                <a:rPr lang="en-US" sz="2800" dirty="0">
                  <a:sym typeface="Wingdings" panose="05000000000000000000" pitchFamily="2" charset="2"/>
                </a:rPr>
                <a:t> </a:t>
              </a:r>
              <a:r>
                <a:rPr lang="en-US" sz="2800" dirty="0"/>
                <a:t>q</a:t>
              </a:r>
              <a:r>
                <a:rPr lang="en-US" sz="2800" baseline="-25000" dirty="0"/>
                <a:t>3</a:t>
              </a:r>
              <a:r>
                <a:rPr lang="en-US" sz="2800" dirty="0"/>
                <a:t> </a:t>
              </a:r>
              <a:r>
                <a:rPr lang="en-US" sz="2800" dirty="0">
                  <a:sym typeface="Wingdings" panose="05000000000000000000" pitchFamily="2" charset="2"/>
                </a:rPr>
                <a:t> </a:t>
              </a:r>
              <a:r>
                <a:rPr lang="en-US" sz="2800" dirty="0"/>
                <a:t>q</a:t>
              </a:r>
              <a:r>
                <a:rPr lang="en-US" sz="2800" baseline="-25000" dirty="0"/>
                <a:t>4</a:t>
              </a:r>
              <a:r>
                <a:rPr lang="en-US" sz="2800" dirty="0"/>
                <a:t> </a:t>
              </a:r>
              <a:r>
                <a:rPr lang="en-US" sz="2800" dirty="0">
                  <a:sym typeface="Wingdings" panose="05000000000000000000" pitchFamily="2" charset="2"/>
                </a:rPr>
                <a:t>…</a:t>
              </a:r>
              <a:r>
                <a:rPr lang="en-US" sz="2800" baseline="-25000" dirty="0"/>
                <a:t> </a:t>
              </a:r>
              <a:endParaRPr lang="en-US" sz="28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724400" y="5562600"/>
              <a:ext cx="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562600" y="5562600"/>
              <a:ext cx="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400800" y="5562600"/>
              <a:ext cx="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239000" y="5562600"/>
              <a:ext cx="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495801" y="5943601"/>
              <a:ext cx="519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</a:t>
              </a:r>
              <a:r>
                <a:rPr lang="en-US" sz="2400" baseline="-25000" dirty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02828" y="5955324"/>
              <a:ext cx="519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41028" y="5955324"/>
              <a:ext cx="519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</a:t>
              </a:r>
              <a:r>
                <a:rPr lang="en-US" sz="2400" baseline="-25000" dirty="0"/>
                <a:t>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79228" y="5963418"/>
              <a:ext cx="519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</a:t>
              </a:r>
              <a:r>
                <a:rPr lang="en-US" sz="2400" baseline="-25000" dirty="0"/>
                <a:t>4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B4B3-DE0B-4827-8C6F-109C258E46B6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Hidden Markov Model</a:t>
            </a:r>
            <a:br>
              <a:rPr lang="en-US" dirty="0"/>
            </a:br>
            <a:r>
              <a:rPr lang="en-US" dirty="0"/>
              <a:t>Modeling Example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Urn and Ball Model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484" y="2479040"/>
            <a:ext cx="70739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D578-D7ED-406B-8F15-235A954452F0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Definition of HMM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Number of States = N</a:t>
            </a:r>
          </a:p>
          <a:p>
            <a:pPr lvl="1"/>
            <a:r>
              <a:rPr lang="en-US" dirty="0" smtClean="0"/>
              <a:t>S = {S</a:t>
            </a:r>
            <a:r>
              <a:rPr lang="en-US" baseline="-25000" dirty="0" smtClean="0"/>
              <a:t>1</a:t>
            </a:r>
            <a:r>
              <a:rPr lang="en-US" dirty="0" smtClean="0"/>
              <a:t>, S</a:t>
            </a:r>
            <a:r>
              <a:rPr lang="en-US" baseline="-25000" dirty="0" smtClean="0"/>
              <a:t>2</a:t>
            </a:r>
            <a:r>
              <a:rPr lang="en-US" dirty="0" smtClean="0"/>
              <a:t>, …, S</a:t>
            </a:r>
            <a:r>
              <a:rPr lang="en-US" baseline="-25000" dirty="0" smtClean="0"/>
              <a:t>N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State at time t =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t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Observation symbols – M symbols (can be continuous values)</a:t>
            </a:r>
          </a:p>
          <a:p>
            <a:pPr lvl="1"/>
            <a:r>
              <a:rPr lang="en-US" dirty="0" smtClean="0"/>
              <a:t>V = {v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Example: Number of distinct colored balls in the urns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40BE-6391-4F13-871B-A0289C8893DC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561742"/>
            <a:ext cx="9875520" cy="1356360"/>
          </a:xfrm>
        </p:spPr>
        <p:txBody>
          <a:bodyPr/>
          <a:lstStyle/>
          <a:p>
            <a:r>
              <a:rPr lang="en-US" dirty="0"/>
              <a:t>Formal Definition of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399"/>
                <a:ext cx="9872871" cy="4543425"/>
              </a:xfrm>
            </p:spPr>
            <p:txBody>
              <a:bodyPr/>
              <a:lstStyle/>
              <a:p>
                <a:r>
                  <a:rPr lang="en-US" b="1" dirty="0" smtClean="0"/>
                  <a:t>State transition probability distribution</a:t>
                </a:r>
              </a:p>
              <a:p>
                <a:pPr lvl="1"/>
                <a:r>
                  <a:rPr lang="en-US" dirty="0" err="1" smtClean="0"/>
                  <a:t>a</a:t>
                </a:r>
                <a:r>
                  <a:rPr lang="en-US" baseline="-25000" dirty="0" err="1" smtClean="0"/>
                  <a:t>ij</a:t>
                </a:r>
                <a:r>
                  <a:rPr lang="en-US" dirty="0" smtClean="0"/>
                  <a:t> = P[q</a:t>
                </a:r>
                <a:r>
                  <a:rPr lang="en-US" baseline="-25000" dirty="0" smtClean="0"/>
                  <a:t>t+1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S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 | </a:t>
                </a:r>
                <a:r>
                  <a:rPr lang="en-US" dirty="0" err="1" smtClean="0"/>
                  <a:t>q</a:t>
                </a:r>
                <a:r>
                  <a:rPr lang="en-US" baseline="-25000" dirty="0" err="1" smtClean="0"/>
                  <a:t>t</a:t>
                </a:r>
                <a:r>
                  <a:rPr lang="en-US" dirty="0" smtClean="0"/>
                  <a:t> = 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]     </a:t>
                </a:r>
                <a:r>
                  <a:rPr lang="en-US" dirty="0" smtClean="0">
                    <a:sym typeface="Wingdings" panose="05000000000000000000" pitchFamily="2" charset="2"/>
                  </a:rPr>
                  <a:t> 1&lt;=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i,j</a:t>
                </a:r>
                <a:r>
                  <a:rPr lang="en-US" dirty="0" smtClean="0">
                    <a:sym typeface="Wingdings" panose="05000000000000000000" pitchFamily="2" charset="2"/>
                  </a:rPr>
                  <a:t> &lt;= N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A = {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a</a:t>
                </a:r>
                <a:r>
                  <a:rPr lang="en-US" baseline="-25000" dirty="0" err="1" smtClean="0">
                    <a:sym typeface="Wingdings" panose="05000000000000000000" pitchFamily="2" charset="2"/>
                  </a:rPr>
                  <a:t>ij</a:t>
                </a:r>
                <a:r>
                  <a:rPr lang="en-US" dirty="0" smtClean="0">
                    <a:sym typeface="Wingdings" panose="05000000000000000000" pitchFamily="2" charset="2"/>
                  </a:rPr>
                  <a:t>}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b="1" dirty="0" smtClean="0"/>
                  <a:t>Observation symbol probability</a:t>
                </a:r>
              </a:p>
              <a:p>
                <a:pPr lvl="1"/>
                <a:r>
                  <a:rPr lang="en-US" dirty="0" err="1" smtClean="0"/>
                  <a:t>b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(k) = P[</a:t>
                </a:r>
                <a:r>
                  <a:rPr lang="en-US" dirty="0" err="1" smtClean="0"/>
                  <a:t>v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at t | </a:t>
                </a:r>
                <a:r>
                  <a:rPr lang="en-US" dirty="0" err="1" smtClean="0"/>
                  <a:t>q</a:t>
                </a:r>
                <a:r>
                  <a:rPr lang="en-US" baseline="-25000" dirty="0" err="1" smtClean="0"/>
                  <a:t>t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S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]  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B = {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b</a:t>
                </a:r>
                <a:r>
                  <a:rPr lang="en-US" baseline="-25000" dirty="0" err="1" smtClean="0">
                    <a:sym typeface="Wingdings" panose="05000000000000000000" pitchFamily="2" charset="2"/>
                  </a:rPr>
                  <a:t>j</a:t>
                </a:r>
                <a:r>
                  <a:rPr lang="en-US" dirty="0" smtClean="0">
                    <a:sym typeface="Wingdings" panose="05000000000000000000" pitchFamily="2" charset="2"/>
                  </a:rPr>
                  <a:t>(k)}</a:t>
                </a:r>
              </a:p>
              <a:p>
                <a:pPr lvl="1"/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b="1" dirty="0" smtClean="0"/>
                  <a:t>Initial state distribution  </a:t>
                </a:r>
                <a:r>
                  <a:rPr lang="el-GR" dirty="0" smtClean="0"/>
                  <a:t>π</a:t>
                </a:r>
                <a:r>
                  <a:rPr lang="en-US" dirty="0" smtClean="0"/>
                  <a:t> = {</a:t>
                </a:r>
                <a:r>
                  <a:rPr lang="el-GR" dirty="0" smtClean="0"/>
                  <a:t>π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}</a:t>
                </a:r>
              </a:p>
              <a:p>
                <a:pPr lvl="1"/>
                <a:r>
                  <a:rPr lang="el-GR" dirty="0" smtClean="0"/>
                  <a:t>π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= P[q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]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399"/>
                <a:ext cx="9872871" cy="4543425"/>
              </a:xfrm>
              <a:blipFill rotWithShape="0">
                <a:blip r:embed="rId6"/>
                <a:stretch>
                  <a:fillRect t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40" y="2831485"/>
            <a:ext cx="917730" cy="183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67" y="3965753"/>
            <a:ext cx="1232306" cy="221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42" y="4363920"/>
            <a:ext cx="1135228" cy="217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5133" y="5810000"/>
            <a:ext cx="1340475" cy="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9917" y="4581852"/>
            <a:ext cx="2768850" cy="5720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ABAF-65A5-4FE9-B7F3-02C763F2C453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as a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/>
              <a:t>Given appropriate values of N,M,A,B and </a:t>
            </a:r>
            <a:r>
              <a:rPr lang="el-GR" sz="3000" dirty="0"/>
              <a:t>π</a:t>
            </a:r>
            <a:r>
              <a:rPr lang="en-US" sz="3000" dirty="0"/>
              <a:t>, the HMM can be used as a generator to give an observation sequence O=O</a:t>
            </a:r>
            <a:r>
              <a:rPr lang="en-US" sz="3000" baseline="-25000" dirty="0"/>
              <a:t>1</a:t>
            </a:r>
            <a:r>
              <a:rPr lang="en-US" sz="3000" dirty="0"/>
              <a:t>…O</a:t>
            </a:r>
            <a:r>
              <a:rPr lang="en-US" sz="3000" baseline="-25000" dirty="0"/>
              <a:t>T</a:t>
            </a:r>
            <a:r>
              <a:rPr lang="en-US" sz="3000" dirty="0"/>
              <a:t> as </a:t>
            </a:r>
            <a:r>
              <a:rPr lang="en-US" sz="3000" dirty="0" smtClean="0"/>
              <a:t>follows-</a:t>
            </a:r>
          </a:p>
          <a:p>
            <a:pPr marL="45720" indent="0">
              <a:buNone/>
            </a:pPr>
            <a:endParaRPr lang="en-US" sz="3000" dirty="0"/>
          </a:p>
          <a:p>
            <a:pPr marL="916686" lvl="1" indent="-514350">
              <a:buFont typeface="+mj-lt"/>
              <a:buAutoNum type="arabicPeriod"/>
            </a:pPr>
            <a:r>
              <a:rPr lang="en-US" sz="2200" dirty="0"/>
              <a:t>Choose the initial state </a:t>
            </a:r>
            <a:r>
              <a:rPr lang="en-US" sz="2200" i="1" dirty="0"/>
              <a:t>q</a:t>
            </a:r>
            <a:r>
              <a:rPr lang="en-US" sz="2200" dirty="0"/>
              <a:t>1 according to the initial state distribution </a:t>
            </a:r>
            <a:r>
              <a:rPr lang="el-GR" sz="2200" i="1" dirty="0"/>
              <a:t>π</a:t>
            </a:r>
            <a:endParaRPr lang="en-US" sz="2200" i="1" dirty="0"/>
          </a:p>
          <a:p>
            <a:pPr marL="916686" lvl="1" indent="-514350">
              <a:buFont typeface="+mj-lt"/>
              <a:buAutoNum type="arabicPeriod"/>
            </a:pPr>
            <a:r>
              <a:rPr lang="en-US" sz="2200" dirty="0"/>
              <a:t>Set </a:t>
            </a:r>
            <a:r>
              <a:rPr lang="en-US" sz="2200" i="1" dirty="0"/>
              <a:t>t </a:t>
            </a:r>
            <a:r>
              <a:rPr lang="en-US" sz="2200" dirty="0"/>
              <a:t>= 1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2200" dirty="0"/>
              <a:t>Choose the </a:t>
            </a:r>
            <a:r>
              <a:rPr lang="en-US" sz="2200" i="1" dirty="0" err="1"/>
              <a:t>t</a:t>
            </a:r>
            <a:r>
              <a:rPr lang="en-US" sz="2200" i="1" baseline="30000" dirty="0" err="1"/>
              <a:t>th</a:t>
            </a:r>
            <a:r>
              <a:rPr lang="en-US" sz="2200" i="1" baseline="30000" dirty="0"/>
              <a:t> </a:t>
            </a:r>
            <a:r>
              <a:rPr lang="en-US" sz="2200" dirty="0"/>
              <a:t>observation </a:t>
            </a:r>
            <a:r>
              <a:rPr lang="en-US" sz="2200" i="1" dirty="0" err="1"/>
              <a:t>O</a:t>
            </a:r>
            <a:r>
              <a:rPr lang="en-US" sz="2200" i="1" baseline="-25000" dirty="0" err="1"/>
              <a:t>t</a:t>
            </a:r>
            <a:r>
              <a:rPr lang="en-US" sz="500" i="1" dirty="0"/>
              <a:t> </a:t>
            </a:r>
            <a:r>
              <a:rPr lang="en-US" sz="2200" dirty="0"/>
              <a:t> according to the observation probability distribution in state </a:t>
            </a:r>
            <a:r>
              <a:rPr lang="en-US" sz="2200" dirty="0" err="1"/>
              <a:t>q</a:t>
            </a:r>
            <a:r>
              <a:rPr lang="en-US" sz="2200" baseline="-25000" dirty="0" err="1"/>
              <a:t>t</a:t>
            </a:r>
            <a:endParaRPr lang="en-US" sz="2200" baseline="-25000" dirty="0"/>
          </a:p>
          <a:p>
            <a:pPr marL="916686" lvl="1" indent="-514350">
              <a:buFont typeface="+mj-lt"/>
              <a:buAutoNum type="arabicPeriod"/>
            </a:pPr>
            <a:r>
              <a:rPr lang="en-US" sz="2200" dirty="0"/>
              <a:t>Choose the next state q</a:t>
            </a:r>
            <a:r>
              <a:rPr lang="en-US" sz="2200" baseline="-25000" dirty="0"/>
              <a:t>t+1</a:t>
            </a:r>
            <a:r>
              <a:rPr lang="en-US" sz="2200" dirty="0"/>
              <a:t> according to the transition probability distribution in state </a:t>
            </a:r>
            <a:r>
              <a:rPr lang="en-US" sz="2200" dirty="0" err="1"/>
              <a:t>q</a:t>
            </a:r>
            <a:r>
              <a:rPr lang="en-US" sz="2200" baseline="-25000" dirty="0" err="1"/>
              <a:t>t</a:t>
            </a:r>
            <a:endParaRPr lang="en-US" sz="2200" baseline="-25000" dirty="0"/>
          </a:p>
          <a:p>
            <a:pPr marL="916686" lvl="1" indent="-514350">
              <a:buFont typeface="+mj-lt"/>
              <a:buAutoNum type="arabicPeriod"/>
            </a:pPr>
            <a:r>
              <a:rPr lang="en-US" sz="2200" dirty="0"/>
              <a:t>Increment </a:t>
            </a:r>
            <a:r>
              <a:rPr lang="en-US" sz="2200" i="1" dirty="0"/>
              <a:t>t </a:t>
            </a:r>
            <a:r>
              <a:rPr lang="en-US" sz="2200" dirty="0"/>
              <a:t>and return to step (3), or stop.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C8BB-0B46-4FCA-8E20-9ADEF07E5324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1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fundamental problems of HMM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b="1" dirty="0" smtClean="0"/>
              <a:t>Likelihood:</a:t>
            </a:r>
            <a:r>
              <a:rPr lang="en-US" dirty="0" smtClean="0"/>
              <a:t> Given a HMM model, what is the probability of an observation sequence?</a:t>
            </a:r>
          </a:p>
          <a:p>
            <a:pPr marL="502920" indent="-457200">
              <a:buFont typeface="+mj-lt"/>
              <a:buAutoNum type="arabicPeriod"/>
            </a:pPr>
            <a:endParaRPr lang="en-US" b="1" dirty="0" smtClean="0"/>
          </a:p>
          <a:p>
            <a:pPr marL="502920" indent="-457200">
              <a:buFont typeface="+mj-lt"/>
              <a:buAutoNum type="arabicPeriod"/>
            </a:pPr>
            <a:r>
              <a:rPr lang="en-US" b="1" dirty="0" smtClean="0"/>
              <a:t>Decoding: </a:t>
            </a:r>
            <a:r>
              <a:rPr lang="en-US" dirty="0" smtClean="0"/>
              <a:t>Given a HMM model and an observation sequence, what is the best sequence of model states ?</a:t>
            </a:r>
          </a:p>
          <a:p>
            <a:pPr marL="502920" indent="-457200">
              <a:buFont typeface="+mj-lt"/>
              <a:buAutoNum type="arabicPeriod"/>
            </a:pPr>
            <a:endParaRPr lang="en-US" b="1" dirty="0" smtClean="0"/>
          </a:p>
          <a:p>
            <a:pPr marL="502920" indent="-457200">
              <a:buFont typeface="+mj-lt"/>
              <a:buAutoNum type="arabicPeriod"/>
            </a:pPr>
            <a:r>
              <a:rPr lang="en-US" b="1" dirty="0" smtClean="0"/>
              <a:t>Learning: </a:t>
            </a:r>
            <a:r>
              <a:rPr lang="en-US" dirty="0" smtClean="0"/>
              <a:t>Given a set of observations and the corresponding sequence of states of a HMM, what are the optimum values of the HMM parameters?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B651-FEAD-4C26-BF70-CD811CD23281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1 – Likelihood/Scoring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399"/>
                <a:ext cx="9872871" cy="431752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cs typeface="Times New Roman" panose="02020603050405020304" pitchFamily="18" charset="0"/>
                  </a:rPr>
                  <a:t>Given a sequence of observations O</a:t>
                </a:r>
                <a:r>
                  <a:rPr lang="en-US" baseline="-25000" dirty="0" smtClean="0"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cs typeface="Times New Roman" panose="02020603050405020304" pitchFamily="18" charset="0"/>
                  </a:rPr>
                  <a:t>, O</a:t>
                </a:r>
                <a:r>
                  <a:rPr lang="en-US" baseline="-25000" dirty="0" smtClean="0"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cs typeface="Times New Roman" panose="02020603050405020304" pitchFamily="18" charset="0"/>
                  </a:rPr>
                  <a:t>, …, O</a:t>
                </a:r>
                <a:r>
                  <a:rPr lang="en-US" baseline="-25000" dirty="0" smtClean="0">
                    <a:cs typeface="Times New Roman" panose="02020603050405020304" pitchFamily="18" charset="0"/>
                  </a:rPr>
                  <a:t>T</a:t>
                </a:r>
                <a:r>
                  <a:rPr lang="en-US" dirty="0" smtClean="0">
                    <a:cs typeface="Times New Roman" panose="02020603050405020304" pitchFamily="18" charset="0"/>
                  </a:rPr>
                  <a:t> and a model </a:t>
                </a:r>
                <a:r>
                  <a:rPr lang="el-GR" dirty="0" smtClean="0">
                    <a:cs typeface="Times New Roman" panose="02020603050405020304" pitchFamily="18" charset="0"/>
                  </a:rPr>
                  <a:t>λ</a:t>
                </a:r>
                <a:r>
                  <a:rPr lang="en-US" dirty="0" smtClean="0">
                    <a:cs typeface="Times New Roman" panose="02020603050405020304" pitchFamily="18" charset="0"/>
                  </a:rPr>
                  <a:t> = (A, B, </a:t>
                </a:r>
                <a:r>
                  <a:rPr lang="el-GR" dirty="0" smtClean="0">
                    <a:cs typeface="Times New Roman" panose="02020603050405020304" pitchFamily="18" charset="0"/>
                  </a:rPr>
                  <a:t>π</a:t>
                </a:r>
                <a:r>
                  <a:rPr lang="en-US" dirty="0" smtClean="0">
                    <a:cs typeface="Times New Roman" panose="02020603050405020304" pitchFamily="18" charset="0"/>
                  </a:rPr>
                  <a:t>) how can we efficiently compute P(O | </a:t>
                </a:r>
                <a:r>
                  <a:rPr lang="el-GR" dirty="0" smtClean="0">
                    <a:cs typeface="Times New Roman" panose="02020603050405020304" pitchFamily="18" charset="0"/>
                  </a:rPr>
                  <a:t>λ</a:t>
                </a:r>
                <a:r>
                  <a:rPr lang="en-US" dirty="0" smtClean="0">
                    <a:cs typeface="Times New Roman" panose="02020603050405020304" pitchFamily="18" charset="0"/>
                  </a:rPr>
                  <a:t>)?</a:t>
                </a:r>
              </a:p>
              <a:p>
                <a:r>
                  <a:rPr lang="en-US" dirty="0" smtClean="0">
                    <a:cs typeface="Times New Roman" panose="02020603050405020304" pitchFamily="18" charset="0"/>
                  </a:rPr>
                  <a:t>The brute force solution:</a:t>
                </a:r>
              </a:p>
              <a:p>
                <a:pPr marL="27432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r>
                  <a:rPr lang="en-US" b="0" dirty="0" smtClean="0">
                    <a:cs typeface="Times New Roman" panose="02020603050405020304" pitchFamily="18" charset="0"/>
                  </a:rPr>
                  <a:t/>
                </a:r>
                <a:br>
                  <a:rPr lang="en-US" b="0" dirty="0" smtClean="0">
                    <a:cs typeface="Times New Roman" panose="02020603050405020304" pitchFamily="18" charset="0"/>
                  </a:rPr>
                </a:br>
                <a:endParaRPr lang="en-US" b="0" dirty="0" smtClean="0">
                  <a:cs typeface="Times New Roman" panose="02020603050405020304" pitchFamily="18" charset="0"/>
                </a:endParaRPr>
              </a:p>
              <a:p>
                <a:pPr lvl="1" algn="ctr"/>
                <a:endParaRPr lang="en-US" dirty="0"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 smtClean="0">
                    <a:cs typeface="Times New Roman" panose="02020603050405020304" pitchFamily="18" charset="0"/>
                  </a:rPr>
                  <a:t>The above equation would require 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2T.N</a:t>
                </a:r>
                <a:r>
                  <a:rPr lang="en-US" i="1" baseline="30000" dirty="0" smtClean="0">
                    <a:cs typeface="Times New Roman" panose="02020603050405020304" pitchFamily="18" charset="0"/>
                  </a:rPr>
                  <a:t>T</a:t>
                </a:r>
                <a:r>
                  <a:rPr lang="en-US" baseline="300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computations!</a:t>
                </a:r>
              </a:p>
              <a:p>
                <a:pPr lvl="1"/>
                <a:r>
                  <a:rPr lang="en-US" dirty="0" smtClean="0">
                    <a:cs typeface="Times New Roman" panose="02020603050405020304" pitchFamily="18" charset="0"/>
                  </a:rPr>
                  <a:t>Computationally infeasible – For 5 states and 100 observations, 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2T.N</a:t>
                </a:r>
                <a:r>
                  <a:rPr lang="en-US" baseline="30000" dirty="0" smtClean="0">
                    <a:cs typeface="Times New Roman" panose="02020603050405020304" pitchFamily="18" charset="0"/>
                  </a:rPr>
                  <a:t>T</a:t>
                </a:r>
                <a:r>
                  <a:rPr lang="en-US" dirty="0" smtClean="0">
                    <a:cs typeface="Times New Roman" panose="02020603050405020304" pitchFamily="18" charset="0"/>
                  </a:rPr>
                  <a:t> = 2x100x5</a:t>
                </a:r>
                <a:r>
                  <a:rPr lang="en-US" baseline="30000" dirty="0" smtClean="0">
                    <a:cs typeface="Times New Roman" panose="02020603050405020304" pitchFamily="18" charset="0"/>
                  </a:rPr>
                  <a:t>100</a:t>
                </a:r>
                <a:r>
                  <a:rPr lang="en-US" dirty="0" smtClean="0">
                    <a:cs typeface="Times New Roman" panose="02020603050405020304" pitchFamily="18" charset="0"/>
                  </a:rPr>
                  <a:t> = 10</a:t>
                </a:r>
                <a:r>
                  <a:rPr lang="en-US" baseline="30000" dirty="0" smtClean="0">
                    <a:cs typeface="Times New Roman" panose="02020603050405020304" pitchFamily="18" charset="0"/>
                  </a:rPr>
                  <a:t>72</a:t>
                </a:r>
                <a:r>
                  <a:rPr lang="en-US" dirty="0" smtClean="0">
                    <a:cs typeface="Times New Roman" panose="02020603050405020304" pitchFamily="18" charset="0"/>
                  </a:rPr>
                  <a:t> computations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399"/>
                <a:ext cx="9872871" cy="4317521"/>
              </a:xfrm>
              <a:blipFill rotWithShape="0">
                <a:blip r:embed="rId2"/>
                <a:stretch>
                  <a:fillRect t="-2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FE00-45E6-45D1-8D35-970EAF64AB10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solution for problem 1 – </a:t>
            </a:r>
            <a:br>
              <a:rPr lang="en-US" dirty="0" smtClean="0"/>
            </a:br>
            <a:r>
              <a:rPr lang="en-US" dirty="0" smtClean="0"/>
              <a:t>The forward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400"/>
                <a:ext cx="9872871" cy="437790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Consider the forward variable </a:t>
                </a:r>
                <a:r>
                  <a:rPr lang="el-GR" i="1" dirty="0" smtClean="0"/>
                  <a:t>α</a:t>
                </a:r>
                <a:r>
                  <a:rPr lang="en-US" i="1" baseline="-25000" dirty="0" smtClean="0"/>
                  <a:t>T</a:t>
                </a:r>
                <a:r>
                  <a:rPr lang="en-US" i="1" dirty="0" smtClean="0"/>
                  <a:t>(</a:t>
                </a:r>
                <a:r>
                  <a:rPr lang="en-US" i="1" dirty="0" err="1" smtClean="0"/>
                  <a:t>i</a:t>
                </a:r>
                <a:r>
                  <a:rPr lang="en-US" i="1" dirty="0" smtClean="0"/>
                  <a:t>) = P(</a:t>
                </a:r>
                <a:r>
                  <a:rPr lang="en-US" i="1" dirty="0">
                    <a:cs typeface="Times New Roman" panose="02020603050405020304" pitchFamily="18" charset="0"/>
                  </a:rPr>
                  <a:t>O</a:t>
                </a:r>
                <a:r>
                  <a:rPr lang="en-US" i="1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i="1" dirty="0">
                    <a:cs typeface="Times New Roman" panose="02020603050405020304" pitchFamily="18" charset="0"/>
                  </a:rPr>
                  <a:t>, O</a:t>
                </a:r>
                <a:r>
                  <a:rPr lang="en-US" i="1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i="1" dirty="0">
                    <a:cs typeface="Times New Roman" panose="02020603050405020304" pitchFamily="18" charset="0"/>
                  </a:rPr>
                  <a:t>, …, </a:t>
                </a:r>
                <a:r>
                  <a:rPr lang="en-US" i="1" dirty="0" err="1" smtClean="0">
                    <a:cs typeface="Times New Roman" panose="02020603050405020304" pitchFamily="18" charset="0"/>
                  </a:rPr>
                  <a:t>O</a:t>
                </a:r>
                <a:r>
                  <a:rPr lang="en-US" i="1" baseline="-25000" dirty="0" err="1" smtClean="0">
                    <a:cs typeface="Times New Roman" panose="02020603050405020304" pitchFamily="18" charset="0"/>
                  </a:rPr>
                  <a:t>t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 ,</a:t>
                </a:r>
                <a:r>
                  <a:rPr lang="en-US" i="1" dirty="0" err="1" smtClean="0">
                    <a:cs typeface="Times New Roman" panose="02020603050405020304" pitchFamily="18" charset="0"/>
                  </a:rPr>
                  <a:t>q</a:t>
                </a:r>
                <a:r>
                  <a:rPr lang="en-US" i="1" baseline="-25000" dirty="0" err="1" smtClean="0">
                    <a:cs typeface="Times New Roman" panose="02020603050405020304" pitchFamily="18" charset="0"/>
                  </a:rPr>
                  <a:t>t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=S</a:t>
                </a:r>
                <a:r>
                  <a:rPr lang="en-US" i="1" baseline="-25000" dirty="0" smtClean="0">
                    <a:cs typeface="Times New Roman" panose="02020603050405020304" pitchFamily="18" charset="0"/>
                  </a:rPr>
                  <a:t>i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 | </a:t>
                </a:r>
                <a:r>
                  <a:rPr lang="el-GR" i="1" dirty="0" smtClean="0">
                    <a:cs typeface="Times New Roman" panose="02020603050405020304" pitchFamily="18" charset="0"/>
                  </a:rPr>
                  <a:t>λ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l-GR" i="1" dirty="0" smtClean="0"/>
                  <a:t>α</a:t>
                </a:r>
                <a:r>
                  <a:rPr lang="en-US" i="1" baseline="-25000" dirty="0" smtClean="0"/>
                  <a:t>T</a:t>
                </a:r>
                <a:r>
                  <a:rPr lang="en-US" i="1" dirty="0" smtClean="0"/>
                  <a:t>(</a:t>
                </a:r>
                <a:r>
                  <a:rPr lang="en-US" i="1" dirty="0" err="1" smtClean="0"/>
                  <a:t>i</a:t>
                </a:r>
                <a:r>
                  <a:rPr lang="en-US" i="1" dirty="0" smtClean="0"/>
                  <a:t>) = </a:t>
                </a:r>
                <a:r>
                  <a:rPr lang="en-US" dirty="0" smtClean="0">
                    <a:cs typeface="Times New Roman" panose="02020603050405020304" pitchFamily="18" charset="0"/>
                  </a:rPr>
                  <a:t>Probability of observation sequence 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O</a:t>
                </a:r>
                <a:r>
                  <a:rPr lang="en-US" i="1" baseline="-25000" dirty="0" smtClean="0">
                    <a:cs typeface="Times New Roman" panose="02020603050405020304" pitchFamily="18" charset="0"/>
                  </a:rPr>
                  <a:t>1</a:t>
                </a:r>
                <a:r>
                  <a:rPr lang="en-US" i="1" dirty="0">
                    <a:cs typeface="Times New Roman" panose="02020603050405020304" pitchFamily="18" charset="0"/>
                  </a:rPr>
                  <a:t>, O</a:t>
                </a:r>
                <a:r>
                  <a:rPr lang="en-US" i="1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i="1" dirty="0">
                    <a:cs typeface="Times New Roman" panose="02020603050405020304" pitchFamily="18" charset="0"/>
                  </a:rPr>
                  <a:t>, …, </a:t>
                </a:r>
                <a:r>
                  <a:rPr lang="en-US" i="1" dirty="0" err="1">
                    <a:cs typeface="Times New Roman" panose="02020603050405020304" pitchFamily="18" charset="0"/>
                  </a:rPr>
                  <a:t>O</a:t>
                </a:r>
                <a:r>
                  <a:rPr lang="en-US" i="1" baseline="-25000" dirty="0" err="1">
                    <a:cs typeface="Times New Roman" panose="02020603050405020304" pitchFamily="18" charset="0"/>
                  </a:rPr>
                  <a:t>t</a:t>
                </a:r>
                <a:r>
                  <a:rPr lang="en-US" i="1" dirty="0"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and the event that the 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t</a:t>
                </a:r>
                <a:r>
                  <a:rPr lang="en-US" baseline="30000" dirty="0" err="1" smtClean="0">
                    <a:cs typeface="Times New Roman" panose="02020603050405020304" pitchFamily="18" charset="0"/>
                  </a:rPr>
                  <a:t>th</a:t>
                </a:r>
                <a:r>
                  <a:rPr lang="en-US" dirty="0" smtClean="0">
                    <a:cs typeface="Times New Roman" panose="02020603050405020304" pitchFamily="18" charset="0"/>
                  </a:rPr>
                  <a:t>  state is S</a:t>
                </a:r>
                <a:r>
                  <a:rPr lang="en-US" baseline="-25000" dirty="0" smtClean="0">
                    <a:cs typeface="Times New Roman" panose="02020603050405020304" pitchFamily="18" charset="0"/>
                  </a:rPr>
                  <a:t>i</a:t>
                </a:r>
                <a:r>
                  <a:rPr lang="en-US" dirty="0" smtClean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b="1" dirty="0" smtClean="0">
                    <a:cs typeface="Times New Roman" panose="02020603050405020304" pitchFamily="18" charset="0"/>
                  </a:rPr>
                  <a:t>Advantage: Recursion!</a:t>
                </a:r>
              </a:p>
              <a:p>
                <a:r>
                  <a:rPr lang="en-US" b="1" dirty="0" smtClean="0">
                    <a:cs typeface="Times New Roman" panose="02020603050405020304" pitchFamily="18" charset="0"/>
                  </a:rPr>
                  <a:t>Initialization t = 1</a:t>
                </a: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b="0" dirty="0" smtClean="0">
                  <a:cs typeface="Times New Roman" panose="02020603050405020304" pitchFamily="18" charset="0"/>
                </a:endParaRPr>
              </a:p>
              <a:p>
                <a:r>
                  <a:rPr lang="en-US" b="1" dirty="0" smtClean="0">
                    <a:cs typeface="Times New Roman" panose="02020603050405020304" pitchFamily="18" charset="0"/>
                  </a:rPr>
                  <a:t>Induction</a:t>
                </a: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−1;1≤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b="0" dirty="0" smtClean="0">
                  <a:cs typeface="Times New Roman" panose="02020603050405020304" pitchFamily="18" charset="0"/>
                </a:endParaRPr>
              </a:p>
              <a:p>
                <a:r>
                  <a:rPr lang="en-US" b="1" dirty="0" smtClean="0">
                    <a:cs typeface="Times New Roman" panose="02020603050405020304" pitchFamily="18" charset="0"/>
                  </a:rPr>
                  <a:t>Termination</a:t>
                </a: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r>
                  <a:rPr lang="en-US" b="0" dirty="0" smtClean="0">
                    <a:cs typeface="Times New Roman" panose="02020603050405020304" pitchFamily="18" charset="0"/>
                  </a:rPr>
                  <a:t/>
                </a:r>
                <a:br>
                  <a:rPr lang="en-US" b="0" dirty="0" smtClean="0">
                    <a:cs typeface="Times New Roman" panose="02020603050405020304" pitchFamily="18" charset="0"/>
                  </a:rPr>
                </a:br>
                <a:endParaRPr lang="en-US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400"/>
                <a:ext cx="9872871" cy="4377906"/>
              </a:xfrm>
              <a:blipFill rotWithShape="0">
                <a:blip r:embed="rId2"/>
                <a:stretch>
                  <a:fillRect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680-6284-4663-BD64-3BD4487F733F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recursion: Trellis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159" y="2096460"/>
            <a:ext cx="4886595" cy="407097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36A2-8B14-4492-8BD0-B1487E39B496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Lattice structure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9200" y="1871932"/>
            <a:ext cx="6041084" cy="4528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7721" y="2346385"/>
            <a:ext cx="14751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…….</a:t>
            </a:r>
            <a:br>
              <a:rPr lang="en-US" dirty="0" smtClean="0"/>
            </a:b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…….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…….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A0BA-5326-4D64-BC02-B07AD5C5079F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Speech as a sequence of phonemes</a:t>
            </a:r>
          </a:p>
          <a:p>
            <a:r>
              <a:rPr lang="en-US" dirty="0" smtClean="0"/>
              <a:t>What are </a:t>
            </a:r>
            <a:r>
              <a:rPr lang="en-US" dirty="0" err="1" smtClean="0"/>
              <a:t>triphones</a:t>
            </a:r>
            <a:r>
              <a:rPr lang="en-US" dirty="0" smtClean="0"/>
              <a:t> and why are they needed?</a:t>
            </a:r>
          </a:p>
          <a:p>
            <a:r>
              <a:rPr lang="en-US" dirty="0" smtClean="0"/>
              <a:t>Markov chains</a:t>
            </a:r>
          </a:p>
          <a:p>
            <a:r>
              <a:rPr lang="en-US" dirty="0" smtClean="0"/>
              <a:t>Properties of Markov chains</a:t>
            </a:r>
          </a:p>
          <a:p>
            <a:r>
              <a:rPr lang="en-US" dirty="0" smtClean="0"/>
              <a:t>Definition of Hidden Markov models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Three main problems of HMMs</a:t>
            </a:r>
          </a:p>
          <a:p>
            <a:r>
              <a:rPr lang="en-US" dirty="0" smtClean="0"/>
              <a:t>Solutions to the three problems of HMMs</a:t>
            </a:r>
          </a:p>
          <a:p>
            <a:r>
              <a:rPr lang="en-US" dirty="0" smtClean="0"/>
              <a:t>Applying HMMs to speech recognition</a:t>
            </a:r>
          </a:p>
          <a:p>
            <a:r>
              <a:rPr lang="en-US" dirty="0" smtClean="0"/>
              <a:t>A simple isolated word recognition system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5D363-4134-4AD3-B2D2-B7EF0893483D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backward procedure </a:t>
            </a:r>
            <a:br>
              <a:rPr lang="en-US" dirty="0" smtClean="0"/>
            </a:br>
            <a:r>
              <a:rPr lang="en-US" dirty="0" smtClean="0"/>
              <a:t>(used for problem 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84860" y="2079171"/>
                <a:ext cx="10591800" cy="447402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Consider the backward </a:t>
                </a:r>
                <a:r>
                  <a:rPr lang="en-US" dirty="0"/>
                  <a:t>variable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i="1" baseline="-25000" dirty="0" smtClean="0"/>
                  <a:t>T</a:t>
                </a:r>
                <a:r>
                  <a:rPr lang="en-US" i="1" dirty="0" smtClean="0"/>
                  <a:t>(</a:t>
                </a:r>
                <a:r>
                  <a:rPr lang="en-US" i="1" dirty="0" err="1" smtClean="0"/>
                  <a:t>i</a:t>
                </a:r>
                <a:r>
                  <a:rPr lang="en-US" i="1" dirty="0"/>
                  <a:t>) = </a:t>
                </a:r>
                <a:r>
                  <a:rPr lang="en-US" i="1" dirty="0" smtClean="0"/>
                  <a:t>P(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O</a:t>
                </a:r>
                <a:r>
                  <a:rPr lang="en-US" i="1" baseline="-25000" dirty="0" smtClean="0">
                    <a:cs typeface="Times New Roman" panose="02020603050405020304" pitchFamily="18" charset="0"/>
                  </a:rPr>
                  <a:t>t+1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, O</a:t>
                </a:r>
                <a:r>
                  <a:rPr lang="en-US" i="1" baseline="-25000" dirty="0" smtClean="0">
                    <a:cs typeface="Times New Roman" panose="02020603050405020304" pitchFamily="18" charset="0"/>
                  </a:rPr>
                  <a:t>t+2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, </a:t>
                </a:r>
                <a:r>
                  <a:rPr lang="en-US" i="1" dirty="0">
                    <a:cs typeface="Times New Roman" panose="02020603050405020304" pitchFamily="18" charset="0"/>
                  </a:rPr>
                  <a:t>…, 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O</a:t>
                </a:r>
                <a:r>
                  <a:rPr lang="en-US" i="1" baseline="-25000" dirty="0" smtClean="0">
                    <a:cs typeface="Times New Roman" panose="02020603050405020304" pitchFamily="18" charset="0"/>
                  </a:rPr>
                  <a:t>T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 |</a:t>
                </a:r>
                <a:r>
                  <a:rPr lang="en-US" i="1" dirty="0" err="1" smtClean="0">
                    <a:cs typeface="Times New Roman" panose="02020603050405020304" pitchFamily="18" charset="0"/>
                  </a:rPr>
                  <a:t>q</a:t>
                </a:r>
                <a:r>
                  <a:rPr lang="en-US" i="1" baseline="-25000" dirty="0" err="1" smtClean="0">
                    <a:cs typeface="Times New Roman" panose="02020603050405020304" pitchFamily="18" charset="0"/>
                  </a:rPr>
                  <a:t>t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=S</a:t>
                </a:r>
                <a:r>
                  <a:rPr lang="en-US" i="1" baseline="-25000" dirty="0" smtClean="0">
                    <a:cs typeface="Times New Roman" panose="02020603050405020304" pitchFamily="18" charset="0"/>
                  </a:rPr>
                  <a:t>i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 , </a:t>
                </a:r>
                <a:r>
                  <a:rPr lang="el-GR" i="1" dirty="0">
                    <a:cs typeface="Times New Roman" panose="02020603050405020304" pitchFamily="18" charset="0"/>
                  </a:rPr>
                  <a:t>λ</a:t>
                </a:r>
                <a:r>
                  <a:rPr lang="en-US" i="1" dirty="0">
                    <a:cs typeface="Times New Roman" panose="020206030504050203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i="1" baseline="-25000" dirty="0"/>
                  <a:t>T</a:t>
                </a:r>
                <a:r>
                  <a:rPr lang="en-US" i="1" dirty="0"/>
                  <a:t>(</a:t>
                </a:r>
                <a:r>
                  <a:rPr lang="en-US" i="1" dirty="0" err="1"/>
                  <a:t>i</a:t>
                </a:r>
                <a:r>
                  <a:rPr lang="en-US" i="1" dirty="0"/>
                  <a:t>) = </a:t>
                </a:r>
                <a:r>
                  <a:rPr lang="en-US" dirty="0">
                    <a:cs typeface="Times New Roman" panose="02020603050405020304" pitchFamily="18" charset="0"/>
                  </a:rPr>
                  <a:t>Probability of observation sequence </a:t>
                </a:r>
                <a:r>
                  <a:rPr lang="en-US" dirty="0" smtClean="0">
                    <a:cs typeface="Times New Roman" panose="02020603050405020304" pitchFamily="18" charset="0"/>
                  </a:rPr>
                  <a:t>from t+1 to end given S</a:t>
                </a:r>
                <a:r>
                  <a:rPr lang="en-US" baseline="-25000" dirty="0" smtClean="0">
                    <a:cs typeface="Times New Roman" panose="02020603050405020304" pitchFamily="18" charset="0"/>
                  </a:rPr>
                  <a:t>i</a:t>
                </a:r>
                <a:r>
                  <a:rPr lang="en-US" dirty="0" smtClean="0">
                    <a:cs typeface="Times New Roman" panose="02020603050405020304" pitchFamily="18" charset="0"/>
                  </a:rPr>
                  <a:t> at time t </a:t>
                </a:r>
                <a:endParaRPr lang="en-US" dirty="0">
                  <a:cs typeface="Times New Roman" panose="02020603050405020304" pitchFamily="18" charset="0"/>
                </a:endParaRPr>
              </a:p>
              <a:p>
                <a:r>
                  <a:rPr lang="en-US" b="1" dirty="0">
                    <a:cs typeface="Times New Roman" panose="02020603050405020304" pitchFamily="18" charset="0"/>
                  </a:rPr>
                  <a:t>Advantage: Recursion!</a:t>
                </a:r>
              </a:p>
              <a:p>
                <a:r>
                  <a:rPr lang="en-US" b="1" dirty="0">
                    <a:cs typeface="Times New Roman" panose="02020603050405020304" pitchFamily="18" charset="0"/>
                  </a:rPr>
                  <a:t>Initialization t = 1</a:t>
                </a: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1≤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>
                  <a:cs typeface="Times New Roman" panose="02020603050405020304" pitchFamily="18" charset="0"/>
                </a:endParaRPr>
              </a:p>
              <a:p>
                <a:pPr marL="45720" indent="0">
                  <a:buNone/>
                </a:pPr>
                <a:r>
                  <a:rPr lang="en-US" dirty="0" smtClean="0">
                    <a:cs typeface="Times New Roman" panose="02020603050405020304" pitchFamily="18" charset="0"/>
                  </a:rPr>
                  <a:t>- Arbitrarily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to be 1 for all 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i</a:t>
                </a:r>
                <a:endParaRPr lang="en-US" dirty="0">
                  <a:cs typeface="Times New Roman" panose="02020603050405020304" pitchFamily="18" charset="0"/>
                </a:endParaRPr>
              </a:p>
              <a:p>
                <a:r>
                  <a:rPr lang="en-US" b="1" dirty="0">
                    <a:cs typeface="Times New Roman" panose="02020603050405020304" pitchFamily="18" charset="0"/>
                  </a:rPr>
                  <a:t>Induction</a:t>
                </a: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1≤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−1;1≤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r>
                  <a:rPr lang="en-US" b="1" dirty="0">
                    <a:cs typeface="Times New Roman" panose="02020603050405020304" pitchFamily="18" charset="0"/>
                  </a:rPr>
                  <a:t>Termination</a:t>
                </a: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r>
                  <a:rPr lang="en-US" dirty="0">
                    <a:cs typeface="Times New Roman" panose="02020603050405020304" pitchFamily="18" charset="0"/>
                  </a:rPr>
                  <a:t/>
                </a:r>
                <a:br>
                  <a:rPr lang="en-US" dirty="0">
                    <a:cs typeface="Times New Roman" panose="02020603050405020304" pitchFamily="18" charset="0"/>
                  </a:rPr>
                </a:b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4860" y="2079171"/>
                <a:ext cx="10591800" cy="4474029"/>
              </a:xfrm>
              <a:blipFill rotWithShape="0">
                <a:blip r:embed="rId3"/>
                <a:stretch>
                  <a:fillRect l="-115" t="-2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1813-12CE-4B94-9DBC-281E5FB65FBC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7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trellis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9778" y="1755063"/>
            <a:ext cx="5722682" cy="470612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3B8E-8A11-466B-9A34-122B75C7E804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2 - Decoding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57399"/>
                <a:ext cx="9872871" cy="451037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cs typeface="Times New Roman" panose="02020603050405020304" pitchFamily="18" charset="0"/>
                  </a:rPr>
                  <a:t>Given a sequence of observations O = O</a:t>
                </a:r>
                <a:r>
                  <a:rPr lang="en-US" baseline="-25000" dirty="0" smtClean="0"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cs typeface="Times New Roman" panose="02020603050405020304" pitchFamily="18" charset="0"/>
                  </a:rPr>
                  <a:t>, O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cs typeface="Times New Roman" panose="02020603050405020304" pitchFamily="18" charset="0"/>
                  </a:rPr>
                  <a:t>, …, O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cs typeface="Times New Roman" panose="02020603050405020304" pitchFamily="18" charset="0"/>
                  </a:rPr>
                  <a:t> and a model </a:t>
                </a:r>
                <a:r>
                  <a:rPr lang="el-GR" dirty="0">
                    <a:cs typeface="Times New Roman" panose="02020603050405020304" pitchFamily="18" charset="0"/>
                  </a:rPr>
                  <a:t>λ</a:t>
                </a:r>
                <a:r>
                  <a:rPr lang="en-US" dirty="0">
                    <a:cs typeface="Times New Roman" panose="02020603050405020304" pitchFamily="18" charset="0"/>
                  </a:rPr>
                  <a:t> = (A, B, </a:t>
                </a:r>
                <a:r>
                  <a:rPr lang="el-GR" dirty="0">
                    <a:cs typeface="Times New Roman" panose="02020603050405020304" pitchFamily="18" charset="0"/>
                  </a:rPr>
                  <a:t>π</a:t>
                </a:r>
                <a:r>
                  <a:rPr lang="en-US" dirty="0">
                    <a:cs typeface="Times New Roman" panose="02020603050405020304" pitchFamily="18" charset="0"/>
                  </a:rPr>
                  <a:t>) how </a:t>
                </a:r>
                <a:r>
                  <a:rPr lang="en-US" dirty="0" smtClean="0">
                    <a:cs typeface="Times New Roman" panose="02020603050405020304" pitchFamily="18" charset="0"/>
                  </a:rPr>
                  <a:t>do we choose the corresponding state sequence Q = q</a:t>
                </a:r>
                <a:r>
                  <a:rPr lang="en-US" baseline="-25000" dirty="0" smtClean="0"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cs typeface="Times New Roman" panose="02020603050405020304" pitchFamily="18" charset="0"/>
                  </a:rPr>
                  <a:t>,q</a:t>
                </a:r>
                <a:r>
                  <a:rPr lang="en-US" baseline="-25000" dirty="0" smtClean="0"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cs typeface="Times New Roman" panose="02020603050405020304" pitchFamily="18" charset="0"/>
                  </a:rPr>
                  <a:t>, … 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q</a:t>
                </a:r>
                <a:r>
                  <a:rPr lang="en-US" baseline="-25000" dirty="0" err="1" smtClean="0">
                    <a:cs typeface="Times New Roman" panose="02020603050405020304" pitchFamily="18" charset="0"/>
                  </a:rPr>
                  <a:t>T</a:t>
                </a:r>
                <a:r>
                  <a:rPr lang="en-US" dirty="0" smtClean="0">
                    <a:cs typeface="Times New Roman" panose="02020603050405020304" pitchFamily="18" charset="0"/>
                  </a:rPr>
                  <a:t> which optimally explains the observation sequence O</a:t>
                </a:r>
              </a:p>
              <a:p>
                <a:r>
                  <a:rPr lang="en-US" dirty="0" smtClean="0"/>
                  <a:t>Define a new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Probability of state at time t  = 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give the complete observation sequence and the model.</a:t>
                </a:r>
              </a:p>
              <a:p>
                <a:r>
                  <a:rPr lang="en-US" dirty="0" smtClean="0"/>
                  <a:t>Recall 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were.</a:t>
                </a: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57399"/>
                <a:ext cx="9872871" cy="4510377"/>
              </a:xfrm>
              <a:blipFill rotWithShape="0">
                <a:blip r:embed="rId2"/>
                <a:stretch>
                  <a:fillRect t="-1622" r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637475" y="296981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B539-EE7E-408C-B37A-FE693EC16009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Formulating the optimality criterion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So, can we define the problem of finding optimal sequence of states Q = </a:t>
                </a:r>
                <a:r>
                  <a:rPr lang="en-US" dirty="0">
                    <a:cs typeface="Times New Roman" panose="02020603050405020304" pitchFamily="18" charset="0"/>
                  </a:rPr>
                  <a:t>= q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cs typeface="Times New Roman" panose="02020603050405020304" pitchFamily="18" charset="0"/>
                  </a:rPr>
                  <a:t>,q</a:t>
                </a:r>
                <a:r>
                  <a:rPr lang="en-US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cs typeface="Times New Roman" panose="02020603050405020304" pitchFamily="18" charset="0"/>
                  </a:rPr>
                  <a:t>, … 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q</a:t>
                </a:r>
                <a:r>
                  <a:rPr lang="en-US" baseline="-25000" dirty="0" err="1" smtClean="0"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as finding the most likely state at every time instant?</a:t>
                </a:r>
              </a:p>
              <a:p>
                <a:pPr marL="4572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          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45720" indent="0" algn="ctr">
                  <a:buNone/>
                </a:pPr>
                <a:endParaRPr lang="en-US" dirty="0"/>
              </a:p>
              <a:p>
                <a:r>
                  <a:rPr lang="en-US" dirty="0" smtClean="0"/>
                  <a:t>But there is a problem with this approach. What?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What if the state </a:t>
                </a:r>
                <a:r>
                  <a:rPr lang="en-US" dirty="0">
                    <a:solidFill>
                      <a:srgbClr val="FF0000"/>
                    </a:solidFill>
                  </a:rPr>
                  <a:t>sequence q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,q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, …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q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we come up with passes through states pairs which have zero transition probability?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964" r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302-6A46-4E30-9E6F-ED7A08E775FC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2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Reformulating the optimality criterion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𝑀𝑎𝑥𝑖𝑚𝑖𝑧𝑖𝑛𝑔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𝑞𝑢𝑖𝑣𝑎𝑙𝑒𝑛𝑡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𝑚𝑎𝑥𝑖𝑚𝑖𝑧𝑖𝑛𝑔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Which means, we need to find the best sequence Q for which the joint probability of the sequence of states and the sequence of states is maximized.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Look at the previous criterion – Maximize the probability of state at time t given all observations. </a:t>
                </a:r>
              </a:p>
              <a:p>
                <a:pPr lvl="1"/>
                <a:r>
                  <a:rPr lang="en-US" dirty="0" smtClean="0"/>
                  <a:t>Now we are looking to maximize the probability of both sequences, not for individual states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302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0F51-9344-4D74-9ABD-D81FFB25FBB7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Viterbi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Dynamic programming algorithm – Finding the best path of states up to time t iteratively.</a:t>
                </a:r>
              </a:p>
              <a:p>
                <a:r>
                  <a:rPr lang="en-US" dirty="0" smtClean="0"/>
                  <a:t>Define the quantity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b="0" dirty="0" smtClean="0"/>
                  <a:t> is the highest probability of a single path of states culminating in state S</a:t>
                </a:r>
                <a:r>
                  <a:rPr lang="en-US" b="0" baseline="-25000" dirty="0" smtClean="0"/>
                  <a:t>i</a:t>
                </a:r>
                <a:r>
                  <a:rPr lang="en-US" b="0" dirty="0" smtClean="0"/>
                  <a:t> and giving out the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0" dirty="0" smtClean="0"/>
                  <a:t> along the way.</a:t>
                </a:r>
              </a:p>
              <a:p>
                <a:r>
                  <a:rPr lang="en-US" dirty="0" smtClean="0"/>
                  <a:t>This gives rise to a recursion relation which is the crux of the Dynamic Programming algorithm</a:t>
                </a: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45720" indent="0">
                  <a:buNone/>
                </a:pPr>
                <a:endParaRPr lang="en-US" b="0" dirty="0" smtClean="0"/>
              </a:p>
              <a:p>
                <a:pPr marL="45720" indent="0">
                  <a:buNone/>
                </a:pPr>
                <a:endParaRPr lang="en-US" b="0" dirty="0" smtClean="0"/>
              </a:p>
              <a:p>
                <a:pPr marL="274320" lvl="1" indent="0">
                  <a:buNone/>
                </a:pPr>
                <a:endParaRPr lang="en-US" dirty="0" smtClean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964" r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EEC0-9A61-476C-BA27-ECA265986BD4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Viterbi Algorithm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950029" y="1547803"/>
            <a:ext cx="5595257" cy="497197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137A-9764-4589-8F35-4CE958D7CF76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3 - Training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sequence of observations, O how to adjust the model parameters </a:t>
                </a:r>
                <a:br>
                  <a:rPr lang="en-US" dirty="0" smtClean="0"/>
                </a:br>
                <a:r>
                  <a:rPr lang="el-GR" dirty="0" smtClean="0"/>
                  <a:t>λ</a:t>
                </a:r>
                <a:r>
                  <a:rPr lang="en-US" dirty="0" smtClean="0"/>
                  <a:t> = (A, B, </a:t>
                </a:r>
                <a:r>
                  <a:rPr lang="el-GR" dirty="0" smtClean="0"/>
                  <a:t>π</a:t>
                </a:r>
                <a:r>
                  <a:rPr lang="en-US" dirty="0" smtClean="0"/>
                  <a:t>) such that P(O|</a:t>
                </a:r>
                <a:r>
                  <a:rPr lang="el-GR" dirty="0"/>
                  <a:t> </a:t>
                </a:r>
                <a:r>
                  <a:rPr lang="el-GR" dirty="0" smtClean="0"/>
                  <a:t>λ</a:t>
                </a:r>
                <a:r>
                  <a:rPr lang="en-US" dirty="0" smtClean="0"/>
                  <a:t>) is maximized</a:t>
                </a:r>
              </a:p>
              <a:p>
                <a:endParaRPr lang="en-US" dirty="0"/>
              </a:p>
              <a:p>
                <a:r>
                  <a:rPr lang="en-US" dirty="0" smtClean="0"/>
                  <a:t>We will take the Expectation-Maximization (EM) approach</a:t>
                </a:r>
              </a:p>
              <a:p>
                <a:pPr lvl="1"/>
                <a:r>
                  <a:rPr lang="en-US" b="1" dirty="0" smtClean="0"/>
                  <a:t>Step 1: </a:t>
                </a:r>
                <a:r>
                  <a:rPr lang="en-US" dirty="0" smtClean="0"/>
                  <a:t>Assume a set of default HMM parameters </a:t>
                </a:r>
                <a:r>
                  <a:rPr lang="el-GR" dirty="0"/>
                  <a:t>λ</a:t>
                </a:r>
                <a:r>
                  <a:rPr lang="en-US" dirty="0"/>
                  <a:t> = (A, B, </a:t>
                </a:r>
                <a:r>
                  <a:rPr lang="el-GR" dirty="0"/>
                  <a:t>π</a:t>
                </a:r>
                <a:r>
                  <a:rPr lang="en-US" dirty="0"/>
                  <a:t>) </a:t>
                </a:r>
                <a:endParaRPr lang="en-US" dirty="0" smtClean="0"/>
              </a:p>
              <a:p>
                <a:pPr lvl="1"/>
                <a:r>
                  <a:rPr lang="en-US" b="1" dirty="0" smtClean="0"/>
                  <a:t>Step2: </a:t>
                </a:r>
                <a:r>
                  <a:rPr lang="en-US" dirty="0" smtClean="0"/>
                  <a:t>Decode the best state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given the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the assumed model parameters </a:t>
                </a:r>
                <a:r>
                  <a:rPr lang="el-GR" dirty="0" smtClean="0"/>
                  <a:t>λ</a:t>
                </a:r>
                <a:endParaRPr lang="en-US" dirty="0" smtClean="0"/>
              </a:p>
              <a:p>
                <a:pPr lvl="1"/>
                <a:r>
                  <a:rPr lang="en-US" b="1" dirty="0" smtClean="0"/>
                  <a:t>Step3: </a:t>
                </a:r>
                <a:r>
                  <a:rPr lang="en-US" dirty="0" smtClean="0"/>
                  <a:t>Based on the decoded sequence, re-estimate the model parameters to get new set of model parameters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b="1" dirty="0" smtClean="0"/>
                  <a:t>Step4: </a:t>
                </a:r>
                <a:r>
                  <a:rPr lang="en-US" dirty="0" smtClean="0"/>
                  <a:t>Repeat step2 and step3 until the parameters converge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2A93-8815-48E9-AB3F-80999C0069D0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Define another quantity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349" y="2537399"/>
            <a:ext cx="4352925" cy="2329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485674" y="4795825"/>
            <a:ext cx="4506274" cy="178017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5F2-47CE-41DC-84A0-131F21482DB5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statistics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 is an amazing entity that simplifies the computations of various HMM statistics like</a:t>
                </a:r>
              </a:p>
              <a:p>
                <a:pPr lvl="1"/>
                <a:r>
                  <a:rPr lang="en-US" dirty="0" smtClean="0"/>
                  <a:t>Number of times a state is visited</a:t>
                </a:r>
              </a:p>
              <a:p>
                <a:pPr lvl="1"/>
                <a:r>
                  <a:rPr lang="en-US" dirty="0" smtClean="0"/>
                  <a:t>Number of state transitions from 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to </a:t>
                </a:r>
                <a:r>
                  <a:rPr lang="en-US" dirty="0" err="1" smtClean="0"/>
                  <a:t>S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Remember: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𝝃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1" dirty="0" smtClean="0"/>
              </a:p>
              <a:p>
                <a:endParaRPr lang="en-US" b="1" dirty="0"/>
              </a:p>
              <a:p>
                <a:r>
                  <a:rPr lang="en-US" dirty="0" smtClean="0"/>
                  <a:t>Expected number of transitions from state 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r>
                  <a:rPr lang="en-US" dirty="0" smtClean="0"/>
                  <a:t>Expected number of transitions from 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to </a:t>
                </a:r>
                <a:r>
                  <a:rPr lang="en-US" dirty="0" err="1" smtClean="0"/>
                  <a:t>S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813" b="-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73D3-D272-45FF-90B1-6446A57EF8BD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as a sequence of phonemes</a:t>
            </a:r>
            <a:endParaRPr lang="en-US" dirty="0"/>
          </a:p>
        </p:txBody>
      </p:sp>
      <p:pic>
        <p:nvPicPr>
          <p:cNvPr id="10" name="Content Placeholder 9" descr="WaveSurfer 1.8.8p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t="15541" r="353" b="11782"/>
          <a:stretch/>
        </p:blipFill>
        <p:spPr>
          <a:xfrm>
            <a:off x="1198659" y="1844703"/>
            <a:ext cx="9819861" cy="410287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0D8B-9B82-4B41-92D2-BE2249ADC1A6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HMM parameters from statistics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0293"/>
          <a:stretch/>
        </p:blipFill>
        <p:spPr>
          <a:xfrm>
            <a:off x="1719943" y="1671620"/>
            <a:ext cx="8610600" cy="47286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t="8366" b="74204"/>
          <a:stretch/>
        </p:blipFill>
        <p:spPr>
          <a:xfrm>
            <a:off x="1719943" y="2079170"/>
            <a:ext cx="8610600" cy="84908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t="25126" b="45153"/>
          <a:stretch/>
        </p:blipFill>
        <p:spPr>
          <a:xfrm>
            <a:off x="1719943" y="2895600"/>
            <a:ext cx="8610600" cy="14478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t="53729" b="31522"/>
          <a:stretch/>
        </p:blipFill>
        <p:spPr>
          <a:xfrm>
            <a:off x="1719943" y="4288970"/>
            <a:ext cx="8610600" cy="718459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/>
          <a:srcRect t="68925"/>
          <a:stretch/>
        </p:blipFill>
        <p:spPr>
          <a:xfrm>
            <a:off x="1719943" y="5029200"/>
            <a:ext cx="8610600" cy="151378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150D-9C2A-4854-9A00-F4E0BA9329DA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0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HMM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505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198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state </a:t>
            </a:r>
            <a:r>
              <a:rPr lang="en-US" dirty="0" err="1"/>
              <a:t>ergoic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3733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state left-right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510540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 state parallel left-right</a:t>
            </a:r>
          </a:p>
        </p:txBody>
      </p:sp>
      <p:sp>
        <p:nvSpPr>
          <p:cNvPr id="3" name="Rectangle 2"/>
          <p:cNvSpPr/>
          <p:nvPr/>
        </p:nvSpPr>
        <p:spPr>
          <a:xfrm>
            <a:off x="2906486" y="3265714"/>
            <a:ext cx="5856514" cy="116477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08572" y="3524934"/>
            <a:ext cx="278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suited for Automatic Speech </a:t>
            </a:r>
            <a:r>
              <a:rPr lang="en-US" dirty="0" smtClean="0"/>
              <a:t>Recognition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96DE-4C1F-4894-B962-4D21C9392796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speech recognition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332306" y="1935118"/>
            <a:ext cx="7496908" cy="1395907"/>
            <a:chOff x="1447800" y="5081093"/>
            <a:chExt cx="7496908" cy="1395907"/>
          </a:xfrm>
        </p:grpSpPr>
        <p:sp>
          <p:nvSpPr>
            <p:cNvPr id="21" name="Oval 20"/>
            <p:cNvSpPr/>
            <p:nvPr/>
          </p:nvSpPr>
          <p:spPr>
            <a:xfrm>
              <a:off x="1752600" y="5630008"/>
              <a:ext cx="304800" cy="304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124200" y="5630008"/>
              <a:ext cx="304800" cy="304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953000" y="5630008"/>
              <a:ext cx="304800" cy="304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834554" y="5630008"/>
              <a:ext cx="304800" cy="304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8182708" y="5606562"/>
              <a:ext cx="304800" cy="304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47800" y="6096000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0308" y="608720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End</a:t>
              </a:r>
              <a:endParaRPr lang="en-US" dirty="0"/>
            </a:p>
          </p:txBody>
        </p:sp>
        <p:sp>
          <p:nvSpPr>
            <p:cNvPr id="28" name="Arc 27"/>
            <p:cNvSpPr/>
            <p:nvPr/>
          </p:nvSpPr>
          <p:spPr>
            <a:xfrm rot="5400000">
              <a:off x="2999850" y="5195627"/>
              <a:ext cx="620276" cy="418469"/>
            </a:xfrm>
            <a:prstGeom prst="arc">
              <a:avLst>
                <a:gd name="adj1" fmla="val 1585579"/>
                <a:gd name="adj2" fmla="val 20682829"/>
              </a:avLst>
            </a:prstGeom>
            <a:ln w="19050"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>
              <a:off x="3405553" y="5486531"/>
              <a:ext cx="1547447" cy="785343"/>
            </a:xfrm>
            <a:prstGeom prst="arc">
              <a:avLst>
                <a:gd name="adj1" fmla="val 11101481"/>
                <a:gd name="adj2" fmla="val 21261660"/>
              </a:avLst>
            </a:pr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5257801" y="5463091"/>
              <a:ext cx="1565734" cy="785343"/>
            </a:xfrm>
            <a:prstGeom prst="arc">
              <a:avLst>
                <a:gd name="adj1" fmla="val 11101481"/>
                <a:gd name="adj2" fmla="val 21261660"/>
              </a:avLst>
            </a:pr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5400000">
              <a:off x="4827780" y="5181996"/>
              <a:ext cx="620276" cy="418469"/>
            </a:xfrm>
            <a:prstGeom prst="arc">
              <a:avLst>
                <a:gd name="adj1" fmla="val 1585579"/>
                <a:gd name="adj2" fmla="val 20682829"/>
              </a:avLst>
            </a:prstGeom>
            <a:ln w="19050"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 rot="5400000">
              <a:off x="6703014" y="5215910"/>
              <a:ext cx="620276" cy="418469"/>
            </a:xfrm>
            <a:prstGeom prst="arc">
              <a:avLst>
                <a:gd name="adj1" fmla="val 1585579"/>
                <a:gd name="adj2" fmla="val 20682829"/>
              </a:avLst>
            </a:prstGeom>
            <a:ln w="19050"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2053414" y="5507190"/>
              <a:ext cx="1092633" cy="600677"/>
            </a:xfrm>
            <a:prstGeom prst="arc">
              <a:avLst>
                <a:gd name="adj1" fmla="val 11101481"/>
                <a:gd name="adj2" fmla="val 21261660"/>
              </a:avLst>
            </a:pr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>
              <a:off x="7125715" y="5537939"/>
              <a:ext cx="1045974" cy="600677"/>
            </a:xfrm>
            <a:prstGeom prst="arc">
              <a:avLst>
                <a:gd name="adj1" fmla="val 11101481"/>
                <a:gd name="adj2" fmla="val 21261660"/>
              </a:avLst>
            </a:prstGeom>
            <a:noFill/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06956" y="4164787"/>
            <a:ext cx="5565900" cy="1524000"/>
            <a:chOff x="2691450" y="3440723"/>
            <a:chExt cx="4928549" cy="1524000"/>
          </a:xfrm>
        </p:grpSpPr>
        <p:pic>
          <p:nvPicPr>
            <p:cNvPr id="36" name="Picture 35" descr="WaveSurfer 1.8.8p4"/>
            <p:cNvPicPr>
              <a:picLocks noChangeAspect="1"/>
            </p:cNvPicPr>
            <p:nvPr/>
          </p:nvPicPr>
          <p:blipFill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4" t="18491" b="45430"/>
            <a:stretch/>
          </p:blipFill>
          <p:spPr>
            <a:xfrm>
              <a:off x="2691450" y="3733800"/>
              <a:ext cx="4928549" cy="937846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>
              <a:off x="4267200" y="3440723"/>
              <a:ext cx="0" cy="152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967046" y="3440723"/>
              <a:ext cx="0" cy="152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>
            <a:off x="4161106" y="2992641"/>
            <a:ext cx="0" cy="624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585178" y="3812626"/>
            <a:ext cx="299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MFCCs of every frame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989906" y="2984235"/>
            <a:ext cx="0" cy="624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871460" y="2941233"/>
            <a:ext cx="0" cy="624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578428" y="3812626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Observations: 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00628" y="2428911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HMM states: </a:t>
            </a:r>
            <a:endParaRPr lang="en-US" b="1" dirty="0"/>
          </a:p>
        </p:txBody>
      </p:sp>
      <p:sp>
        <p:nvSpPr>
          <p:cNvPr id="46" name="Left Brace 45"/>
          <p:cNvSpPr/>
          <p:nvPr/>
        </p:nvSpPr>
        <p:spPr>
          <a:xfrm rot="16200000">
            <a:off x="5790007" y="3068634"/>
            <a:ext cx="369255" cy="5526151"/>
          </a:xfrm>
          <a:prstGeom prst="leftBrace">
            <a:avLst>
              <a:gd name="adj1" fmla="val 31124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537856" y="6016337"/>
            <a:ext cx="499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Word or Phoneme or </a:t>
            </a:r>
            <a:r>
              <a:rPr lang="en-US" b="1" dirty="0" err="1" smtClean="0"/>
              <a:t>Triphone</a:t>
            </a:r>
            <a:endParaRPr lang="en-US" b="1" dirty="0"/>
          </a:p>
        </p:txBody>
      </p:sp>
      <p:sp>
        <p:nvSpPr>
          <p:cNvPr id="48" name="Oval Callout 47"/>
          <p:cNvSpPr/>
          <p:nvPr/>
        </p:nvSpPr>
        <p:spPr>
          <a:xfrm>
            <a:off x="8889500" y="3102459"/>
            <a:ext cx="3444126" cy="1582497"/>
          </a:xfrm>
          <a:prstGeom prst="wedgeEllipseCallout">
            <a:avLst>
              <a:gd name="adj1" fmla="val -74754"/>
              <a:gd name="adj2" fmla="val 352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that this is typically made up of multiple frames (25ms) of speech. This may </a:t>
            </a:r>
            <a:r>
              <a:rPr lang="en-US" b="1" dirty="0" smtClean="0"/>
              <a:t>NOT</a:t>
            </a:r>
            <a:r>
              <a:rPr lang="en-US" dirty="0" smtClean="0"/>
              <a:t> be one frame</a:t>
            </a:r>
            <a:endParaRPr lang="en-US" dirty="0"/>
          </a:p>
        </p:txBody>
      </p:sp>
      <p:sp>
        <p:nvSpPr>
          <p:cNvPr id="49" name="Left Brace 48"/>
          <p:cNvSpPr/>
          <p:nvPr/>
        </p:nvSpPr>
        <p:spPr>
          <a:xfrm rot="16200000" flipH="1">
            <a:off x="7694394" y="3421533"/>
            <a:ext cx="363415" cy="1812536"/>
          </a:xfrm>
          <a:prstGeom prst="leftBrace">
            <a:avLst>
              <a:gd name="adj1" fmla="val 31124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6C93D-F6A7-4834-B085-2EA44A64CDAC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model the MFCC distributions for every state?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GMMs to the rescue!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The observations of each HMM state are modelled by a Gaussian Mixture Model (GMM).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Typically 5 to 10 Gaussians per mixture.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1026" name="Picture 2" descr="Image result for gaussian mixture 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t="4535" r="5366" b="3637"/>
          <a:stretch/>
        </p:blipFill>
        <p:spPr bwMode="auto">
          <a:xfrm>
            <a:off x="4594140" y="2389415"/>
            <a:ext cx="3156252" cy="249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1A56-A966-4F7C-86D8-732663EAE7AD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Isolated Word recognition system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89760" y="1800225"/>
            <a:ext cx="8381999" cy="4572000"/>
            <a:chOff x="2034614" y="1733550"/>
            <a:chExt cx="8309535" cy="4813808"/>
          </a:xfrm>
        </p:grpSpPr>
        <p:pic>
          <p:nvPicPr>
            <p:cNvPr id="11" name="Content Placeholder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4614" y="1733550"/>
              <a:ext cx="8309535" cy="481380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76551" y="3275585"/>
              <a:ext cx="847724" cy="10926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MFCC Feature extraction</a:t>
              </a:r>
            </a:p>
            <a:p>
              <a:endParaRPr lang="en-US" sz="1100" dirty="0"/>
            </a:p>
            <a:p>
              <a:endParaRPr lang="en-US" sz="1000" dirty="0" smtClean="0"/>
            </a:p>
            <a:p>
              <a:r>
                <a:rPr lang="en-US" sz="800" dirty="0" smtClean="0"/>
                <a:t>             </a:t>
              </a:r>
              <a:endParaRPr lang="en-US" sz="1000" dirty="0" smtClean="0"/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933F-2EC8-41DC-BF05-75AB02F596BD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recognition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410075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/>
              <a:t>If I have 100 words and a 5 state HMM model for each </a:t>
            </a:r>
            <a:r>
              <a:rPr lang="en-US" dirty="0" smtClean="0"/>
              <a:t>word, N </a:t>
            </a:r>
            <a:r>
              <a:rPr lang="en-US" dirty="0"/>
              <a:t>= 500 </a:t>
            </a:r>
            <a:r>
              <a:rPr lang="en-US" dirty="0" smtClean="0"/>
              <a:t>states</a:t>
            </a:r>
          </a:p>
          <a:p>
            <a:pPr marL="342900" indent="-342900"/>
            <a:r>
              <a:rPr lang="en-US" dirty="0" smtClean="0"/>
              <a:t>Number </a:t>
            </a:r>
            <a:r>
              <a:rPr lang="en-US" dirty="0"/>
              <a:t>of HMMs = </a:t>
            </a:r>
            <a:r>
              <a:rPr lang="en-US" dirty="0" smtClean="0"/>
              <a:t>100</a:t>
            </a:r>
          </a:p>
          <a:p>
            <a:pPr marL="342900" indent="-342900"/>
            <a:r>
              <a:rPr lang="en-US" dirty="0" smtClean="0"/>
              <a:t>Probability </a:t>
            </a:r>
            <a:r>
              <a:rPr lang="en-US" dirty="0"/>
              <a:t>distribution of observations of every state is a </a:t>
            </a:r>
            <a:r>
              <a:rPr lang="en-US" dirty="0" smtClean="0"/>
              <a:t>GMM</a:t>
            </a:r>
          </a:p>
          <a:p>
            <a:pPr marL="342900" indent="-342900"/>
            <a:r>
              <a:rPr lang="en-US" dirty="0" smtClean="0"/>
              <a:t>Number </a:t>
            </a:r>
            <a:r>
              <a:rPr lang="en-US" dirty="0"/>
              <a:t>of GMMs = </a:t>
            </a:r>
            <a:r>
              <a:rPr lang="en-US" dirty="0" smtClean="0"/>
              <a:t>500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b="1" dirty="0" smtClean="0"/>
              <a:t>Training phase</a:t>
            </a:r>
          </a:p>
          <a:p>
            <a:pPr marL="571500" lvl="1" indent="-342900"/>
            <a:r>
              <a:rPr lang="en-US" b="1" dirty="0" smtClean="0"/>
              <a:t>Training data: </a:t>
            </a:r>
            <a:r>
              <a:rPr lang="en-US" dirty="0" smtClean="0"/>
              <a:t>Isolated </a:t>
            </a:r>
            <a:r>
              <a:rPr lang="en-US" dirty="0"/>
              <a:t>word signals along with word </a:t>
            </a:r>
            <a:r>
              <a:rPr lang="en-US" dirty="0" smtClean="0"/>
              <a:t>labels</a:t>
            </a:r>
          </a:p>
          <a:p>
            <a:pPr marL="571500" lvl="1" indent="-342900"/>
            <a:r>
              <a:rPr lang="en-US" dirty="0" smtClean="0"/>
              <a:t>Initialize </a:t>
            </a:r>
            <a:r>
              <a:rPr lang="en-US" dirty="0"/>
              <a:t>uniform configuration for HMM states and </a:t>
            </a:r>
            <a:r>
              <a:rPr lang="en-US" dirty="0" smtClean="0"/>
              <a:t>parameters.</a:t>
            </a:r>
          </a:p>
          <a:p>
            <a:pPr marL="571500" lvl="1" indent="-342900"/>
            <a:r>
              <a:rPr lang="en-US" dirty="0" smtClean="0"/>
              <a:t>Iteratively </a:t>
            </a:r>
            <a:r>
              <a:rPr lang="en-US" dirty="0"/>
              <a:t>estimate HMM parameters including the </a:t>
            </a:r>
            <a:r>
              <a:rPr lang="en-US" dirty="0" smtClean="0"/>
              <a:t>GMMs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CC8B-E7E7-41E7-816F-CE840CBC68C3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recognizer testing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/>
                <a:r>
                  <a:rPr lang="en-US" b="1" dirty="0" smtClean="0"/>
                  <a:t>Testing phase</a:t>
                </a:r>
              </a:p>
              <a:p>
                <a:pPr marL="571500" lvl="1" indent="-342900"/>
                <a:r>
                  <a:rPr lang="en-US" dirty="0" smtClean="0"/>
                  <a:t>Given an isolated word utterance, identify the word</a:t>
                </a:r>
              </a:p>
              <a:p>
                <a:pPr marL="571500" lvl="1" indent="-342900"/>
                <a:r>
                  <a:rPr lang="en-US" dirty="0" smtClean="0"/>
                  <a:t>Compute </a:t>
                </a:r>
                <a:r>
                  <a:rPr lang="en-US" dirty="0"/>
                  <a:t>the frame wise MFCCs</a:t>
                </a:r>
              </a:p>
              <a:p>
                <a:pPr marL="571500" lvl="1" indent="-342900"/>
                <a:r>
                  <a:rPr lang="en-US" dirty="0"/>
                  <a:t>Run decoding phase of HMMs to estimate the best state sequence from MFCCs</a:t>
                </a:r>
              </a:p>
              <a:p>
                <a:pPr marL="571500" lvl="1" indent="-342900"/>
                <a:r>
                  <a:rPr lang="en-US" dirty="0" smtClean="0"/>
                  <a:t>Match the decoded </a:t>
                </a:r>
                <a:r>
                  <a:rPr lang="en-US" dirty="0"/>
                  <a:t>state </a:t>
                </a:r>
                <a:r>
                  <a:rPr lang="en-US" dirty="0" smtClean="0"/>
                  <a:t>sequence to the corresponding word</a:t>
                </a:r>
              </a:p>
              <a:p>
                <a:pPr marL="571500" lvl="1" indent="-342900"/>
                <a:r>
                  <a:rPr lang="en-US" b="1" dirty="0" smtClean="0"/>
                  <a:t>Alternatively…</a:t>
                </a:r>
              </a:p>
              <a:p>
                <a:pPr marL="571500" lvl="1" indent="-342900"/>
                <a:r>
                  <a:rPr lang="en-US" dirty="0" smtClean="0"/>
                  <a:t>Estimate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each of the 100 word </a:t>
                </a:r>
                <a:r>
                  <a:rPr lang="en-US" dirty="0" smtClean="0"/>
                  <a:t>HMMs. This gives the posterior probability of the sequence of MFCCs given it comes from word “</a:t>
                </a:r>
                <a:r>
                  <a:rPr lang="en-US" i="1" dirty="0" smtClean="0"/>
                  <a:t>i”</a:t>
                </a:r>
              </a:p>
              <a:p>
                <a:pPr marL="571500" lvl="1" indent="-342900"/>
                <a:r>
                  <a:rPr lang="en-US" dirty="0" smtClean="0"/>
                  <a:t>Recognized word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71500" lvl="1" indent="-342900"/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4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33C6-C822-47C4-AB85-73E9B1C68D3B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a continuous speech recognition system work?</a:t>
            </a:r>
          </a:p>
          <a:p>
            <a:r>
              <a:rPr lang="en-US" dirty="0" smtClean="0"/>
              <a:t>Drawbacks and limitations of HMMs and their GMM acoustic models</a:t>
            </a:r>
          </a:p>
          <a:p>
            <a:r>
              <a:rPr lang="en-US" dirty="0" smtClean="0"/>
              <a:t>Deep Neural Network as the knight </a:t>
            </a:r>
            <a:r>
              <a:rPr lang="en-US" dirty="0"/>
              <a:t>i</a:t>
            </a:r>
            <a:r>
              <a:rPr lang="en-US" dirty="0" smtClean="0"/>
              <a:t>n shining armor for ASR replacing GMMs</a:t>
            </a:r>
          </a:p>
          <a:p>
            <a:r>
              <a:rPr lang="en-US" dirty="0" smtClean="0"/>
              <a:t>Recurrent neural networks for ASR</a:t>
            </a:r>
          </a:p>
          <a:p>
            <a:pPr lvl="1"/>
            <a:r>
              <a:rPr lang="en-US" dirty="0" smtClean="0"/>
              <a:t>Long-Short Term Memory (LSTM) networks</a:t>
            </a:r>
            <a:endParaRPr lang="en-US" dirty="0"/>
          </a:p>
          <a:p>
            <a:pPr lvl="1"/>
            <a:r>
              <a:rPr lang="en-US" dirty="0" err="1" smtClean="0"/>
              <a:t>Bidierctional</a:t>
            </a:r>
            <a:r>
              <a:rPr lang="en-US" dirty="0" smtClean="0"/>
              <a:t> LSTM networks</a:t>
            </a:r>
          </a:p>
          <a:p>
            <a:r>
              <a:rPr lang="en-US" dirty="0" smtClean="0"/>
              <a:t>Tools for developing ASR</a:t>
            </a:r>
          </a:p>
          <a:p>
            <a:pPr lvl="1"/>
            <a:r>
              <a:rPr lang="en-US" dirty="0" smtClean="0"/>
              <a:t>Kaldi</a:t>
            </a:r>
          </a:p>
          <a:p>
            <a:pPr lvl="1"/>
            <a:r>
              <a:rPr lang="en-US" dirty="0" err="1" smtClean="0"/>
              <a:t>Theano</a:t>
            </a:r>
            <a:r>
              <a:rPr lang="en-US" dirty="0" smtClean="0"/>
              <a:t>/</a:t>
            </a:r>
            <a:r>
              <a:rPr lang="en-US" dirty="0" err="1" smtClean="0"/>
              <a:t>Tensorflow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A4E2-83B9-4DB3-A518-5A877049998C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L. R. </a:t>
            </a:r>
            <a:r>
              <a:rPr lang="en-US" dirty="0" err="1"/>
              <a:t>Rabiner</a:t>
            </a:r>
            <a:r>
              <a:rPr lang="en-US" dirty="0"/>
              <a:t>, "A tutorial on hidden Markov models and selected applications in speech recognition," in </a:t>
            </a:r>
            <a:r>
              <a:rPr lang="en-US" i="1" dirty="0"/>
              <a:t>Proceedings of the IEEE</a:t>
            </a:r>
            <a:r>
              <a:rPr lang="en-US" dirty="0"/>
              <a:t>, vol. 77, no. 2, pp. 257-286, Feb </a:t>
            </a:r>
            <a:r>
              <a:rPr lang="en-US" dirty="0" smtClean="0"/>
              <a:t>1989.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hmmlearn.readthedocs.io/en/latest/index.html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57D3-6EC3-48F4-92D4-51DB5528A6B5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as a phoneme sequence – </a:t>
            </a:r>
            <a:r>
              <a:rPr lang="en-US" dirty="0" err="1" smtClean="0"/>
              <a:t>Monophone</a:t>
            </a:r>
            <a:r>
              <a:rPr lang="en-US" dirty="0" smtClean="0"/>
              <a:t> modeling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444779" y="2162755"/>
            <a:ext cx="3379304" cy="51683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“Hello World”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444779" y="3173896"/>
            <a:ext cx="3379304" cy="51683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hello + world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444779" y="4185037"/>
            <a:ext cx="3379304" cy="51683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sil+hh+ah+l+ow+w+er+l+d+sil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6134431" y="2679590"/>
            <a:ext cx="0" cy="494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15878" y="3690731"/>
            <a:ext cx="0" cy="494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Content Placeholder 9" descr="WaveSurfer 1.8.8p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79" t="21034" r="353" b="61923"/>
          <a:stretch/>
        </p:blipFill>
        <p:spPr>
          <a:xfrm>
            <a:off x="4133021" y="4993416"/>
            <a:ext cx="3965713" cy="962108"/>
          </a:xfrm>
        </p:spPr>
      </p:pic>
      <p:cxnSp>
        <p:nvCxnSpPr>
          <p:cNvPr id="11" name="Straight Arrow Connector 10"/>
          <p:cNvCxnSpPr/>
          <p:nvPr/>
        </p:nvCxnSpPr>
        <p:spPr>
          <a:xfrm>
            <a:off x="6134431" y="4701872"/>
            <a:ext cx="0" cy="494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>
            <a:off x="8135842" y="2490746"/>
            <a:ext cx="300492" cy="2894275"/>
          </a:xfrm>
          <a:prstGeom prst="upArrow">
            <a:avLst>
              <a:gd name="adj1" fmla="val 50000"/>
              <a:gd name="adj2" fmla="val 11535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436334" y="3570136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Speech Recognition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C9B-7513-4135-91E3-033DEB7E1002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dependent variability of phonemes</a:t>
            </a:r>
            <a:endParaRPr lang="en-US" dirty="0"/>
          </a:p>
        </p:txBody>
      </p:sp>
      <p:pic>
        <p:nvPicPr>
          <p:cNvPr id="4" name="Content Placeholder 9" descr="WaveSurfer 1.8.8p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t="15541" r="353" b="11782"/>
          <a:stretch/>
        </p:blipFill>
        <p:spPr>
          <a:xfrm>
            <a:off x="1143000" y="1965960"/>
            <a:ext cx="9872663" cy="2254296"/>
          </a:xfrm>
        </p:spPr>
      </p:pic>
      <p:pic>
        <p:nvPicPr>
          <p:cNvPr id="5" name="Picture 4" descr="Spectrum Section Plot: G_JW11_TP011_1_xrmb_2.wav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t="8393" r="2520" b="35119"/>
          <a:stretch/>
        </p:blipFill>
        <p:spPr>
          <a:xfrm>
            <a:off x="516837" y="4614508"/>
            <a:ext cx="2417196" cy="1924216"/>
          </a:xfrm>
          <a:prstGeom prst="rect">
            <a:avLst/>
          </a:prstGeom>
        </p:spPr>
      </p:pic>
      <p:pic>
        <p:nvPicPr>
          <p:cNvPr id="7" name="Picture 6" descr="Spectrum Section Plot: G_JW11_TP011_1_xrmb_2.wav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8859" r="2039" b="34653"/>
          <a:stretch/>
        </p:blipFill>
        <p:spPr>
          <a:xfrm>
            <a:off x="3824579" y="4614508"/>
            <a:ext cx="2417196" cy="1924216"/>
          </a:xfrm>
          <a:prstGeom prst="rect">
            <a:avLst/>
          </a:prstGeom>
        </p:spPr>
      </p:pic>
      <p:pic>
        <p:nvPicPr>
          <p:cNvPr id="8" name="Picture 7" descr="Spectrum Section Plot: G_JW11_TP011_1_xrmb_2.wav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8625" r="2039" b="34420"/>
          <a:stretch/>
        </p:blipFill>
        <p:spPr>
          <a:xfrm>
            <a:off x="8953171" y="4614508"/>
            <a:ext cx="2417196" cy="1924216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endCxn id="5" idx="0"/>
          </p:cNvCxnSpPr>
          <p:nvPr/>
        </p:nvCxnSpPr>
        <p:spPr>
          <a:xfrm flipH="1">
            <a:off x="1725435" y="4023360"/>
            <a:ext cx="588395" cy="591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0"/>
          </p:cNvCxnSpPr>
          <p:nvPr/>
        </p:nvCxnSpPr>
        <p:spPr>
          <a:xfrm>
            <a:off x="4778734" y="3967701"/>
            <a:ext cx="254443" cy="646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0"/>
          </p:cNvCxnSpPr>
          <p:nvPr/>
        </p:nvCxnSpPr>
        <p:spPr>
          <a:xfrm flipH="1">
            <a:off x="10161769" y="4023360"/>
            <a:ext cx="352508" cy="591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13830" y="2568271"/>
            <a:ext cx="0" cy="145508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78734" y="2588149"/>
            <a:ext cx="0" cy="145508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514277" y="2643808"/>
            <a:ext cx="0" cy="145508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19632" y="4268928"/>
            <a:ext cx="826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eh-l-</a:t>
            </a:r>
            <a:r>
              <a:rPr lang="en-US" sz="1600" dirty="0" err="1" smtClean="0"/>
              <a:t>hh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937759" y="4248105"/>
            <a:ext cx="826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r-l-</a:t>
            </a:r>
            <a:r>
              <a:rPr lang="en-US" sz="1600" dirty="0" err="1" smtClean="0"/>
              <a:t>iy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0282360" y="4248105"/>
            <a:ext cx="826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ow-l-d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CB55-9C78-40AD-9A1F-37D99700BA59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as a sequence of </a:t>
            </a:r>
            <a:r>
              <a:rPr lang="en-US" dirty="0" err="1" smtClean="0"/>
              <a:t>triphones</a:t>
            </a:r>
            <a:r>
              <a:rPr lang="en-US" dirty="0" smtClean="0"/>
              <a:t> – </a:t>
            </a:r>
            <a:r>
              <a:rPr lang="en-US" dirty="0" err="1" smtClean="0"/>
              <a:t>Triphone</a:t>
            </a:r>
            <a:r>
              <a:rPr lang="en-US" dirty="0" smtClean="0"/>
              <a:t> modeling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444779" y="2162755"/>
            <a:ext cx="3379304" cy="51683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“Hello World”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444779" y="3038727"/>
            <a:ext cx="3379304" cy="51683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hello + world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444779" y="3911855"/>
            <a:ext cx="3379304" cy="51683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sil+hh+ah+l+ow+w+er+l+d+sil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>
            <a:off x="6134431" y="2679590"/>
            <a:ext cx="0" cy="3591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>
            <a:off x="6134431" y="3555562"/>
            <a:ext cx="0" cy="3562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Content Placeholder 9" descr="WaveSurfer 1.8.8p4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79" t="21034" r="353" b="61923"/>
          <a:stretch/>
        </p:blipFill>
        <p:spPr>
          <a:xfrm>
            <a:off x="4097903" y="5589764"/>
            <a:ext cx="3965713" cy="962108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6" idx="2"/>
            <a:endCxn id="14" idx="0"/>
          </p:cNvCxnSpPr>
          <p:nvPr/>
        </p:nvCxnSpPr>
        <p:spPr>
          <a:xfrm>
            <a:off x="6134431" y="4428690"/>
            <a:ext cx="0" cy="3562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Up Arrow 10"/>
          <p:cNvSpPr/>
          <p:nvPr/>
        </p:nvSpPr>
        <p:spPr>
          <a:xfrm>
            <a:off x="9423618" y="2571028"/>
            <a:ext cx="300492" cy="2894275"/>
          </a:xfrm>
          <a:prstGeom prst="upArrow">
            <a:avLst>
              <a:gd name="adj1" fmla="val 50000"/>
              <a:gd name="adj2" fmla="val 11535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711026" y="3703819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Speech Recognition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444779" y="4784983"/>
            <a:ext cx="3379304" cy="51683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“</a:t>
            </a:r>
            <a:r>
              <a:rPr lang="en-US" sz="1200" dirty="0" err="1" smtClean="0"/>
              <a:t>sil</a:t>
            </a:r>
            <a:r>
              <a:rPr lang="en-US" sz="1200" dirty="0" smtClean="0"/>
              <a:t>+/</a:t>
            </a:r>
            <a:r>
              <a:rPr lang="en-US" sz="1200" dirty="0" err="1" smtClean="0"/>
              <a:t>sil</a:t>
            </a:r>
            <a:r>
              <a:rPr lang="en-US" sz="1200" dirty="0" smtClean="0"/>
              <a:t>-</a:t>
            </a:r>
            <a:r>
              <a:rPr lang="en-US" sz="1200" dirty="0" err="1" smtClean="0"/>
              <a:t>hh</a:t>
            </a:r>
            <a:r>
              <a:rPr lang="en-US" sz="1200" dirty="0" smtClean="0"/>
              <a:t>-ah/+/</a:t>
            </a:r>
            <a:r>
              <a:rPr lang="en-US" sz="1200" dirty="0" err="1" smtClean="0"/>
              <a:t>hh</a:t>
            </a:r>
            <a:r>
              <a:rPr lang="en-US" sz="1200" dirty="0" smtClean="0"/>
              <a:t>-ah-l/+/ah-l-ow/+</a:t>
            </a:r>
            <a:br>
              <a:rPr lang="en-US" sz="1200" dirty="0" smtClean="0"/>
            </a:br>
            <a:r>
              <a:rPr lang="en-US" sz="1200" dirty="0" smtClean="0"/>
              <a:t>/l-ow-w/+/</a:t>
            </a:r>
            <a:r>
              <a:rPr lang="en-US" sz="1200" dirty="0" err="1" smtClean="0"/>
              <a:t>er</a:t>
            </a:r>
            <a:r>
              <a:rPr lang="en-US" sz="1200" dirty="0" smtClean="0"/>
              <a:t>-w-l/+/l-</a:t>
            </a:r>
            <a:r>
              <a:rPr lang="en-US" sz="1200" dirty="0" err="1" smtClean="0"/>
              <a:t>er</a:t>
            </a:r>
            <a:r>
              <a:rPr lang="en-US" sz="1200" dirty="0" smtClean="0"/>
              <a:t>-d/+/</a:t>
            </a:r>
            <a:r>
              <a:rPr lang="en-US" sz="1200" dirty="0" err="1" smtClean="0"/>
              <a:t>er</a:t>
            </a:r>
            <a:r>
              <a:rPr lang="en-US" sz="1200" dirty="0" smtClean="0"/>
              <a:t>-l-d/+/l-d-</a:t>
            </a:r>
            <a:r>
              <a:rPr lang="en-US" sz="1200" dirty="0" err="1" smtClean="0"/>
              <a:t>sil</a:t>
            </a:r>
            <a:r>
              <a:rPr lang="en-US" sz="1200" dirty="0" smtClean="0"/>
              <a:t>/+</a:t>
            </a:r>
            <a:r>
              <a:rPr lang="en-US" sz="1200" dirty="0" err="1" smtClean="0"/>
              <a:t>sil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138901" y="2162755"/>
            <a:ext cx="2154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Infinitely many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61824" y="2805670"/>
            <a:ext cx="2695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Several thousands or millions based on vocabulary of the syste</a:t>
            </a:r>
            <a:r>
              <a:rPr lang="en-US" sz="16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61824" y="3877884"/>
            <a:ext cx="2695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Around 40-60 for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American English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61824" y="4751012"/>
            <a:ext cx="2695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Numerically around 64000-216000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But restricted to around 1000~6000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>
            <a:off x="7642195" y="5186141"/>
            <a:ext cx="508884" cy="807246"/>
          </a:xfrm>
          <a:prstGeom prst="arc">
            <a:avLst>
              <a:gd name="adj1" fmla="val 15833806"/>
              <a:gd name="adj2" fmla="val 5399991"/>
            </a:avLst>
          </a:prstGeom>
          <a:ln w="19050">
            <a:headEnd type="triangl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7636730" y="4234607"/>
            <a:ext cx="508884" cy="807246"/>
          </a:xfrm>
          <a:prstGeom prst="arc">
            <a:avLst>
              <a:gd name="adj1" fmla="val 15929668"/>
              <a:gd name="adj2" fmla="val 5399991"/>
            </a:avLst>
          </a:prstGeom>
          <a:ln w="19050">
            <a:headEnd type="triangl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7656111" y="3361794"/>
            <a:ext cx="508884" cy="807246"/>
          </a:xfrm>
          <a:prstGeom prst="arc">
            <a:avLst>
              <a:gd name="adj1" fmla="val 15751819"/>
              <a:gd name="adj2" fmla="val 5399991"/>
            </a:avLst>
          </a:prstGeom>
          <a:ln w="19050">
            <a:headEnd type="triangl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>
            <a:off x="7656111" y="2468134"/>
            <a:ext cx="508884" cy="807246"/>
          </a:xfrm>
          <a:prstGeom prst="arc">
            <a:avLst>
              <a:gd name="adj1" fmla="val 15833815"/>
              <a:gd name="adj2" fmla="val 5399991"/>
            </a:avLst>
          </a:prstGeom>
          <a:ln w="19050">
            <a:headEnd type="triangl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095420" y="5347637"/>
            <a:ext cx="1398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Acoustic model (HMM/DNN)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8095420" y="4324947"/>
            <a:ext cx="1398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Triphone</a:t>
            </a:r>
            <a:r>
              <a:rPr lang="en-US" sz="1400" dirty="0" smtClean="0"/>
              <a:t> to </a:t>
            </a:r>
            <a:r>
              <a:rPr lang="en-US" sz="1400" dirty="0" err="1" smtClean="0"/>
              <a:t>monophone</a:t>
            </a:r>
            <a:r>
              <a:rPr lang="en-US" sz="1400" dirty="0" smtClean="0"/>
              <a:t> transducer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090697" y="3494947"/>
            <a:ext cx="1398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Pronunciation dictionary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8090697" y="2648852"/>
            <a:ext cx="1398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Language Model</a:t>
            </a:r>
            <a:endParaRPr lang="en-US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2896-F173-4958-8957-E89CA2C15A13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Chains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42" y="1557068"/>
            <a:ext cx="3587438" cy="298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667000" y="4573438"/>
            <a:ext cx="7498080" cy="22098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,…</a:t>
            </a:r>
            <a:r>
              <a:rPr lang="en-US" dirty="0" smtClean="0"/>
              <a:t>S</a:t>
            </a:r>
            <a:r>
              <a:rPr lang="en-US" baseline="-25000" dirty="0" smtClean="0"/>
              <a:t>5</a:t>
            </a:r>
            <a:r>
              <a:rPr lang="en-US" dirty="0" smtClean="0"/>
              <a:t> – States of </a:t>
            </a:r>
            <a:r>
              <a:rPr lang="en-US" dirty="0"/>
              <a:t>the Markov chain</a:t>
            </a:r>
          </a:p>
          <a:p>
            <a:r>
              <a:rPr lang="en-US" dirty="0" err="1" smtClean="0"/>
              <a:t>q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/>
              <a:t>= State of Markov chain at time t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C0E2-6479-4A5C-B96D-CB2B3F6C04AC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 Markov chain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785667"/>
                <a:ext cx="9872871" cy="463238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Markovian-ness</a:t>
                </a:r>
              </a:p>
              <a:p>
                <a:pPr marL="45720" indent="0" algn="ctr">
                  <a:buNone/>
                </a:pPr>
                <a:r>
                  <a:rPr lang="en-US" sz="1800" dirty="0" smtClean="0">
                    <a:latin typeface="Cambria Math" panose="02040503050406030204" pitchFamily="18" charset="0"/>
                  </a:rPr>
                  <a:t>P(State at time t </a:t>
                </a:r>
                <a:r>
                  <a:rPr lang="en-US" sz="1800" b="1" dirty="0" smtClean="0">
                    <a:latin typeface="Cambria Math" panose="02040503050406030204" pitchFamily="18" charset="0"/>
                  </a:rPr>
                  <a:t>given</a:t>
                </a:r>
                <a:r>
                  <a:rPr lang="en-US" sz="1800" dirty="0" smtClean="0">
                    <a:latin typeface="Cambria Math" panose="02040503050406030204" pitchFamily="18" charset="0"/>
                  </a:rPr>
                  <a:t> states at all previous times) = P(State at time t </a:t>
                </a:r>
                <a:r>
                  <a:rPr lang="en-US" sz="1800" b="1" dirty="0" smtClean="0">
                    <a:latin typeface="Cambria Math" panose="02040503050406030204" pitchFamily="18" charset="0"/>
                  </a:rPr>
                  <a:t>given</a:t>
                </a:r>
                <a:r>
                  <a:rPr lang="en-US" sz="1800" dirty="0" smtClean="0">
                    <a:latin typeface="Cambria Math" panose="02040503050406030204" pitchFamily="18" charset="0"/>
                  </a:rPr>
                  <a:t> state at time t-1)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|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State transition probabilities</a:t>
                </a:r>
              </a:p>
              <a:p>
                <a:pPr lvl="1"/>
                <a:r>
                  <a:rPr lang="en-US" dirty="0" err="1" smtClean="0"/>
                  <a:t>a</a:t>
                </a:r>
                <a:r>
                  <a:rPr lang="en-US" baseline="-25000" dirty="0" err="1" smtClean="0"/>
                  <a:t>ij</a:t>
                </a:r>
                <a:r>
                  <a:rPr lang="en-US" dirty="0" smtClean="0"/>
                  <a:t> = P[</a:t>
                </a:r>
                <a:r>
                  <a:rPr lang="en-US" dirty="0" err="1" smtClean="0"/>
                  <a:t>q</a:t>
                </a:r>
                <a:r>
                  <a:rPr lang="en-US" baseline="-25000" dirty="0" err="1" smtClean="0"/>
                  <a:t>t</a:t>
                </a:r>
                <a:r>
                  <a:rPr lang="en-US" dirty="0" smtClean="0"/>
                  <a:t> = S</a:t>
                </a:r>
                <a:r>
                  <a:rPr lang="en-US" baseline="-25000" dirty="0" smtClean="0"/>
                  <a:t>j</a:t>
                </a:r>
                <a:r>
                  <a:rPr lang="en-US" dirty="0" smtClean="0"/>
                  <a:t>|q</a:t>
                </a:r>
                <a:r>
                  <a:rPr lang="en-US" baseline="-25000" dirty="0" smtClean="0"/>
                  <a:t>t-1</a:t>
                </a:r>
                <a:r>
                  <a:rPr lang="en-US" dirty="0" smtClean="0"/>
                  <a:t> = 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]</a:t>
                </a:r>
              </a:p>
              <a:p>
                <a:pPr lvl="1"/>
                <a:r>
                  <a:rPr lang="en-US" dirty="0" err="1" smtClean="0"/>
                  <a:t>a</a:t>
                </a:r>
                <a:r>
                  <a:rPr lang="en-US" baseline="-25000" dirty="0" err="1" smtClean="0"/>
                  <a:t>ij</a:t>
                </a:r>
                <a:r>
                  <a:rPr lang="en-US" dirty="0" smtClean="0"/>
                  <a:t>&gt;=0</a:t>
                </a:r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Initial state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Observable Markov Process</a:t>
                </a:r>
              </a:p>
              <a:p>
                <a:pPr lvl="1"/>
                <a:r>
                  <a:rPr lang="en-US" dirty="0" smtClean="0"/>
                  <a:t>Output of process = State at each instant of time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785667"/>
                <a:ext cx="9872871" cy="4632385"/>
              </a:xfrm>
              <a:blipFill rotWithShape="0">
                <a:blip r:embed="rId3"/>
                <a:stretch>
                  <a:fillRect t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58" y="3399339"/>
            <a:ext cx="1739494" cy="2654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A17D-393B-4CFF-8BE6-BCB57FC1AE30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Observable Markov Process</a:t>
            </a:r>
            <a:endParaRPr lang="en-US" dirty="0"/>
          </a:p>
        </p:txBody>
      </p:sp>
      <p:pic>
        <p:nvPicPr>
          <p:cNvPr id="3074" name="Picture 2" descr="C:\Program Files (x86)\Microsoft Office\MEDIA\CAGCAT10\j029382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27" y="1676401"/>
            <a:ext cx="541343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anesh\AppData\Local\Microsoft\Windows\Temporary Internet Files\Content.IE5\LGEJNOF8\MC90044180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92" y="1674813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anesh\AppData\Local\Microsoft\Windows\Temporary Internet Files\Content.IE5\6CDHO8BT\MC90044040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76" y="1565277"/>
            <a:ext cx="568324" cy="56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676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19391" y="1674813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7840" y="1624608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3575" y="2454315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Weather any day is </a:t>
            </a:r>
            <a:r>
              <a:rPr lang="en-US" dirty="0" smtClean="0"/>
              <a:t>characterized </a:t>
            </a:r>
            <a:r>
              <a:rPr lang="en-US" dirty="0"/>
              <a:t>by one of the 3 states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1"/>
            <a:ext cx="2933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23575" y="3428998"/>
            <a:ext cx="370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Transition probabilities:</a:t>
            </a:r>
          </a:p>
        </p:txBody>
      </p:sp>
      <p:pic>
        <p:nvPicPr>
          <p:cNvPr id="14" name="Picture 4" descr="C:\Users\Ganesh\AppData\Local\Microsoft\Windows\Temporary Internet Files\Content.IE5\6CDHO8BT\MC90044040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6" y="4826551"/>
            <a:ext cx="568324" cy="56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Ganesh\AppData\Local\Microsoft\Windows\Temporary Internet Files\Content.IE5\6CDHO8BT\MC90044040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048" y="4826551"/>
            <a:ext cx="568324" cy="56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Program Files (x86)\Microsoft Office\MEDIA\CAGCAT10\j029382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88" y="4840288"/>
            <a:ext cx="541343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Program Files (x86)\Microsoft Office\MEDIA\CAGCAT10\j029382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13" y="4813241"/>
            <a:ext cx="541343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Ganesh\AppData\Local\Microsoft\Windows\Temporary Internet Files\Content.IE5\6CDHO8BT\MC90044040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667" y="4814829"/>
            <a:ext cx="568324" cy="56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Ganesh\AppData\Local\Microsoft\Windows\Temporary Internet Files\Content.IE5\LGEJNOF8\MC90044180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91" y="4811653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Ganesh\AppData\Local\Microsoft\Windows\Temporary Internet Files\Content.IE5\6CDHO8BT\MC90044040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840287"/>
            <a:ext cx="568324" cy="56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95600" y="4419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probability that the weather in the next 7 days will be-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71800" y="5574268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Stated formally, defining the observation sequence as </a:t>
            </a:r>
            <a:br>
              <a:rPr lang="en-US" dirty="0"/>
            </a:br>
            <a:r>
              <a:rPr lang="en-US" dirty="0"/>
              <a:t>O = {S3,S3, S3, S1, S1, S3, S2, S3} for times t = 1,2…8</a:t>
            </a:r>
          </a:p>
          <a:p>
            <a:r>
              <a:rPr lang="en-US" dirty="0"/>
              <a:t>Determine P(O | Model)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95601" y="4126468"/>
            <a:ext cx="370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that day1 is Sunny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6E63-24A3-4C42-BA89-E157B473C7D4}" type="datetime8">
              <a:rPr lang="en-US" smtClean="0"/>
              <a:t>4/3/2017 6:17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pi_{i} = P[q_1 = S_i]&#10;\]&#10;&#10;&#10;&#10;\end{document}"/>
  <p:tag name="IGUANATEXSIZE" val="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1 \leq j \leq N&#10;\]&#10;&#10;&#10;&#10;\end{document}"/>
  <p:tag name="IGUANATEXSIZE" val="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1 \leq k \leq M&#10;\]&#10;&#10;&#10;&#10;\end{document}"/>
  <p:tag name="IGUANATEXSIZE" val="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1 \leq i \leq N&#10;\]&#10;&#10;&#10;&#10;\end{document}"/>
  <p:tag name="IGUANATEXSIZE" val="26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1532</TotalTime>
  <Words>1328</Words>
  <Application>Microsoft Office PowerPoint</Application>
  <PresentationFormat>Widescreen</PresentationFormat>
  <Paragraphs>349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Calibri</vt:lpstr>
      <vt:lpstr>Calibri Light</vt:lpstr>
      <vt:lpstr>Cambria Math</vt:lpstr>
      <vt:lpstr>Corbel</vt:lpstr>
      <vt:lpstr>Times New Roman</vt:lpstr>
      <vt:lpstr>Wingdings</vt:lpstr>
      <vt:lpstr>Wingdings 2</vt:lpstr>
      <vt:lpstr>Basis</vt:lpstr>
      <vt:lpstr>Hidden Markov Models for speech recognition</vt:lpstr>
      <vt:lpstr>Overview</vt:lpstr>
      <vt:lpstr>Speech as a sequence of phonemes</vt:lpstr>
      <vt:lpstr>Speech as a phoneme sequence – Monophone modeling</vt:lpstr>
      <vt:lpstr>Context dependent variability of phonemes</vt:lpstr>
      <vt:lpstr>Speech as a sequence of triphones – Triphone modeling</vt:lpstr>
      <vt:lpstr>Markov Chains</vt:lpstr>
      <vt:lpstr>Properties of a Markov chain</vt:lpstr>
      <vt:lpstr>Example of Observable Markov Process</vt:lpstr>
      <vt:lpstr>Hidden Markov Models</vt:lpstr>
      <vt:lpstr>Hidden Markov Model Modeling Example 2</vt:lpstr>
      <vt:lpstr>Formal Definition of HMM</vt:lpstr>
      <vt:lpstr>Formal Definition of HMM</vt:lpstr>
      <vt:lpstr>HMM as a generator</vt:lpstr>
      <vt:lpstr>Three fundamental problems of HMM</vt:lpstr>
      <vt:lpstr>Solution to Problem 1 – Likelihood/Scoring</vt:lpstr>
      <vt:lpstr>Efficient solution for problem 1 –  The forward procedure</vt:lpstr>
      <vt:lpstr>Forward recursion: Trellis structure</vt:lpstr>
      <vt:lpstr>Overall Lattice structure </vt:lpstr>
      <vt:lpstr>The backward procedure  (used for problem 3)</vt:lpstr>
      <vt:lpstr>Backward trellis</vt:lpstr>
      <vt:lpstr>Solution to problem 2 - Decoding</vt:lpstr>
      <vt:lpstr>Formulating the optimality criterion</vt:lpstr>
      <vt:lpstr>Reformulating the optimality criterion</vt:lpstr>
      <vt:lpstr>Viterbi Algorithm</vt:lpstr>
      <vt:lpstr>Viterbi Algorithm</vt:lpstr>
      <vt:lpstr>Solution to problem 3 - Training</vt:lpstr>
      <vt:lpstr>Training</vt:lpstr>
      <vt:lpstr>Computing statistics</vt:lpstr>
      <vt:lpstr>Updating HMM parameters from statistics</vt:lpstr>
      <vt:lpstr>Types of HMM</vt:lpstr>
      <vt:lpstr>Application to speech recognition</vt:lpstr>
      <vt:lpstr>How do we model the MFCC distributions for every state?</vt:lpstr>
      <vt:lpstr>Example Isolated Word recognition system</vt:lpstr>
      <vt:lpstr>Word recognition training</vt:lpstr>
      <vt:lpstr>Word recognizer testing</vt:lpstr>
      <vt:lpstr>Next Lecture</vt:lpstr>
      <vt:lpstr>References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Hidden Markov Models for speech recognition</dc:title>
  <dc:creator>Ganesh Sivaraman</dc:creator>
  <cp:lastModifiedBy>Ganesh Sivaraman</cp:lastModifiedBy>
  <cp:revision>64</cp:revision>
  <dcterms:created xsi:type="dcterms:W3CDTF">2017-04-02T18:26:11Z</dcterms:created>
  <dcterms:modified xsi:type="dcterms:W3CDTF">2017-04-03T22:31:49Z</dcterms:modified>
</cp:coreProperties>
</file>