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D57C9-9C60-4F10-805E-DC600E56D20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EF569-900C-4988-A76E-FCFBAEF3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7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EF569-900C-4988-A76E-FCFBAEF3B8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1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rid of this.</a:t>
            </a:r>
            <a:r>
              <a:rPr lang="en-US" baseline="0" dirty="0" smtClean="0"/>
              <a:t> Include the info in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F6F81-F53F-485B-B24F-C37C793660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43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964CE-A98D-4EEF-A1E7-25D3D638F350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EACBB72-DB50-4C73-889E-033CF820DFF5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320E-F0AB-4E72-AD8B-FFDB19D6B3E6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C98A-02F1-4443-8879-78921149AE2E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19B9-3FE5-4CFE-A8C8-66758956D276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1C2E-15D7-4518-B5A0-003F5E2B26D8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810E-AC1F-4E4A-8F4B-7D09BA96DFA2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30D9-B47A-4C5A-91B3-85ECE0CB6544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DE76-AED6-42CA-8375-3CBB054E7B52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0427-EF91-4C0A-8D37-69914B49BD5A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5BC0-5C4E-46E5-8DB5-3087E8B5575B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390E-E0CD-406C-BB1F-0BDB8177F910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FB4B51A-EDF6-4FDA-868E-34959F97A69A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738" y="1783080"/>
            <a:ext cx="10537444" cy="1961368"/>
          </a:xfrm>
        </p:spPr>
        <p:txBody>
          <a:bodyPr>
            <a:noAutofit/>
          </a:bodyPr>
          <a:lstStyle/>
          <a:p>
            <a:r>
              <a:rPr lang="en-US" sz="44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Vocal tract length normalization </a:t>
            </a:r>
            <a:br>
              <a:rPr lang="en-US" sz="44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44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speaker independent </a:t>
            </a:r>
            <a:br>
              <a:rPr lang="en-US" sz="44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44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acoustic-to-articulatory speech inversion</a:t>
            </a:r>
            <a:endParaRPr lang="en-US" sz="44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29" y="3869634"/>
            <a:ext cx="9326217" cy="236657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Ganesh Sivaraman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err="1" smtClean="0"/>
              <a:t>Vikramjit</a:t>
            </a:r>
            <a:r>
              <a:rPr lang="en-US" sz="2400" dirty="0" smtClean="0"/>
              <a:t> Mitra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err="1" smtClean="0"/>
              <a:t>Hosung</a:t>
            </a:r>
            <a:r>
              <a:rPr lang="en-US" sz="2400" dirty="0" smtClean="0"/>
              <a:t> Nam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smtClean="0"/>
              <a:t>Mark Tiede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, Carol Espy-Wilson</a:t>
            </a:r>
            <a:r>
              <a:rPr lang="en-US" sz="2400" baseline="30000" dirty="0" smtClean="0"/>
              <a:t>1</a:t>
            </a:r>
            <a:endParaRPr lang="en-US" sz="2400" dirty="0" smtClean="0"/>
          </a:p>
          <a:p>
            <a:endParaRPr lang="en-US" baseline="30000" dirty="0" smtClean="0"/>
          </a:p>
          <a:p>
            <a:r>
              <a:rPr lang="en-US" baseline="30000" dirty="0" smtClean="0"/>
              <a:t>1</a:t>
            </a:r>
            <a:r>
              <a:rPr lang="en-US" dirty="0" smtClean="0"/>
              <a:t>University </a:t>
            </a:r>
            <a:r>
              <a:rPr lang="en-US" dirty="0"/>
              <a:t>of Maryland College Park, MD, </a:t>
            </a:r>
            <a:r>
              <a:rPr lang="en-US" baseline="30000" dirty="0"/>
              <a:t>2</a:t>
            </a:r>
            <a:r>
              <a:rPr lang="en-US" dirty="0"/>
              <a:t>SRI International, Menlo Park, CA, </a:t>
            </a:r>
            <a:r>
              <a:rPr lang="en-US" baseline="30000" dirty="0"/>
              <a:t>3</a:t>
            </a:r>
            <a:r>
              <a:rPr lang="en-US" dirty="0"/>
              <a:t>Department of English Language and Literature, Korea University, Seoul, South Korea, </a:t>
            </a:r>
            <a:r>
              <a:rPr lang="en-US" baseline="30000" dirty="0"/>
              <a:t>4</a:t>
            </a:r>
            <a:r>
              <a:rPr lang="en-US" dirty="0"/>
              <a:t>Haskins Laboratories, New Haven, CT </a:t>
            </a:r>
          </a:p>
        </p:txBody>
      </p:sp>
      <p:pic>
        <p:nvPicPr>
          <p:cNvPr id="4" name="Picture 46" descr="UMD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166" y="483109"/>
            <a:ext cx="1053206" cy="105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37A1-3349-4551-8ACD-3CC2FC681399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0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speech inversion systems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592736"/>
              </p:ext>
            </p:extLst>
          </p:nvPr>
        </p:nvGraphicFramePr>
        <p:xfrm>
          <a:off x="1143000" y="1691640"/>
          <a:ext cx="9872664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2"/>
                <a:gridCol w="4936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System 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Speaker dependent systems on</a:t>
                      </a:r>
                      <a:r>
                        <a:rPr lang="en-US" sz="1600" baseline="0" dirty="0" smtClean="0"/>
                        <a:t> all 10 speakers</a:t>
                      </a:r>
                      <a:endParaRPr lang="en-US" sz="1600" dirty="0"/>
                    </a:p>
                  </a:txBody>
                  <a:tcPr/>
                </a:tc>
              </a:tr>
              <a:tr h="1361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from remaining 9 speakers to match the amount of training data</a:t>
                      </a:r>
                      <a:r>
                        <a:rPr lang="en-US" sz="1600" baseline="0" dirty="0" smtClean="0"/>
                        <a:t> of target speaker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SI_VTLN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VTLN transformed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Data from remaining 9 speakers to match the amount of training data</a:t>
                      </a:r>
                      <a:r>
                        <a:rPr lang="en-US" sz="1600" baseline="0" dirty="0" smtClean="0"/>
                        <a:t> of target speaker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SD+SI_VTLN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VTLN transformed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Data from remaining 9 speakers + Target speaker’s data were</a:t>
                      </a:r>
                      <a:r>
                        <a:rPr lang="en-US" sz="1600" baseline="0" dirty="0" smtClean="0"/>
                        <a:t> randomly sampled to </a:t>
                      </a:r>
                      <a:r>
                        <a:rPr lang="en-US" sz="1600" dirty="0" smtClean="0"/>
                        <a:t> match the amount of training data</a:t>
                      </a:r>
                      <a:r>
                        <a:rPr lang="en-US" sz="1600" baseline="0" dirty="0" smtClean="0"/>
                        <a:t> of target speaker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SI_alldata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All training data from remaining 9 speakers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SI_VTLN_alldata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All VTLN transformed training data from remaining 9 speakers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SD+SI_VTLN_alldata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All VTLN transformed training data from remaining 9 speakers +</a:t>
                      </a:r>
                      <a:r>
                        <a:rPr lang="en-US" sz="1600" baseline="0" dirty="0" smtClean="0"/>
                        <a:t> training data from target speaker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42A4-58D4-493C-9416-FECAF8D5CD1B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7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829212"/>
              </p:ext>
            </p:extLst>
          </p:nvPr>
        </p:nvGraphicFramePr>
        <p:xfrm>
          <a:off x="429768" y="2542032"/>
          <a:ext cx="11283696" cy="3814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63624"/>
                <a:gridCol w="832279"/>
                <a:gridCol w="803225"/>
                <a:gridCol w="803225"/>
                <a:gridCol w="803225"/>
                <a:gridCol w="803225"/>
                <a:gridCol w="803225"/>
                <a:gridCol w="803225"/>
                <a:gridCol w="803225"/>
                <a:gridCol w="803225"/>
                <a:gridCol w="804371"/>
                <a:gridCol w="804371"/>
                <a:gridCol w="853251"/>
              </a:tblGrid>
              <a:tr h="530352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Speech inversion System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amount of  Training data (mins)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 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 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 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 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 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 f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 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 h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 i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 j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JW12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JW14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JW24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JW26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JW27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JW31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JW40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JW45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JW54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JW59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SI_VTLN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0.66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</a:t>
                      </a:r>
                      <a:endParaRPr lang="en-US" sz="18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SD+DI_VTLN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SI_alldata</a:t>
                      </a:r>
                      <a:endParaRPr lang="en-US" sz="15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51.13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0.68</a:t>
                      </a:r>
                      <a:endParaRPr lang="en-US" sz="18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SI_VTLN_alldata</a:t>
                      </a:r>
                      <a:endParaRPr lang="en-US" sz="15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51.13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0.72</a:t>
                      </a:r>
                      <a:endParaRPr lang="en-US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SD+SI_VTLN_alldata</a:t>
                      </a:r>
                      <a:endParaRPr lang="en-US" sz="15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56.81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0.78</a:t>
                      </a:r>
                      <a:endParaRPr lang="en-US" sz="1800" b="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8349" y="1965960"/>
            <a:ext cx="11077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values in the table show average of the correlations of the 6 estimated TVs with actual TVs.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10A-3D59-45C4-8B75-FF3E1B666060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1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proposed VTLN based speaker transformation provides 7% improvement in the case when the training data is limited to 5.68mins on an average.</a:t>
            </a:r>
          </a:p>
          <a:p>
            <a:r>
              <a:rPr lang="en-US" dirty="0" smtClean="0"/>
              <a:t>Including a few utterances from target speaker’s training data improves the performance  by 2% over Sys2 which is trained on VTLN transformed data</a:t>
            </a:r>
          </a:p>
          <a:p>
            <a:r>
              <a:rPr lang="en-US" dirty="0" smtClean="0"/>
              <a:t>Speaker Dependent system performance is 16% higher than Sys2 which is trained on data from the other 9 speakers.</a:t>
            </a:r>
          </a:p>
          <a:p>
            <a:r>
              <a:rPr lang="en-US" dirty="0" smtClean="0"/>
              <a:t>Adding all available data for training (~51mins) gives a much better performance. </a:t>
            </a:r>
          </a:p>
          <a:p>
            <a:r>
              <a:rPr lang="en-US" dirty="0" smtClean="0"/>
              <a:t>Adding </a:t>
            </a:r>
            <a:r>
              <a:rPr lang="en-US" dirty="0"/>
              <a:t>all the training data of the target speaker, as done in the training of Sys3_alldata provides a system that performs as well as the speaker dependent SD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D25-55FA-4711-A6A9-5242E69E2EB2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2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H. Nam, V. </a:t>
            </a:r>
            <a:r>
              <a:rPr lang="en-US" dirty="0" err="1"/>
              <a:t>Mitra</a:t>
            </a:r>
            <a:r>
              <a:rPr lang="en-US" dirty="0"/>
              <a:t>, M. </a:t>
            </a:r>
            <a:r>
              <a:rPr lang="en-US" dirty="0" err="1"/>
              <a:t>Tiede</a:t>
            </a:r>
            <a:r>
              <a:rPr lang="en-US" dirty="0"/>
              <a:t>, M. Hasegawa-Johnson, C. Espy-Wilson, E. Saltzman, and L. Goldstein, “A procedure for estimating gestural scores from speech acoustics.,” </a:t>
            </a:r>
            <a:r>
              <a:rPr lang="en-US" i="1" dirty="0"/>
              <a:t>J. </a:t>
            </a:r>
            <a:r>
              <a:rPr lang="en-US" i="1" dirty="0" err="1"/>
              <a:t>Acoust</a:t>
            </a:r>
            <a:r>
              <a:rPr lang="en-US" i="1" dirty="0"/>
              <a:t>. Soc. Am.</a:t>
            </a:r>
            <a:r>
              <a:rPr lang="en-US" dirty="0"/>
              <a:t>, vol. 132, no. 6, pp. 3980–9, Dec. 2012. </a:t>
            </a:r>
            <a:endParaRPr lang="en-US" dirty="0" smtClean="0"/>
          </a:p>
          <a:p>
            <a:r>
              <a:rPr lang="en-US" dirty="0"/>
              <a:t>S. Omid </a:t>
            </a:r>
            <a:r>
              <a:rPr lang="en-US" dirty="0" err="1"/>
              <a:t>Sadjadi</a:t>
            </a:r>
            <a:r>
              <a:rPr lang="en-US" dirty="0"/>
              <a:t>, M. Slaney, and L. Heck, “MSR Identity Toolbox v1.0: A MATLAB Toolbox for Speaker-Recognition Research,” </a:t>
            </a:r>
            <a:r>
              <a:rPr lang="en-US" i="1" dirty="0"/>
              <a:t>Speech and Language Processing Technical Committee Newsletter</a:t>
            </a:r>
            <a:r>
              <a:rPr lang="en-US" dirty="0"/>
              <a:t>, Nov-2013. </a:t>
            </a:r>
            <a:endParaRPr lang="en-US" dirty="0" smtClean="0"/>
          </a:p>
          <a:p>
            <a:r>
              <a:rPr lang="en-US" dirty="0"/>
              <a:t>J. R. Westbury, “</a:t>
            </a:r>
            <a:r>
              <a:rPr lang="en-US" dirty="0" err="1"/>
              <a:t>Microbeam</a:t>
            </a:r>
            <a:r>
              <a:rPr lang="en-US" dirty="0"/>
              <a:t> Speech Production Database </a:t>
            </a:r>
            <a:r>
              <a:rPr lang="en-US" dirty="0" err="1"/>
              <a:t>User’'s</a:t>
            </a:r>
            <a:r>
              <a:rPr lang="en-US" dirty="0"/>
              <a:t> Handbook,” </a:t>
            </a:r>
            <a:r>
              <a:rPr lang="en-US" i="1" dirty="0"/>
              <a:t>IEEE Pers. </a:t>
            </a:r>
            <a:r>
              <a:rPr lang="en-US" i="1" dirty="0" err="1"/>
              <a:t>Commun</a:t>
            </a:r>
            <a:r>
              <a:rPr lang="en-US" i="1" dirty="0"/>
              <a:t>. - IEEE Pers. </a:t>
            </a:r>
            <a:r>
              <a:rPr lang="en-US" i="1" dirty="0" err="1"/>
              <a:t>Commun</a:t>
            </a:r>
            <a:r>
              <a:rPr lang="en-US" i="1" dirty="0"/>
              <a:t>.</a:t>
            </a:r>
            <a:r>
              <a:rPr lang="en-US" dirty="0"/>
              <a:t>, 1994.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19B9-3FE5-4CFE-A8C8-66758956D276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0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Acoustic to Articulatory Speech Inversion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Speech inversion system</a:t>
            </a:r>
          </a:p>
          <a:p>
            <a:r>
              <a:rPr lang="en-US" dirty="0" smtClean="0"/>
              <a:t>Dataset used for this work</a:t>
            </a:r>
          </a:p>
          <a:p>
            <a:r>
              <a:rPr lang="en-US" dirty="0"/>
              <a:t>Speaker acoustic </a:t>
            </a:r>
            <a:r>
              <a:rPr lang="en-US" dirty="0" smtClean="0"/>
              <a:t>spaces</a:t>
            </a:r>
          </a:p>
          <a:p>
            <a:r>
              <a:rPr lang="en-US" dirty="0" smtClean="0"/>
              <a:t>Vocal tract length normalization</a:t>
            </a:r>
          </a:p>
          <a:p>
            <a:r>
              <a:rPr lang="en-US" dirty="0" smtClean="0"/>
              <a:t>Speaker transformation of training dataset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E5F7-B7CC-4180-91DE-FF198149AB78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7035" y="3334512"/>
            <a:ext cx="10268712" cy="2819400"/>
          </a:xfrm>
        </p:spPr>
        <p:txBody>
          <a:bodyPr/>
          <a:lstStyle/>
          <a:p>
            <a:r>
              <a:rPr lang="en-US" sz="2400" dirty="0"/>
              <a:t>Challenges</a:t>
            </a:r>
          </a:p>
          <a:p>
            <a:pPr lvl="1"/>
            <a:r>
              <a:rPr lang="en-US" dirty="0"/>
              <a:t>Highly nonlinear and somewhat non-unique mapping from acoustics to articulations (ref)</a:t>
            </a:r>
          </a:p>
          <a:p>
            <a:pPr lvl="1"/>
            <a:r>
              <a:rPr lang="en-US" dirty="0" smtClean="0"/>
              <a:t>Different possible representations of articulatory data</a:t>
            </a:r>
            <a:endParaRPr lang="en-US" dirty="0"/>
          </a:p>
          <a:p>
            <a:r>
              <a:rPr lang="en-US" sz="2400" dirty="0"/>
              <a:t>Approaches</a:t>
            </a:r>
          </a:p>
          <a:p>
            <a:pPr lvl="1"/>
            <a:r>
              <a:rPr lang="en-US" dirty="0"/>
              <a:t>Codebook based approaches </a:t>
            </a:r>
            <a:r>
              <a:rPr lang="en-US" sz="1400" dirty="0"/>
              <a:t>(</a:t>
            </a:r>
            <a:r>
              <a:rPr lang="en-US" sz="1400" dirty="0" err="1"/>
              <a:t>Schroeter</a:t>
            </a:r>
            <a:r>
              <a:rPr lang="en-US" sz="1400" dirty="0"/>
              <a:t> and </a:t>
            </a:r>
            <a:r>
              <a:rPr lang="en-US" sz="1400" dirty="0" err="1"/>
              <a:t>Sondhi</a:t>
            </a:r>
            <a:r>
              <a:rPr lang="en-US" sz="1400" dirty="0"/>
              <a:t>, (1994))</a:t>
            </a:r>
            <a:endParaRPr lang="en-US" dirty="0"/>
          </a:p>
          <a:p>
            <a:pPr lvl="1"/>
            <a:r>
              <a:rPr lang="en-US" dirty="0"/>
              <a:t>Gaussian Mixture Models (GMM) and Hidden Markov Models (HMMs) </a:t>
            </a:r>
            <a:r>
              <a:rPr lang="en-US" sz="1400" dirty="0"/>
              <a:t>(Toda et al., (2004))</a:t>
            </a:r>
            <a:endParaRPr lang="en-US" dirty="0" smtClean="0"/>
          </a:p>
          <a:p>
            <a:pPr lvl="1"/>
            <a:r>
              <a:rPr lang="en-US" dirty="0"/>
              <a:t>Artificial Neural Networks (ANN) </a:t>
            </a:r>
            <a:r>
              <a:rPr lang="en-US" sz="1400" dirty="0"/>
              <a:t>(Mitra, (2010))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80416"/>
            <a:ext cx="9875520" cy="1356360"/>
          </a:xfrm>
        </p:spPr>
        <p:txBody>
          <a:bodyPr/>
          <a:lstStyle/>
          <a:p>
            <a:r>
              <a:rPr lang="en-US" dirty="0" smtClean="0"/>
              <a:t>Acoustic to Articulatory Speech Inversion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9F77-C70D-40E6-B6DD-0C8CA4C2CA38}" type="datetime1">
              <a:rPr lang="en-US" smtClean="0"/>
              <a:t>9/8/2016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FD37-9105-4442-BB83-0B03F429D41E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5291" y="1668724"/>
            <a:ext cx="6172200" cy="166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55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890" y="1655064"/>
            <a:ext cx="9872871" cy="1380744"/>
          </a:xfrm>
        </p:spPr>
        <p:txBody>
          <a:bodyPr/>
          <a:lstStyle/>
          <a:p>
            <a:r>
              <a:rPr lang="en-US" dirty="0" smtClean="0"/>
              <a:t>Speech inversion systems perform really well in Speaker dependent scenario</a:t>
            </a:r>
          </a:p>
          <a:p>
            <a:r>
              <a:rPr lang="en-US" dirty="0" smtClean="0"/>
              <a:t>However, cross speaker performance is very poor compared to speaker dependent performances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485514"/>
              </p:ext>
            </p:extLst>
          </p:nvPr>
        </p:nvGraphicFramePr>
        <p:xfrm>
          <a:off x="832104" y="2892550"/>
          <a:ext cx="10442445" cy="33710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79195"/>
                <a:gridCol w="906325"/>
                <a:gridCol w="906325"/>
                <a:gridCol w="906325"/>
                <a:gridCol w="906325"/>
                <a:gridCol w="906325"/>
                <a:gridCol w="906325"/>
                <a:gridCol w="906325"/>
                <a:gridCol w="906325"/>
                <a:gridCol w="906325"/>
                <a:gridCol w="906325"/>
              </a:tblGrid>
              <a:tr h="5547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Spkr1</a:t>
                      </a:r>
                      <a:b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b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 3</a:t>
                      </a:r>
                      <a:b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(M)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 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(F)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 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(M)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 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(F)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Spkr10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3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(M)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3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(F)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3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(M)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3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 4 (F)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3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 5 (F)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3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(F)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3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 (M)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0.77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 8 (M)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3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 (F)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3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Spkr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 (M)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1633-4DDA-461E-B345-EB649F562BD9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3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Speech </a:t>
            </a:r>
            <a:r>
              <a:rPr lang="en-US" dirty="0" smtClean="0"/>
              <a:t>inversion system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2194162"/>
            <a:ext cx="9400106" cy="4435707"/>
          </a:xfrm>
        </p:spPr>
        <p:txBody>
          <a:bodyPr>
            <a:normAutofit/>
          </a:bodyPr>
          <a:lstStyle/>
          <a:p>
            <a:r>
              <a:rPr lang="en-US" dirty="0" smtClean="0"/>
              <a:t>Function mapping approach to speech inversion</a:t>
            </a:r>
          </a:p>
          <a:p>
            <a:r>
              <a:rPr lang="en-US" dirty="0" smtClean="0"/>
              <a:t>Artificial neural networks (ANN) suitable for the highly </a:t>
            </a:r>
            <a:br>
              <a:rPr lang="en-US" dirty="0" smtClean="0"/>
            </a:br>
            <a:r>
              <a:rPr lang="en-US" dirty="0" smtClean="0"/>
              <a:t>non-linear and non-unique mapping from acoustics to TVs [</a:t>
            </a:r>
            <a:r>
              <a:rPr lang="en-US" dirty="0" err="1" smtClean="0"/>
              <a:t>V.Mitra</a:t>
            </a:r>
            <a:r>
              <a:rPr lang="en-US" dirty="0" smtClean="0"/>
              <a:t> et al. 2010]</a:t>
            </a:r>
          </a:p>
          <a:p>
            <a:r>
              <a:rPr lang="en-US" dirty="0" smtClean="0"/>
              <a:t>Input features: Contextualized MFCCs </a:t>
            </a:r>
            <a:r>
              <a:rPr lang="en-US" sz="1800" dirty="0"/>
              <a:t>(13 </a:t>
            </a:r>
            <a:r>
              <a:rPr lang="en-US" sz="1800" dirty="0" err="1"/>
              <a:t>coeffs</a:t>
            </a:r>
            <a:r>
              <a:rPr lang="en-US" sz="1800" dirty="0"/>
              <a:t> x 17 frames)</a:t>
            </a:r>
          </a:p>
          <a:p>
            <a:r>
              <a:rPr lang="en-US" dirty="0" smtClean="0"/>
              <a:t>Outputs: 6 TVs (LA, LP, TBCL, TBCD, TTCL, TTCD)</a:t>
            </a:r>
          </a:p>
          <a:p>
            <a:r>
              <a:rPr lang="en-US" dirty="0" smtClean="0"/>
              <a:t>Single Hidden layer networks</a:t>
            </a:r>
          </a:p>
          <a:p>
            <a:r>
              <a:rPr lang="en-US" dirty="0" smtClean="0"/>
              <a:t>100 – 500 nodes in hidden layer</a:t>
            </a:r>
          </a:p>
          <a:p>
            <a:r>
              <a:rPr lang="en-US" dirty="0" smtClean="0"/>
              <a:t>Scaled conjugate gradient algorithm for training.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736698" y="1243584"/>
            <a:ext cx="8970926" cy="822960"/>
            <a:chOff x="212698" y="1485293"/>
            <a:chExt cx="8806408" cy="822960"/>
          </a:xfrm>
        </p:grpSpPr>
        <p:sp>
          <p:nvSpPr>
            <p:cNvPr id="7" name="Oval 6"/>
            <p:cNvSpPr/>
            <p:nvPr/>
          </p:nvSpPr>
          <p:spPr>
            <a:xfrm>
              <a:off x="212698" y="1584298"/>
              <a:ext cx="1140018" cy="60960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Input Speech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80988" y="1546198"/>
              <a:ext cx="1143000" cy="68580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MFCC Feature extraction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49278" y="1546198"/>
              <a:ext cx="1143000" cy="68580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Contextual window of 160ms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333472" y="1485293"/>
              <a:ext cx="1876508" cy="822960"/>
              <a:chOff x="4683318" y="1489003"/>
              <a:chExt cx="1876508" cy="822960"/>
            </a:xfrm>
          </p:grpSpPr>
          <p:pic>
            <p:nvPicPr>
              <p:cNvPr id="12" name="Picture 5" descr="C:\Users\Ganesh\research\documents\asa_fall2014_poster\fig4.pn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838" t="2903" r="29297" b="3928"/>
              <a:stretch/>
            </p:blipFill>
            <p:spPr bwMode="auto">
              <a:xfrm>
                <a:off x="4683318" y="1489003"/>
                <a:ext cx="1876508" cy="822960"/>
              </a:xfrm>
              <a:prstGeom prst="rect">
                <a:avLst/>
              </a:prstGeom>
              <a:noFill/>
              <a:ln w="28575"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4683318" y="1489003"/>
                <a:ext cx="1876508" cy="822960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6440571" y="1546198"/>
              <a:ext cx="1143000" cy="68580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Kalman</a:t>
              </a:r>
              <a:r>
                <a:rPr lang="en-US" sz="1400" dirty="0"/>
                <a:t> Smoothing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7816136" y="1577009"/>
              <a:ext cx="1202970" cy="609600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Tract Variables</a:t>
              </a:r>
            </a:p>
          </p:txBody>
        </p:sp>
        <p:cxnSp>
          <p:nvCxnSpPr>
            <p:cNvPr id="19" name="Straight Arrow Connector 18"/>
            <p:cNvCxnSpPr>
              <a:stCxn id="7" idx="6"/>
              <a:endCxn id="8" idx="1"/>
            </p:cNvCxnSpPr>
            <p:nvPr/>
          </p:nvCxnSpPr>
          <p:spPr>
            <a:xfrm>
              <a:off x="1352716" y="1889098"/>
              <a:ext cx="22827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3"/>
              <a:endCxn id="10" idx="1"/>
            </p:cNvCxnSpPr>
            <p:nvPr/>
          </p:nvCxnSpPr>
          <p:spPr>
            <a:xfrm>
              <a:off x="2723988" y="1889098"/>
              <a:ext cx="22529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0" idx="3"/>
              <a:endCxn id="14" idx="1"/>
            </p:cNvCxnSpPr>
            <p:nvPr/>
          </p:nvCxnSpPr>
          <p:spPr>
            <a:xfrm>
              <a:off x="4092278" y="1889098"/>
              <a:ext cx="241194" cy="767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3"/>
              <a:endCxn id="16" idx="1"/>
            </p:cNvCxnSpPr>
            <p:nvPr/>
          </p:nvCxnSpPr>
          <p:spPr>
            <a:xfrm flipV="1">
              <a:off x="6209980" y="1889098"/>
              <a:ext cx="230591" cy="767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6" idx="3"/>
              <a:endCxn id="17" idx="2"/>
            </p:cNvCxnSpPr>
            <p:nvPr/>
          </p:nvCxnSpPr>
          <p:spPr>
            <a:xfrm flipV="1">
              <a:off x="7583571" y="1881809"/>
              <a:ext cx="232565" cy="728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F342-23E6-457F-93E8-FEB6CA1EEB0B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88976"/>
            <a:ext cx="9875520" cy="1356360"/>
          </a:xfrm>
        </p:spPr>
        <p:txBody>
          <a:bodyPr/>
          <a:lstStyle/>
          <a:p>
            <a:r>
              <a:rPr lang="en-US" dirty="0" smtClean="0"/>
              <a:t>Dataset used for 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63624"/>
            <a:ext cx="9872871" cy="1591056"/>
          </a:xfrm>
        </p:spPr>
        <p:txBody>
          <a:bodyPr/>
          <a:lstStyle/>
          <a:p>
            <a:r>
              <a:rPr lang="en-US" dirty="0" smtClean="0"/>
              <a:t>U. Wisconsin X-ray </a:t>
            </a:r>
            <a:r>
              <a:rPr lang="en-US" dirty="0" err="1" smtClean="0"/>
              <a:t>microbeam</a:t>
            </a:r>
            <a:r>
              <a:rPr lang="en-US" dirty="0" smtClean="0"/>
              <a:t> (XRMB) dataset consisting of 46 different subjects spanning 4 hours of speech and articulatory data.</a:t>
            </a:r>
          </a:p>
          <a:p>
            <a:r>
              <a:rPr lang="en-US" dirty="0" smtClean="0"/>
              <a:t>The pellet trajectories from XRMB dataset are converted to 6 Tract Variables (TVs) using a geometric transformation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(H. Nam et.a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l., 2012)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C:\Users\Ganesh\research\presentations\interspeech_2015\pellets2tv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388" y="2919984"/>
            <a:ext cx="5926045" cy="277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5638800"/>
            <a:ext cx="9872871" cy="7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Data from 10 speakers (5 males and 5 females) were selected for the experiments performed in this paper.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D133-5ABB-48DD-8544-5670862545FE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acoustic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57200"/>
          </a:xfrm>
        </p:spPr>
        <p:txBody>
          <a:bodyPr/>
          <a:lstStyle/>
          <a:p>
            <a:r>
              <a:rPr lang="en-US" dirty="0" smtClean="0"/>
              <a:t>64 Gaussian mixtures to model each speaker’s acoustic space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66672" y="2587752"/>
            <a:ext cx="9101328" cy="1184487"/>
            <a:chOff x="1566672" y="2587752"/>
            <a:chExt cx="9101328" cy="1184487"/>
          </a:xfrm>
        </p:grpSpPr>
        <p:sp>
          <p:nvSpPr>
            <p:cNvPr id="4" name="Rectangle 3"/>
            <p:cNvSpPr/>
            <p:nvPr/>
          </p:nvSpPr>
          <p:spPr>
            <a:xfrm>
              <a:off x="3575304" y="2587752"/>
              <a:ext cx="1801368" cy="7955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Feature extraction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583680" y="2587752"/>
              <a:ext cx="1780032" cy="7955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Unsupervised GMM training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endCxn id="4" idx="1"/>
            </p:cNvCxnSpPr>
            <p:nvPr/>
          </p:nvCxnSpPr>
          <p:spPr>
            <a:xfrm>
              <a:off x="2935224" y="2985516"/>
              <a:ext cx="64008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5" idx="1"/>
            </p:cNvCxnSpPr>
            <p:nvPr/>
          </p:nvCxnSpPr>
          <p:spPr>
            <a:xfrm>
              <a:off x="5300472" y="2985516"/>
              <a:ext cx="128320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566672" y="2736949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Speaker </a:t>
              </a:r>
              <a:r>
                <a:rPr lang="en-US" b="1" i="1" dirty="0" err="1" smtClean="0"/>
                <a:t>S</a:t>
              </a:r>
              <a:r>
                <a:rPr lang="en-US" b="1" i="1" baseline="-25000" dirty="0" err="1" smtClean="0"/>
                <a:t>j</a:t>
              </a:r>
              <a:r>
                <a:rPr lang="en-US" b="1" i="1" dirty="0" err="1" smtClean="0"/>
                <a:t>’s</a:t>
              </a:r>
              <a:r>
                <a:rPr lang="en-US" b="1" i="1" dirty="0" smtClean="0"/>
                <a:t> </a:t>
              </a:r>
              <a:r>
                <a:rPr lang="en-US" dirty="0" smtClean="0"/>
                <a:t>acoustic data</a:t>
              </a:r>
              <a:endParaRPr lang="en-US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76672" y="2941242"/>
              <a:ext cx="12893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39 dimensional MFCC</a:t>
              </a:r>
              <a:endParaRPr lang="en-US" sz="1600" baseline="-250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8363712" y="2941242"/>
              <a:ext cx="78028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9144000" y="2662350"/>
              <a:ext cx="152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𝜆</a:t>
              </a:r>
              <a:r>
                <a:rPr lang="en-US" b="1" baseline="-25000" dirty="0" smtClean="0"/>
                <a:t>𝑗</a:t>
              </a:r>
              <a:r>
                <a:rPr lang="en-US" dirty="0" smtClean="0"/>
                <a:t> - Speaker </a:t>
              </a:r>
              <a:r>
                <a:rPr lang="en-US" b="1" i="1" dirty="0" err="1" smtClean="0"/>
                <a:t>S</a:t>
              </a:r>
              <a:r>
                <a:rPr lang="en-US" b="1" i="1" baseline="-25000" dirty="0" err="1" smtClean="0"/>
                <a:t>j</a:t>
              </a:r>
              <a:r>
                <a:rPr lang="en-US" dirty="0" err="1" smtClean="0"/>
                <a:t>’s</a:t>
              </a:r>
              <a:r>
                <a:rPr lang="en-US" b="1" i="1" dirty="0" smtClean="0"/>
                <a:t> </a:t>
              </a:r>
              <a:r>
                <a:rPr lang="en-US" dirty="0" smtClean="0"/>
                <a:t>acoustic model </a:t>
              </a:r>
              <a:endParaRPr lang="en-US" baseline="-25000" dirty="0"/>
            </a:p>
          </p:txBody>
        </p:sp>
      </p:grpSp>
      <p:sp>
        <p:nvSpPr>
          <p:cNvPr id="18" name="Content Placeholder 2"/>
          <p:cNvSpPr txBox="1">
            <a:spLocks/>
          </p:cNvSpPr>
          <p:nvPr/>
        </p:nvSpPr>
        <p:spPr>
          <a:xfrm>
            <a:off x="1142999" y="4146976"/>
            <a:ext cx="6698171" cy="915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Such GMM acoustic spaces are trained for each speaker in the dataset</a:t>
            </a:r>
            <a:endParaRPr lang="en-US" dirty="0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3585679"/>
            <a:ext cx="4011168" cy="2934129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6551-0C6E-4A4E-805B-AB6FE90E59C0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Vocal Tract-length normalization (VTLN)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4151376"/>
                <a:ext cx="9872871" cy="213664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Frequency domain warping like VTLN to adapt acoustic features of one speaker to another.</a:t>
                </a:r>
              </a:p>
              <a:p>
                <a:r>
                  <a:rPr lang="en-US" dirty="0" smtClean="0"/>
                  <a:t>Speaker </a:t>
                </a:r>
                <a:r>
                  <a:rPr lang="en-US" i="1" dirty="0" smtClean="0"/>
                  <a:t>S</a:t>
                </a:r>
                <a:r>
                  <a:rPr lang="en-US" i="1" baseline="-25000" dirty="0" smtClean="0"/>
                  <a:t>i</a:t>
                </a:r>
                <a:r>
                  <a:rPr lang="en-US" dirty="0" smtClean="0"/>
                  <a:t>’s acoustic features are transformed to speaker </a:t>
                </a:r>
                <a:r>
                  <a:rPr lang="en-US" i="1" dirty="0" err="1" smtClean="0"/>
                  <a:t>S</a:t>
                </a:r>
                <a:r>
                  <a:rPr lang="en-US" i="1" baseline="-25000" dirty="0" err="1" smtClean="0"/>
                  <a:t>j</a:t>
                </a:r>
                <a:r>
                  <a:rPr lang="en-US" dirty="0" err="1" smtClean="0"/>
                  <a:t>’s</a:t>
                </a:r>
                <a:r>
                  <a:rPr lang="en-US" dirty="0" smtClean="0"/>
                  <a:t> acoustic space using the VTLN parameter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𝜶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𝒊𝒋</m:t>
                        </m:r>
                      </m:sub>
                    </m:sSub>
                  </m:oMath>
                </a14:m>
                <a:r>
                  <a:rPr lang="en-US" baseline="-25000" dirty="0" smtClean="0"/>
                  <a:t> </a:t>
                </a:r>
                <a:r>
                  <a:rPr lang="en-US" dirty="0" smtClean="0"/>
                  <a:t>decided by a Maximum Likelihood criterion.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𝑎𝑟𝑔</m:t>
                        </m:r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α</m:t>
                            </m:r>
                          </m:lim>
                        </m:limLow>
                      </m:fName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 baseline="-25000">
                                    <a:latin typeface="Cambria Math" panose="02040503050406030204" pitchFamily="18" charset="0"/>
                                  </a:rPr>
                                  <m:t>𝑖𝑗𝑡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i="1" baseline="-2500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α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nary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4151376"/>
                <a:ext cx="9872871" cy="2136648"/>
              </a:xfrm>
              <a:blipFill rotWithShape="0">
                <a:blip r:embed="rId2"/>
                <a:stretch>
                  <a:fillRect t="-3704" r="-494" b="-32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C:\Users\Ganesh\research\documents\proposal\vtln_diagram.png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970" b="16392"/>
          <a:stretch/>
        </p:blipFill>
        <p:spPr bwMode="auto">
          <a:xfrm>
            <a:off x="4462273" y="1527048"/>
            <a:ext cx="3294062" cy="27123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FD56-ED13-489F-85EA-B14527F2E624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2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transformation of training dataset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6976" y="1629204"/>
            <a:ext cx="5632704" cy="49406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D8EB-A93C-4BD2-9A48-F0950CC00A9C}" type="datetime1">
              <a:rPr lang="en-US" smtClean="0"/>
              <a:t>9/8/2016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470</TotalTime>
  <Words>1074</Words>
  <Application>Microsoft Office PowerPoint</Application>
  <PresentationFormat>Widescreen</PresentationFormat>
  <Paragraphs>374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Cambria Math</vt:lpstr>
      <vt:lpstr>Corbel</vt:lpstr>
      <vt:lpstr>Times New Roman</vt:lpstr>
      <vt:lpstr>Basis</vt:lpstr>
      <vt:lpstr>Vocal tract length normalization  for speaker independent  acoustic-to-articulatory speech inversion</vt:lpstr>
      <vt:lpstr>Overview</vt:lpstr>
      <vt:lpstr>Acoustic to Articulatory Speech Inversion</vt:lpstr>
      <vt:lpstr>Motivation</vt:lpstr>
      <vt:lpstr>Speech inversion system </vt:lpstr>
      <vt:lpstr>Dataset used for this work</vt:lpstr>
      <vt:lpstr>Speaker acoustic spaces</vt:lpstr>
      <vt:lpstr>Vocal Tract-length normalization (VTLN)</vt:lpstr>
      <vt:lpstr>Speaker transformation of training dataset</vt:lpstr>
      <vt:lpstr>Various speech inversion systems</vt:lpstr>
      <vt:lpstr>Results</vt:lpstr>
      <vt:lpstr>Conclusions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Vocal tract length normalization  for speaker independent  acoustic-to-articulatory speech inversion</dc:title>
  <dc:creator>Ganesh Sivaraman</dc:creator>
  <cp:lastModifiedBy>Ganesh Sivaraman</cp:lastModifiedBy>
  <cp:revision>23</cp:revision>
  <dcterms:created xsi:type="dcterms:W3CDTF">2016-08-30T19:54:10Z</dcterms:created>
  <dcterms:modified xsi:type="dcterms:W3CDTF">2016-09-08T18:05:40Z</dcterms:modified>
</cp:coreProperties>
</file>