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67" r:id="rId13"/>
    <p:sldId id="271" r:id="rId14"/>
    <p:sldId id="272" r:id="rId15"/>
    <p:sldId id="281" r:id="rId16"/>
    <p:sldId id="282" r:id="rId17"/>
    <p:sldId id="273" r:id="rId18"/>
    <p:sldId id="266" r:id="rId19"/>
    <p:sldId id="283" r:id="rId20"/>
    <p:sldId id="284" r:id="rId21"/>
    <p:sldId id="259" r:id="rId22"/>
    <p:sldId id="260" r:id="rId23"/>
    <p:sldId id="274" r:id="rId24"/>
    <p:sldId id="277" r:id="rId25"/>
    <p:sldId id="276" r:id="rId26"/>
    <p:sldId id="285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CA96-D4ED-47F6-9749-E9E859F6DDD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FF96-1B27-400E-9E14-80B7718E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0" y="1295400"/>
            <a:ext cx="109728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ENEE632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447800"/>
            <a:ext cx="103632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667000"/>
            <a:ext cx="85344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97420FF1-6459-4A65-BDD6-AAD9C119AE8B}" type="datetime8">
              <a:rPr lang="en-US" smtClean="0"/>
              <a:t>2/8/2017 4:18 PM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572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92876"/>
            <a:ext cx="1524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6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81FAC-4A02-481A-A718-BEE6040F7F99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98759-B579-4E11-93A5-CEB50FDDFE52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ENEE632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176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3BCC9AD7-B3D2-4D56-BF07-B74ADED692FC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A5D5F-1641-4619-907E-E1D74129E48D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A0C02333-020C-4C6D-827D-2467BCB965C8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86917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90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76401"/>
            <a:ext cx="5389033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21493C6D-95AC-4CD0-9C33-6BAC40A122E7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0E10E515-54FF-40C1-B3C4-0E1038214A42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DFA6041B-430E-4F0F-BFFF-EB161FA638DC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CDAF-A2CB-4EE1-94E3-CE4CE62AE079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8D648-98CF-40DC-B03F-BF4A92E1D6E2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65ECD6C-6BF7-45E6-9157-37B8021095E3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3FC6A5F-EC1C-4310-810B-B1D51948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kit-learn.org/stable/modules/generated/sklearn.linear_model.LogisticRegressio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e.ntu.edu.tw/~cjlin/libsvm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hyperlink" Target="https://www.csie.ntu.edu.tw/~cjlin/libsvm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materials/ML-advice.pdf" TargetMode="External"/><Relationship Id="rId2" Type="http://schemas.openxmlformats.org/officeDocument/2006/relationships/hyperlink" Target="https://www.autonlab.org/tutorials/sv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ie.ntu.edu.tw/~cjlin/libsvm/" TargetMode="External"/><Relationship Id="rId5" Type="http://schemas.openxmlformats.org/officeDocument/2006/relationships/hyperlink" Target="http://scikit-learn.org/stable/" TargetMode="External"/><Relationship Id="rId4" Type="http://schemas.openxmlformats.org/officeDocument/2006/relationships/hyperlink" Target="https://mitpress.mit.edu/books/machine-learning-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kit-learn.org/stable/modules/classes.html#module-sklearn.naive_baye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cikit-learn.org/stable/modules/classes.html#module-sklearn.neighb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cs.cmu.edu/~guestrin/Class/10701-S05/slides/LogRegress-1-24-0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Machine Learning basics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3E71-AE20-4257-BA45-B684C94D2CE8}" type="datetime8">
              <a:rPr lang="en-US" smtClean="0"/>
              <a:t>2/8/2017 4:18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1182475"/>
            <a:ext cx="8656320" cy="49944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399-57AE-4AAC-AA1A-06C89EB7433E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046481"/>
                <a:ext cx="11176000" cy="5059363"/>
              </a:xfrm>
            </p:spPr>
            <p:txBody>
              <a:bodyPr/>
              <a:lstStyle/>
              <a:p>
                <a:r>
                  <a:rPr lang="en-US" dirty="0" smtClean="0"/>
                  <a:t>Choose w that maximizes the </a:t>
                </a:r>
                <a:r>
                  <a:rPr lang="en-US" b="1" dirty="0" smtClean="0"/>
                  <a:t>Likelihood </a:t>
                </a:r>
                <a:r>
                  <a:rPr lang="en-US" dirty="0" smtClean="0"/>
                  <a:t>of the training data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(w)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Log-likelihood: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046481"/>
                <a:ext cx="11176000" cy="5059363"/>
              </a:xfrm>
              <a:blipFill rotWithShape="0">
                <a:blip r:embed="rId2"/>
                <a:stretch>
                  <a:fillRect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the values of </a:t>
            </a:r>
            <a:r>
              <a:rPr lang="en-US" i="1" dirty="0" smtClean="0"/>
              <a:t>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09" y="3164358"/>
            <a:ext cx="7373381" cy="2814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0225" y="4969117"/>
            <a:ext cx="422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Differentiate and put equal to 0</a:t>
            </a:r>
          </a:p>
          <a:p>
            <a:r>
              <a:rPr lang="en-US" dirty="0" smtClean="0"/>
              <a:t>Is there a closed form solution?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Gradient descent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Newton’s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400" y="6100582"/>
            <a:ext cx="1107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scikit-learn.org/stable/modules/generated/sklearn.linear_model.LogisticRegression.html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4882-200C-423C-BB60-2485F159F0BC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05" y="1373067"/>
            <a:ext cx="5511495" cy="41407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400" y="6124854"/>
            <a:ext cx="425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https://www.csie.ntu.edu.tw/~cjlin/libsvm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70" y="1373067"/>
            <a:ext cx="4628470" cy="41407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820-D9DA-4360-ADAB-1DD2C383CFF2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149" y="1210221"/>
            <a:ext cx="8158501" cy="4772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margin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C1EA-3A0C-4231-A5A8-AF19C93AE4B1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4"/>
          <a:stretch/>
        </p:blipFill>
        <p:spPr>
          <a:xfrm>
            <a:off x="2225040" y="1169095"/>
            <a:ext cx="7244079" cy="4721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D58A-CED3-4712-985A-CB99F5F8E943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" t="2198"/>
          <a:stretch/>
        </p:blipFill>
        <p:spPr>
          <a:xfrm>
            <a:off x="1737160" y="1190445"/>
            <a:ext cx="7838161" cy="49734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Margin 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44F9-C757-466A-B19E-8EFEB68ABD3C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767" y="1023702"/>
            <a:ext cx="7979433" cy="5207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may not be linearly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771"/>
          <a:stretch/>
        </p:blipFill>
        <p:spPr>
          <a:xfrm>
            <a:off x="346140" y="1232405"/>
            <a:ext cx="3561627" cy="4590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46EE-8CB9-497A-9F66-E5B4B473C6A1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31"/>
          <a:stretch/>
        </p:blipFill>
        <p:spPr>
          <a:xfrm>
            <a:off x="1048334" y="1373140"/>
            <a:ext cx="6856145" cy="8434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 – Non-linear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4880" y="2550160"/>
            <a:ext cx="735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Instead, if you applied a non-linear transform to x,</a:t>
            </a:r>
          </a:p>
          <a:p>
            <a:r>
              <a:rPr lang="en-US" dirty="0" smtClean="0"/>
              <a:t>X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φ</a:t>
            </a:r>
            <a:r>
              <a:rPr lang="en-US" dirty="0" smtClean="0">
                <a:sym typeface="Wingdings" panose="05000000000000000000" pitchFamily="2" charset="2"/>
              </a:rPr>
              <a:t>(x)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You can now write the optimization function as…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20" y="1561380"/>
            <a:ext cx="3185700" cy="478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63" r="499"/>
          <a:stretch/>
        </p:blipFill>
        <p:spPr>
          <a:xfrm>
            <a:off x="1048334" y="4106854"/>
            <a:ext cx="6856146" cy="75841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101840" y="4673600"/>
            <a:ext cx="0" cy="375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8720" y="504952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defined &amp; easy to compute Kernel function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665" y="5141825"/>
            <a:ext cx="2447550" cy="738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665" y="5875029"/>
            <a:ext cx="2214450" cy="4568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320800" y="5293360"/>
            <a:ext cx="1534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Radial basis: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20800" y="5772297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Sigmoid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00720" y="1009748"/>
            <a:ext cx="325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Intractable and computationally expensive feature transform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22820" y="6151243"/>
            <a:ext cx="425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https://www.csie.ntu.edu.tw/~cjlin/libsvm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C200-F51B-4E91-8AD0-90A513175E59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18</a:t>
            </a:fld>
            <a:endParaRPr lang="en-US"/>
          </a:p>
        </p:txBody>
      </p:sp>
      <p:pic>
        <p:nvPicPr>
          <p:cNvPr id="2052" name="Picture 4" descr="http://scikit-learn.org/stable/_images/sphx_glr_plot_classifier_comparison_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17917"/>
            <a:ext cx="11176000" cy="50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BDF4-9842-4212-B95A-445B1183A3DE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 the problem: Supervised or Unsupervised</a:t>
            </a:r>
          </a:p>
          <a:p>
            <a:pPr lvl="1"/>
            <a:r>
              <a:rPr lang="en-US" dirty="0" smtClean="0"/>
              <a:t>Classification, regression, clustering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Generative models</a:t>
            </a:r>
            <a:r>
              <a:rPr lang="en-US" dirty="0" smtClean="0"/>
              <a:t> – can generate more training examples in future using learned data distributions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Objective function</a:t>
            </a:r>
            <a:r>
              <a:rPr lang="en-US" dirty="0" smtClean="0"/>
              <a:t> – Function dependent on model parameters that we need to estimate by optimizing the function</a:t>
            </a:r>
            <a:endParaRPr lang="en-US" b="1" dirty="0" smtClean="0"/>
          </a:p>
          <a:p>
            <a:pPr lvl="1"/>
            <a:r>
              <a:rPr lang="en-US" dirty="0" smtClean="0"/>
              <a:t>Log-likelihood function – Naïve Bayes, Logistic Regression</a:t>
            </a:r>
          </a:p>
          <a:p>
            <a:pPr lvl="1"/>
            <a:r>
              <a:rPr lang="en-US" dirty="0" smtClean="0"/>
              <a:t>Margin width + Correct classification – SVMs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Concepts so far…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4255-6047-44BA-BA92-0FA7474941D3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Overview of Machine Learning (ML) problems</a:t>
            </a:r>
          </a:p>
          <a:p>
            <a:r>
              <a:rPr lang="en-US" sz="2400" dirty="0" smtClean="0"/>
              <a:t>Classification problem</a:t>
            </a:r>
          </a:p>
          <a:p>
            <a:pPr lvl="1"/>
            <a:r>
              <a:rPr lang="en-US" sz="2000" dirty="0" smtClean="0"/>
              <a:t>Naive Bayes</a:t>
            </a:r>
          </a:p>
          <a:p>
            <a:pPr lvl="1"/>
            <a:r>
              <a:rPr lang="en-US" sz="2000" dirty="0"/>
              <a:t>K-Nearest </a:t>
            </a:r>
            <a:r>
              <a:rPr lang="en-US" sz="2000" dirty="0" smtClean="0"/>
              <a:t>neighbors</a:t>
            </a:r>
          </a:p>
          <a:p>
            <a:pPr lvl="1"/>
            <a:r>
              <a:rPr lang="en-US" sz="2000" dirty="0"/>
              <a:t>Logistic </a:t>
            </a:r>
            <a:r>
              <a:rPr lang="en-US" sz="2000" dirty="0" smtClean="0"/>
              <a:t>regression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Vector </a:t>
            </a:r>
            <a:r>
              <a:rPr lang="en-US" sz="2000" dirty="0" smtClean="0"/>
              <a:t>Machines</a:t>
            </a:r>
          </a:p>
          <a:p>
            <a:r>
              <a:rPr lang="en-US" sz="2400" dirty="0"/>
              <a:t>Regression problem</a:t>
            </a:r>
          </a:p>
          <a:p>
            <a:pPr lvl="1"/>
            <a:r>
              <a:rPr lang="en-US" sz="2000" dirty="0"/>
              <a:t>Ordinary Least squares </a:t>
            </a:r>
          </a:p>
          <a:p>
            <a:pPr lvl="1"/>
            <a:r>
              <a:rPr lang="en-US" sz="2000" dirty="0"/>
              <a:t>Ridge regression</a:t>
            </a:r>
          </a:p>
          <a:p>
            <a:pPr lvl="1"/>
            <a:r>
              <a:rPr lang="en-US" sz="2000" dirty="0" smtClean="0"/>
              <a:t>Nearest neighbor regression</a:t>
            </a:r>
            <a:endParaRPr lang="en-US" sz="2000" dirty="0"/>
          </a:p>
          <a:p>
            <a:pPr lvl="1"/>
            <a:r>
              <a:rPr lang="en-US" sz="2000" dirty="0"/>
              <a:t>Support Vector Regression</a:t>
            </a:r>
          </a:p>
          <a:p>
            <a:r>
              <a:rPr lang="en-US" sz="2400" dirty="0" smtClean="0"/>
              <a:t>Some best practices and ML advice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1E35-501E-43EC-A2D0-10CB16BCD860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Optimization algorithm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Method used to optimize the objective function</a:t>
            </a:r>
          </a:p>
          <a:p>
            <a:pPr lvl="1"/>
            <a:r>
              <a:rPr lang="en-US" dirty="0" smtClean="0"/>
              <a:t>Differentiate and equate to 0</a:t>
            </a:r>
          </a:p>
          <a:p>
            <a:pPr lvl="1"/>
            <a:r>
              <a:rPr lang="en-US" dirty="0" smtClean="0"/>
              <a:t>Gradient descent, Newton’s method, Lagrange multipliers, … </a:t>
            </a:r>
          </a:p>
          <a:p>
            <a:endParaRPr lang="en-US" dirty="0" smtClean="0"/>
          </a:p>
          <a:p>
            <a:r>
              <a:rPr lang="en-US" b="1" dirty="0" smtClean="0"/>
              <a:t>Kernel functions</a:t>
            </a:r>
          </a:p>
          <a:p>
            <a:pPr lvl="1"/>
            <a:r>
              <a:rPr lang="en-US" dirty="0" smtClean="0"/>
              <a:t>A simple transform applied to the Covariance matrix that “mimics” a non-linear transform on the features in order to learn a non-linear separating hyperplane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Concepts so far…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962-F896-44E1-8AE4-588125EDB571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problem</a:t>
            </a:r>
            <a:endParaRPr lang="en-US" dirty="0"/>
          </a:p>
        </p:txBody>
      </p:sp>
      <p:pic>
        <p:nvPicPr>
          <p:cNvPr id="1026" name="Picture 2" descr="Image result for regres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07" y="1109379"/>
            <a:ext cx="3663877" cy="24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g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25" y="1109380"/>
            <a:ext cx="3488375" cy="24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rmant trac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08" y="3997727"/>
            <a:ext cx="3663877" cy="23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01821" y="420106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Pitch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Formant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Estimating 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920" y="1109379"/>
            <a:ext cx="4546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Given a set of input-output pairs </a:t>
            </a:r>
            <a:r>
              <a:rPr lang="en-US" i="1" dirty="0"/>
              <a:t>D = {(</a:t>
            </a:r>
            <a:r>
              <a:rPr lang="en-US" i="1" dirty="0" err="1"/>
              <a:t>x</a:t>
            </a:r>
            <a:r>
              <a:rPr lang="en-US" i="1" baseline="-25000" dirty="0" err="1"/>
              <a:t>i</a:t>
            </a:r>
            <a:r>
              <a:rPr lang="en-US" i="1" dirty="0" err="1"/>
              <a:t>,y</a:t>
            </a:r>
            <a:r>
              <a:rPr lang="en-US" i="1" baseline="-25000" dirty="0" err="1"/>
              <a:t>i</a:t>
            </a:r>
            <a:r>
              <a:rPr lang="en-US" i="1" dirty="0"/>
              <a:t>)}</a:t>
            </a:r>
            <a:r>
              <a:rPr lang="en-US" i="1" baseline="-25000" dirty="0" err="1"/>
              <a:t>i</a:t>
            </a:r>
            <a:r>
              <a:rPr lang="en-US" i="1" baseline="-25000" dirty="0"/>
              <a:t>=1</a:t>
            </a:r>
            <a:r>
              <a:rPr lang="en-US" i="1" baseline="30000" dirty="0"/>
              <a:t>N </a:t>
            </a:r>
            <a:r>
              <a:rPr lang="en-US" dirty="0"/>
              <a:t>where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are </a:t>
            </a:r>
            <a:r>
              <a:rPr lang="en-US" dirty="0" smtClean="0"/>
              <a:t>continuous values.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 model y = f(X) that predicts the </a:t>
            </a:r>
            <a:r>
              <a:rPr lang="en-US" dirty="0" smtClean="0"/>
              <a:t>value of output </a:t>
            </a:r>
            <a:r>
              <a:rPr lang="en-US" dirty="0"/>
              <a:t>from input features 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D6E2-759B-46C3-BDF0-46C8C5F7E9C5}" type="datetime8">
              <a:rPr lang="en-US" smtClean="0"/>
              <a:t>2/8/2017 4:18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 model:</a:t>
            </a:r>
          </a:p>
          <a:p>
            <a:r>
              <a:rPr lang="en-US" dirty="0" smtClean="0"/>
              <a:t>Least squares error: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Image result for reg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50" y="1178323"/>
            <a:ext cx="3663877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187023" y="1568429"/>
            <a:ext cx="2960820" cy="797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297750" y="2574150"/>
            <a:ext cx="4235188" cy="500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297750" y="3153415"/>
            <a:ext cx="3905990" cy="1920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134" y="4989180"/>
            <a:ext cx="4426389" cy="669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490470" y="5849111"/>
            <a:ext cx="2268730" cy="5541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1265" y="1239938"/>
                <a:ext cx="921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65" y="1239938"/>
                <a:ext cx="92127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960" t="-4348" r="-33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78A5-7B99-4DC1-8DE4-6D74CCAF6FA4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of regularization</a:t>
            </a:r>
          </a:p>
          <a:p>
            <a:pPr lvl="1"/>
            <a:r>
              <a:rPr lang="en-US" dirty="0" smtClean="0"/>
              <a:t>Adding a term to the cost function for model simplicity and better generalization</a:t>
            </a:r>
          </a:p>
          <a:p>
            <a:pPr lvl="1"/>
            <a:r>
              <a:rPr lang="en-US" dirty="0" smtClean="0"/>
              <a:t>Usually works against the loss function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we add a different </a:t>
            </a:r>
            <a:r>
              <a:rPr lang="en-US" dirty="0" err="1" smtClean="0"/>
              <a:t>regularizer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14" y="3465406"/>
            <a:ext cx="5592625" cy="77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99" y="4542585"/>
            <a:ext cx="4075111" cy="7403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371010" y="3465406"/>
            <a:ext cx="1168129" cy="77237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77761" y="3344370"/>
            <a:ext cx="123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Regularizer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A08-5A80-45CF-87B6-5C141CF4FE82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01" y="1723941"/>
            <a:ext cx="10994198" cy="4277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D73-0279-4929-A49C-D8B651639B69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Validation set</a:t>
            </a:r>
          </a:p>
          <a:p>
            <a:pPr lvl="1"/>
            <a:r>
              <a:rPr lang="en-US" dirty="0" smtClean="0"/>
              <a:t>Set of data on which helps you decide how much to minimize your cost function on the training set</a:t>
            </a:r>
          </a:p>
          <a:p>
            <a:pPr lvl="1"/>
            <a:r>
              <a:rPr lang="en-US" dirty="0" smtClean="0"/>
              <a:t>Training, cross validation &amp; test sets should be different.</a:t>
            </a:r>
          </a:p>
          <a:p>
            <a:pPr lvl="1"/>
            <a:r>
              <a:rPr lang="en-US" dirty="0" smtClean="0"/>
              <a:t>Usually, 80%, 10%, 10% split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Image result for cross validation error vs training e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64" y="3062377"/>
            <a:ext cx="3888842" cy="35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574-E7AE-4F4E-97C0-9793487C8C83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k-fold </a:t>
            </a:r>
            <a:r>
              <a:rPr lang="en-US" dirty="0"/>
              <a:t>validation</a:t>
            </a:r>
          </a:p>
          <a:p>
            <a:pPr lvl="1"/>
            <a:r>
              <a:rPr lang="en-US" dirty="0"/>
              <a:t>Split dataset into k subsets. Train on k-1 sets and evaluate on held out set</a:t>
            </a:r>
          </a:p>
          <a:p>
            <a:pPr lvl="1"/>
            <a:r>
              <a:rPr lang="en-US" dirty="0"/>
              <a:t>Do cross validation on a random subset of the training split. </a:t>
            </a:r>
          </a:p>
          <a:p>
            <a:pPr lvl="1"/>
            <a:r>
              <a:rPr lang="en-US" dirty="0"/>
              <a:t>Do not cross-validate on test set</a:t>
            </a:r>
          </a:p>
          <a:p>
            <a:r>
              <a:rPr lang="en-US" dirty="0"/>
              <a:t>Speaker independent system – Leave one speaker out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8FEF-C335-4AE8-AE1F-D0AB62E3B83F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861" y="1066800"/>
            <a:ext cx="10449077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vs Variance of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770-3AE2-47A9-8318-3CDD22773B58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560" y="1066800"/>
            <a:ext cx="10705680" cy="505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High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7E55-61F9-4238-A7D4-703B07331F9B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Vector Machine Tutorial by Prof. Andrew W. </a:t>
            </a:r>
            <a:r>
              <a:rPr lang="en-US" dirty="0"/>
              <a:t>Moore: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www.autonlab.org/tutorials/svm.html</a:t>
            </a:r>
            <a:endParaRPr lang="en-US" dirty="0" smtClean="0"/>
          </a:p>
          <a:p>
            <a:r>
              <a:rPr lang="en-US" dirty="0" smtClean="0"/>
              <a:t>Machine Learning advice by Dr. </a:t>
            </a:r>
            <a:r>
              <a:rPr lang="en-US" dirty="0"/>
              <a:t>Andrew Ng: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cs229.stanford.edu/materials/ML-advice.pdf</a:t>
            </a:r>
            <a:endParaRPr lang="en-US" dirty="0" smtClean="0"/>
          </a:p>
          <a:p>
            <a:r>
              <a:rPr lang="en-US" dirty="0" smtClean="0"/>
              <a:t>Machine Learning - A Probabilistic Perspective By Kevin P. Murphy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mitpress.mit.edu/books/machine-learning-0</a:t>
            </a:r>
            <a:endParaRPr lang="en-US" dirty="0" smtClean="0"/>
          </a:p>
          <a:p>
            <a:r>
              <a:rPr lang="en-US" dirty="0" err="1" smtClean="0"/>
              <a:t>Scikit</a:t>
            </a:r>
            <a:r>
              <a:rPr lang="en-US" dirty="0" smtClean="0"/>
              <a:t> </a:t>
            </a:r>
            <a:r>
              <a:rPr lang="en-US" dirty="0"/>
              <a:t>learn: </a:t>
            </a:r>
            <a:r>
              <a:rPr lang="en-US" dirty="0">
                <a:hlinkClick r:id="rId5"/>
              </a:rPr>
              <a:t>http://scikit-learn.org/stable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err="1" smtClean="0"/>
              <a:t>Libsvm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https://www.csie.ntu.edu.tw/~cjlin/libsvm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1985-922B-4266-A5FB-3674F16A0B76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Supervised learning</a:t>
            </a:r>
          </a:p>
          <a:p>
            <a:pPr lvl="1"/>
            <a:r>
              <a:rPr lang="en-US" sz="2400" dirty="0" smtClean="0"/>
              <a:t>Given a set of labeled input-output pairs </a:t>
            </a:r>
            <a:r>
              <a:rPr lang="en-US" sz="2400" i="1" dirty="0" smtClean="0"/>
              <a:t>D = {(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)}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=1</a:t>
            </a:r>
            <a:r>
              <a:rPr lang="en-US" sz="2400" i="1" baseline="30000" dirty="0" smtClean="0"/>
              <a:t>N </a:t>
            </a:r>
            <a:r>
              <a:rPr lang="en-US" sz="2400" dirty="0" smtClean="0"/>
              <a:t>learn a mapping from x </a:t>
            </a:r>
            <a:r>
              <a:rPr lang="en-US" sz="2400" dirty="0" smtClean="0">
                <a:sym typeface="Wingdings" panose="05000000000000000000" pitchFamily="2" charset="2"/>
              </a:rPr>
              <a:t> y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Classification, Regression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Unsupervised learning</a:t>
            </a:r>
          </a:p>
          <a:p>
            <a:pPr lvl="1"/>
            <a:r>
              <a:rPr lang="en-US" sz="2400" dirty="0" smtClean="0"/>
              <a:t>Given  only a set of inputs </a:t>
            </a:r>
            <a:r>
              <a:rPr lang="en-US" sz="2400" i="1" dirty="0"/>
              <a:t>D = {(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)}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=1</a:t>
            </a:r>
            <a:r>
              <a:rPr lang="en-US" sz="2400" i="1" baseline="30000" dirty="0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find</a:t>
            </a:r>
            <a:r>
              <a:rPr lang="en-US" sz="2400" i="1" dirty="0" smtClean="0"/>
              <a:t> </a:t>
            </a:r>
            <a:r>
              <a:rPr lang="en-US" sz="2400" dirty="0" smtClean="0"/>
              <a:t>interesting patterns in the data</a:t>
            </a:r>
          </a:p>
          <a:p>
            <a:pPr lvl="1"/>
            <a:r>
              <a:rPr lang="en-US" sz="2400" dirty="0" smtClean="0"/>
              <a:t>Clustering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Reinforcement learning</a:t>
            </a:r>
          </a:p>
          <a:p>
            <a:pPr lvl="1"/>
            <a:r>
              <a:rPr lang="en-US" sz="2400" dirty="0" smtClean="0"/>
              <a:t>Best series of actions towards a particular goal given a reward and punishment signal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1286-D1D0-40ED-9E17-3EA75A374642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input-output pairs </a:t>
            </a:r>
            <a:r>
              <a:rPr lang="en-US" i="1" dirty="0"/>
              <a:t>D = {(</a:t>
            </a:r>
            <a:r>
              <a:rPr lang="en-US" i="1" dirty="0" err="1"/>
              <a:t>x</a:t>
            </a:r>
            <a:r>
              <a:rPr lang="en-US" i="1" baseline="-25000" dirty="0" err="1"/>
              <a:t>i</a:t>
            </a:r>
            <a:r>
              <a:rPr lang="en-US" i="1" dirty="0" err="1"/>
              <a:t>,y</a:t>
            </a:r>
            <a:r>
              <a:rPr lang="en-US" i="1" baseline="-25000" dirty="0" err="1"/>
              <a:t>i</a:t>
            </a:r>
            <a:r>
              <a:rPr lang="en-US" i="1" dirty="0"/>
              <a:t>)}</a:t>
            </a:r>
            <a:r>
              <a:rPr lang="en-US" i="1" baseline="-25000" dirty="0" err="1"/>
              <a:t>i</a:t>
            </a:r>
            <a:r>
              <a:rPr lang="en-US" i="1" baseline="-25000" dirty="0"/>
              <a:t>=1</a:t>
            </a:r>
            <a:r>
              <a:rPr lang="en-US" i="1" baseline="30000" dirty="0"/>
              <a:t>N </a:t>
            </a:r>
            <a:r>
              <a:rPr lang="en-US" dirty="0" smtClean="0"/>
              <a:t>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are discrete {1,…,C} classes.</a:t>
            </a:r>
          </a:p>
          <a:p>
            <a:endParaRPr lang="en-US" dirty="0" smtClean="0"/>
          </a:p>
          <a:p>
            <a:r>
              <a:rPr lang="en-US" dirty="0" smtClean="0"/>
              <a:t>Learn model y = f(X) that predicts the class from input features X</a:t>
            </a:r>
          </a:p>
          <a:p>
            <a:endParaRPr lang="en-US" dirty="0"/>
          </a:p>
          <a:p>
            <a:r>
              <a:rPr lang="en-US" dirty="0" smtClean="0"/>
              <a:t>Parametric and non-parametric methods</a:t>
            </a:r>
          </a:p>
          <a:p>
            <a:pPr lvl="1"/>
            <a:r>
              <a:rPr lang="en-US" dirty="0" smtClean="0"/>
              <a:t>Parametric – Generative models, naïve Bayes</a:t>
            </a:r>
          </a:p>
          <a:p>
            <a:pPr lvl="1"/>
            <a:r>
              <a:rPr lang="en-US" dirty="0" smtClean="0"/>
              <a:t>Non-parametric – </a:t>
            </a:r>
            <a:r>
              <a:rPr lang="en-US" dirty="0" err="1" smtClean="0"/>
              <a:t>kNN</a:t>
            </a:r>
            <a:r>
              <a:rPr lang="en-US" dirty="0" smtClean="0"/>
              <a:t>, SVM, Neural networks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573A-BD1F-47C3-96E8-E25E7B4C079C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 smtClean="0"/>
                      <m:t>p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b="0" i="1" dirty="0" smtClean="0"/>
                      <m:t>Y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= </m:t>
                    </m:r>
                    <m:r>
                      <m:rPr>
                        <m:nor/>
                      </m:rPr>
                      <a:rPr lang="en-US" b="0" i="1" dirty="0" smtClean="0"/>
                      <m:t>y</m:t>
                    </m:r>
                    <m:r>
                      <m:rPr>
                        <m:nor/>
                      </m:rPr>
                      <a:rPr lang="en-US" i="1" dirty="0" smtClean="0"/>
                      <m:t>|</m:t>
                    </m:r>
                    <m:r>
                      <m:rPr>
                        <m:nor/>
                      </m:rPr>
                      <a:rPr lang="en-US" b="0" i="1" dirty="0" smtClean="0"/>
                      <m:t>X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= </m:t>
                    </m:r>
                    <m:r>
                      <m:rPr>
                        <m:nor/>
                      </m:rPr>
                      <a:rPr lang="en-US" b="0" i="1" dirty="0" smtClean="0"/>
                      <m:t>x</m:t>
                    </m:r>
                    <m:r>
                      <m:rPr>
                        <m:nor/>
                      </m:rPr>
                      <a:rPr lang="en-US" dirty="0" smtClean="0"/>
                      <m:t>) =</m:t>
                    </m:r>
                    <m:r>
                      <m:rPr>
                        <m:nor/>
                      </m:rPr>
                      <a:rPr lang="en-US" b="0" i="1" dirty="0" smtClean="0"/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= 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i="1" dirty="0"/>
                          <m:t>, </m:t>
                        </m:r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= </m:t>
                        </m:r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= 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i="1" dirty="0"/>
                          <m:t>p</m:t>
                        </m:r>
                        <m:r>
                          <m:rPr>
                            <m:nor/>
                          </m:rPr>
                          <a:rPr lang="es-ES" dirty="0"/>
                          <m:t>(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Y</m:t>
                        </m:r>
                        <m:r>
                          <m:rPr>
                            <m:nor/>
                          </m:rPr>
                          <a:rPr lang="es-ES" i="1" dirty="0"/>
                          <m:t> </m:t>
                        </m:r>
                        <m:r>
                          <m:rPr>
                            <m:nor/>
                          </m:rPr>
                          <a:rPr lang="es-ES" dirty="0"/>
                          <m:t>= 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y</m:t>
                        </m:r>
                        <m:r>
                          <m:rPr>
                            <m:nor/>
                          </m:rPr>
                          <a:rPr lang="es-ES" dirty="0"/>
                          <m:t>)</m:t>
                        </m:r>
                        <m:r>
                          <m:rPr>
                            <m:nor/>
                          </m:rPr>
                          <a:rPr lang="es-ES" i="1" dirty="0"/>
                          <m:t>p</m:t>
                        </m:r>
                        <m:r>
                          <m:rPr>
                            <m:nor/>
                          </m:rPr>
                          <a:rPr lang="es-ES" dirty="0"/>
                          <m:t>(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s-ES" i="1" dirty="0"/>
                          <m:t> </m:t>
                        </m:r>
                        <m:r>
                          <m:rPr>
                            <m:nor/>
                          </m:rPr>
                          <a:rPr lang="es-ES" dirty="0"/>
                          <m:t>= 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s-ES" i="1" dirty="0"/>
                          <m:t>| </m:t>
                        </m:r>
                        <m:r>
                          <m:rPr>
                            <m:nor/>
                          </m:rPr>
                          <a:rPr lang="es-ES" dirty="0"/>
                          <m:t> 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Y</m:t>
                        </m:r>
                        <m:r>
                          <m:rPr>
                            <m:nor/>
                          </m:rPr>
                          <a:rPr lang="es-ES" i="1" dirty="0"/>
                          <m:t> </m:t>
                        </m:r>
                        <m:r>
                          <m:rPr>
                            <m:nor/>
                          </m:rPr>
                          <a:rPr lang="es-ES" dirty="0"/>
                          <m:t>= 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y</m:t>
                        </m:r>
                        <m:r>
                          <m:rPr>
                            <m:nor/>
                          </m:rPr>
                          <a:rPr lang="es-ES" dirty="0"/>
                          <m:t>) 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s-ES" i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s-ES" i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′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s-ES" i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s-ES" i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s-ES" i="1" dirty="0"/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s-ES" i="1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="0" i="1" dirty="0" smtClean="0"/>
                              <m:t>′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Breast cancer detection from Mammogram</a:t>
                </a:r>
              </a:p>
              <a:p>
                <a:pPr lvl="1"/>
                <a:r>
                  <a:rPr lang="en-US" dirty="0" smtClean="0"/>
                  <a:t>Sensitivity of mammogram  is 80%</a:t>
                </a:r>
              </a:p>
              <a:p>
                <a:pPr lvl="1"/>
                <a:r>
                  <a:rPr lang="en-US" dirty="0" smtClean="0"/>
                  <a:t>Probability of having breast cancer is 0.4%</a:t>
                </a:r>
                <a:endParaRPr lang="en-US" dirty="0"/>
              </a:p>
              <a:p>
                <a:r>
                  <a:rPr lang="en-US" dirty="0" smtClean="0"/>
                  <a:t>Apply Bayes Rule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4A0-5A50-4673-B73F-3AAF60471E7C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p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dirty="0" smtClean="0"/>
                      <m:t> = </m:t>
                    </m:r>
                    <m:r>
                      <m:rPr>
                        <m:nor/>
                      </m:rPr>
                      <a:rPr lang="en-US" b="0" dirty="0" smtClean="0"/>
                      <m:t>c</m:t>
                    </m:r>
                    <m:r>
                      <m:rPr>
                        <m:nor/>
                      </m:rPr>
                      <a:rPr lang="en-US" dirty="0" smtClean="0"/>
                      <m:t>|</m:t>
                    </m:r>
                    <m:r>
                      <m:rPr>
                        <m:nor/>
                      </m:rPr>
                      <a:rPr lang="en-US" dirty="0" smtClean="0"/>
                      <m:t>X</m:t>
                    </m:r>
                    <m:r>
                      <m:rPr>
                        <m:nor/>
                      </m:rPr>
                      <a:rPr lang="en-US" b="0" dirty="0" smtClean="0"/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dirty="0"/>
                          <m:t>p</m:t>
                        </m:r>
                        <m:r>
                          <m:rPr>
                            <m:nor/>
                          </m:rPr>
                          <a:rPr lang="es-ES" dirty="0"/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s-ES" dirty="0"/>
                          <m:t> = 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c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|</m:t>
                        </m:r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s-ES" dirty="0"/>
                          <m:t>)</m:t>
                        </m:r>
                        <m:r>
                          <m:rPr>
                            <m:nor/>
                          </m:rPr>
                          <a:rPr lang="es-ES" dirty="0"/>
                          <m:t>p</m:t>
                        </m:r>
                        <m:r>
                          <m:rPr>
                            <m:nor/>
                          </m:rPr>
                          <a:rPr lang="es-ES" dirty="0"/>
                          <m:t>(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s-ES" dirty="0"/>
                          <m:t> = 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c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,</m:t>
                        </m:r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s-ES" dirty="0"/>
                          <m:t>) 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s-E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′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)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′,</m:t>
                            </m:r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m:rPr>
                                <m:nor/>
                              </m:rPr>
                              <a:rPr lang="es-ES" dirty="0"/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l-GR" dirty="0"/>
                  <a:t>θ</a:t>
                </a:r>
                <a:r>
                  <a:rPr lang="en-US" dirty="0" smtClean="0"/>
                  <a:t> = Parameters of the model</a:t>
                </a:r>
              </a:p>
              <a:p>
                <a:pPr lvl="1"/>
                <a:r>
                  <a:rPr lang="en-US" dirty="0" smtClean="0"/>
                  <a:t>P(y=c | X, </a:t>
                </a:r>
                <a:r>
                  <a:rPr lang="el-GR" dirty="0" smtClean="0"/>
                  <a:t>θ</a:t>
                </a:r>
                <a:r>
                  <a:rPr lang="en-US" dirty="0" smtClean="0"/>
                  <a:t>) =</a:t>
                </a:r>
                <a:r>
                  <a:rPr lang="en-US" b="1" dirty="0" smtClean="0"/>
                  <a:t> Posterior probability </a:t>
                </a:r>
                <a:r>
                  <a:rPr lang="en-US" dirty="0" smtClean="0"/>
                  <a:t>of class ‘c’ given the input feature vector</a:t>
                </a:r>
              </a:p>
              <a:p>
                <a:pPr lvl="1"/>
                <a:r>
                  <a:rPr lang="en-US" dirty="0" smtClean="0"/>
                  <a:t>p(X| y=c) = </a:t>
                </a:r>
                <a:r>
                  <a:rPr lang="en-US" b="1" dirty="0" smtClean="0"/>
                  <a:t>Class conditional density</a:t>
                </a:r>
              </a:p>
              <a:p>
                <a:pPr lvl="1"/>
                <a:r>
                  <a:rPr lang="en-US" dirty="0" smtClean="0"/>
                  <a:t>P(y=c) = </a:t>
                </a:r>
                <a:r>
                  <a:rPr lang="en-US" b="1" dirty="0" smtClean="0"/>
                  <a:t>Class prior</a:t>
                </a:r>
              </a:p>
              <a:p>
                <a:r>
                  <a:rPr lang="en-US" dirty="0" smtClean="0"/>
                  <a:t>How to determine class conditional density?</a:t>
                </a:r>
              </a:p>
              <a:p>
                <a:pPr lvl="1"/>
                <a:r>
                  <a:rPr lang="en-US" dirty="0" smtClean="0"/>
                  <a:t>Estimate the distribution of features for each class</a:t>
                </a:r>
              </a:p>
              <a:p>
                <a:pPr lvl="1"/>
                <a:r>
                  <a:rPr lang="en-US" dirty="0" smtClean="0"/>
                  <a:t>Gaussians, Gaussian mixtures, other distributions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67A5-5C44-41F3-8032-A8144143E67E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ttps://i.stack.imgur.com/lPhju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/>
          <a:stretch/>
        </p:blipFill>
        <p:spPr bwMode="auto">
          <a:xfrm>
            <a:off x="569341" y="1170917"/>
            <a:ext cx="3994031" cy="34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(y \mid x_1, \dots, x_n) = \frac{P(y) P(x_1, \dots x_n \mid y)}&#10;                                 {P(x_1, \dots, x_n)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82" y="948908"/>
            <a:ext cx="4793988" cy="6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(x_i | y, x_1, \dots, x_{i-1}, x_{i+1}, \dots, x_n) = P(x_i | y)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97" y="2006694"/>
            <a:ext cx="6065976" cy="3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(y \mid x_1, \dots, x_n) \propto P(y) \prod_{i=1}^{n} P(x_i \mid y)&#10;&#10;\Downarrow&#10;&#10;\hat{y} = \arg\max_y P(y) \prod_{i=1}^{n} P(x_i \mid y)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1" y="2886634"/>
            <a:ext cx="3892762" cy="18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692" y="5523878"/>
            <a:ext cx="93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scikit-learn.org/stable/modules/classes.html#module-sklearn.naive_bayes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2D3-D39E-46D8-BC89-72FBAF4AAFEC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an example by majority vote of its neighboring samples</a:t>
            </a:r>
          </a:p>
          <a:p>
            <a:r>
              <a:rPr lang="en-US" dirty="0" smtClean="0"/>
              <a:t>Distance metric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 value of k based on a cross-validation set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://scikit-learn.org/stable/modules/classes.html#module-sklearn.neighbors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8</a:t>
            </a:fld>
            <a:endParaRPr lang="en-US"/>
          </a:p>
        </p:txBody>
      </p:sp>
      <p:pic>
        <p:nvPicPr>
          <p:cNvPr id="3076" name="Picture 4" descr="https://upload.wikimedia.org/wikipedia/commons/thumb/e/e7/KnnClassification.svg/279px-KnnClassific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2131177"/>
            <a:ext cx="26574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tatsoft.com/portals/0/Support/KNNOverViewEquation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76" y="2031588"/>
            <a:ext cx="3271515" cy="1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CA38-7A4E-4967-9E3A-92A4022BA0CF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Non-parametric method for classification</a:t>
            </a:r>
          </a:p>
          <a:p>
            <a:r>
              <a:rPr lang="en-US" dirty="0" smtClean="0"/>
              <a:t>Logistic regression models the probability of class </a:t>
            </a:r>
            <a:r>
              <a:rPr lang="en-US" i="1" dirty="0" err="1" smtClean="0"/>
              <a:t>i</a:t>
            </a:r>
            <a:r>
              <a:rPr lang="en-US" dirty="0" smtClean="0"/>
              <a:t> using a linear function of the input variables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6A5F-EC1C-4310-810B-B1D5194881B8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384" y="6124854"/>
            <a:ext cx="1228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http://www.cs.cmu.edu/~</a:t>
            </a:r>
            <a:r>
              <a:rPr lang="en-US" dirty="0" smtClean="0">
                <a:hlinkClick r:id="rId2"/>
              </a:rPr>
              <a:t>guestrin/Class/10701-S05/slides/LogRegress-1-24-05.pdf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40" y="2774490"/>
            <a:ext cx="5858310" cy="33910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866915" y="4899892"/>
            <a:ext cx="5283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56195" y="4717012"/>
            <a:ext cx="18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59985" y="3770361"/>
            <a:ext cx="314960" cy="23466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6E39-2039-4635-A6F4-460BEA5893FA}" type="datetime8">
              <a:rPr lang="en-US" smtClean="0"/>
              <a:t>2/8/2017 4:18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938</TotalTime>
  <Words>805</Words>
  <Application>Microsoft Office PowerPoint</Application>
  <PresentationFormat>Widescreen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Cambria Math</vt:lpstr>
      <vt:lpstr>Wingdings</vt:lpstr>
      <vt:lpstr>Beamer</vt:lpstr>
      <vt:lpstr>Machine Learning basics</vt:lpstr>
      <vt:lpstr>Outline</vt:lpstr>
      <vt:lpstr>Machine Learning problems</vt:lpstr>
      <vt:lpstr>Classification</vt:lpstr>
      <vt:lpstr>Bayes rule</vt:lpstr>
      <vt:lpstr>Generative classifiers</vt:lpstr>
      <vt:lpstr>Naïve Bayes classifier</vt:lpstr>
      <vt:lpstr>K-Nearest Neighbors</vt:lpstr>
      <vt:lpstr>Logistic Regression</vt:lpstr>
      <vt:lpstr>Binary Logistic regression</vt:lpstr>
      <vt:lpstr>How to set the values of w</vt:lpstr>
      <vt:lpstr>Support Vector Machines</vt:lpstr>
      <vt:lpstr>Maximum margin classifier</vt:lpstr>
      <vt:lpstr>Maximizing the Margin</vt:lpstr>
      <vt:lpstr>Computing the Margin width</vt:lpstr>
      <vt:lpstr>Classes may not be linearly separable</vt:lpstr>
      <vt:lpstr>Kernel trick – Non-linear separation</vt:lpstr>
      <vt:lpstr>Comparison of classifiers</vt:lpstr>
      <vt:lpstr>Machine Learning Concepts so far…</vt:lpstr>
      <vt:lpstr>Machine Learning Concepts so far…</vt:lpstr>
      <vt:lpstr>Regression problem</vt:lpstr>
      <vt:lpstr>Least Squares regression</vt:lpstr>
      <vt:lpstr>Ridge Regression</vt:lpstr>
      <vt:lpstr>Ridge regression</vt:lpstr>
      <vt:lpstr>Best practices</vt:lpstr>
      <vt:lpstr>Best practices</vt:lpstr>
      <vt:lpstr>Bias vs Variance of Model</vt:lpstr>
      <vt:lpstr>Model with High bias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essentials for speech applications</dc:title>
  <dc:creator>Ganesh Sivaraman</dc:creator>
  <cp:lastModifiedBy>Ganesh Sivaraman</cp:lastModifiedBy>
  <cp:revision>51</cp:revision>
  <dcterms:created xsi:type="dcterms:W3CDTF">2017-01-31T10:20:39Z</dcterms:created>
  <dcterms:modified xsi:type="dcterms:W3CDTF">2017-02-08T22:38:31Z</dcterms:modified>
</cp:coreProperties>
</file>