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0"/>
  </p:notesMasterIdLst>
  <p:sldIdLst>
    <p:sldId id="256" r:id="rId2"/>
    <p:sldId id="257" r:id="rId3"/>
    <p:sldId id="261" r:id="rId4"/>
    <p:sldId id="258" r:id="rId5"/>
    <p:sldId id="266" r:id="rId6"/>
    <p:sldId id="267" r:id="rId7"/>
    <p:sldId id="268" r:id="rId8"/>
    <p:sldId id="269" r:id="rId9"/>
    <p:sldId id="259" r:id="rId10"/>
    <p:sldId id="260" r:id="rId11"/>
    <p:sldId id="262" r:id="rId12"/>
    <p:sldId id="263" r:id="rId13"/>
    <p:sldId id="264" r:id="rId14"/>
    <p:sldId id="265" r:id="rId15"/>
    <p:sldId id="270" r:id="rId16"/>
    <p:sldId id="273" r:id="rId17"/>
    <p:sldId id="274" r:id="rId18"/>
    <p:sldId id="275" r:id="rId19"/>
    <p:sldId id="276" r:id="rId20"/>
    <p:sldId id="277" r:id="rId21"/>
    <p:sldId id="278" r:id="rId22"/>
    <p:sldId id="281" r:id="rId23"/>
    <p:sldId id="285" r:id="rId24"/>
    <p:sldId id="279" r:id="rId25"/>
    <p:sldId id="280" r:id="rId26"/>
    <p:sldId id="271" r:id="rId27"/>
    <p:sldId id="272" r:id="rId28"/>
    <p:sldId id="282" r:id="rId29"/>
    <p:sldId id="283" r:id="rId30"/>
    <p:sldId id="284" r:id="rId31"/>
    <p:sldId id="286" r:id="rId32"/>
    <p:sldId id="287" r:id="rId33"/>
    <p:sldId id="290" r:id="rId34"/>
    <p:sldId id="288" r:id="rId35"/>
    <p:sldId id="291" r:id="rId36"/>
    <p:sldId id="292" r:id="rId37"/>
    <p:sldId id="289"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4918171993207"/>
          <c:y val="0.1480458692663417"/>
          <c:w val="0.71206885903967887"/>
          <c:h val="0.77238407699037626"/>
        </c:manualLayout>
      </c:layout>
      <c:lineChart>
        <c:grouping val="standard"/>
        <c:varyColors val="0"/>
        <c:ser>
          <c:idx val="0"/>
          <c:order val="0"/>
          <c:tx>
            <c:strRef>
              <c:f>Sheet1!$A$2</c:f>
              <c:strCache>
                <c:ptCount val="1"/>
                <c:pt idx="0">
                  <c:v>HSR</c:v>
                </c:pt>
              </c:strCache>
            </c:strRef>
          </c:tx>
          <c:cat>
            <c:strRef>
              <c:f>Sheet1!$B$1:$E$1</c:f>
              <c:strCache>
                <c:ptCount val="4"/>
                <c:pt idx="0">
                  <c:v>Quiet</c:v>
                </c:pt>
                <c:pt idx="1">
                  <c:v>20dB</c:v>
                </c:pt>
                <c:pt idx="2">
                  <c:v>10dB</c:v>
                </c:pt>
                <c:pt idx="3">
                  <c:v>0dB</c:v>
                </c:pt>
              </c:strCache>
            </c:strRef>
          </c:cat>
          <c:val>
            <c:numRef>
              <c:f>Sheet1!$B$2:$E$2</c:f>
              <c:numCache>
                <c:formatCode>General</c:formatCode>
                <c:ptCount val="4"/>
                <c:pt idx="0">
                  <c:v>4.5</c:v>
                </c:pt>
                <c:pt idx="1">
                  <c:v>5.3</c:v>
                </c:pt>
                <c:pt idx="2">
                  <c:v>9.4</c:v>
                </c:pt>
                <c:pt idx="3">
                  <c:v>29</c:v>
                </c:pt>
              </c:numCache>
            </c:numRef>
          </c:val>
          <c:smooth val="0"/>
        </c:ser>
        <c:ser>
          <c:idx val="1"/>
          <c:order val="1"/>
          <c:tx>
            <c:strRef>
              <c:f>Sheet1!$A$3</c:f>
              <c:strCache>
                <c:ptCount val="1"/>
                <c:pt idx="0">
                  <c:v>ASR</c:v>
                </c:pt>
              </c:strCache>
            </c:strRef>
          </c:tx>
          <c:cat>
            <c:strRef>
              <c:f>Sheet1!$B$1:$E$1</c:f>
              <c:strCache>
                <c:ptCount val="4"/>
                <c:pt idx="0">
                  <c:v>Quiet</c:v>
                </c:pt>
                <c:pt idx="1">
                  <c:v>20dB</c:v>
                </c:pt>
                <c:pt idx="2">
                  <c:v>10dB</c:v>
                </c:pt>
                <c:pt idx="3">
                  <c:v>0dB</c:v>
                </c:pt>
              </c:strCache>
            </c:strRef>
          </c:cat>
          <c:val>
            <c:numRef>
              <c:f>Sheet1!$B$3:$E$3</c:f>
              <c:numCache>
                <c:formatCode>General</c:formatCode>
                <c:ptCount val="4"/>
                <c:pt idx="0">
                  <c:v>19.100000000000001</c:v>
                </c:pt>
                <c:pt idx="1">
                  <c:v>29</c:v>
                </c:pt>
                <c:pt idx="2">
                  <c:v>63</c:v>
                </c:pt>
                <c:pt idx="3">
                  <c:v>94.3</c:v>
                </c:pt>
              </c:numCache>
            </c:numRef>
          </c:val>
          <c:smooth val="0"/>
        </c:ser>
        <c:dLbls>
          <c:showLegendKey val="0"/>
          <c:showVal val="0"/>
          <c:showCatName val="0"/>
          <c:showSerName val="0"/>
          <c:showPercent val="0"/>
          <c:showBubbleSize val="0"/>
        </c:dLbls>
        <c:marker val="1"/>
        <c:smooth val="0"/>
        <c:axId val="-978907216"/>
        <c:axId val="-978897424"/>
      </c:lineChart>
      <c:catAx>
        <c:axId val="-978907216"/>
        <c:scaling>
          <c:orientation val="minMax"/>
        </c:scaling>
        <c:delete val="0"/>
        <c:axPos val="b"/>
        <c:title>
          <c:tx>
            <c:rich>
              <a:bodyPr/>
              <a:lstStyle/>
              <a:p>
                <a:pPr>
                  <a:defRPr/>
                </a:pPr>
                <a:r>
                  <a:rPr lang="en-US"/>
                  <a:t>SNR</a:t>
                </a:r>
              </a:p>
            </c:rich>
          </c:tx>
          <c:layout/>
          <c:overlay val="0"/>
        </c:title>
        <c:numFmt formatCode="General" sourceLinked="0"/>
        <c:majorTickMark val="out"/>
        <c:minorTickMark val="none"/>
        <c:tickLblPos val="nextTo"/>
        <c:crossAx val="-978897424"/>
        <c:crosses val="autoZero"/>
        <c:auto val="1"/>
        <c:lblAlgn val="ctr"/>
        <c:lblOffset val="100"/>
        <c:noMultiLvlLbl val="0"/>
      </c:catAx>
      <c:valAx>
        <c:axId val="-978897424"/>
        <c:scaling>
          <c:orientation val="minMax"/>
        </c:scaling>
        <c:delete val="0"/>
        <c:axPos val="l"/>
        <c:majorGridlines/>
        <c:title>
          <c:tx>
            <c:rich>
              <a:bodyPr rot="0" vert="wordArtVert"/>
              <a:lstStyle/>
              <a:p>
                <a:pPr>
                  <a:defRPr/>
                </a:pPr>
                <a:r>
                  <a:rPr lang="en-US"/>
                  <a:t>WER%</a:t>
                </a:r>
              </a:p>
            </c:rich>
          </c:tx>
          <c:layout/>
          <c:overlay val="0"/>
        </c:title>
        <c:numFmt formatCode="General" sourceLinked="1"/>
        <c:majorTickMark val="out"/>
        <c:minorTickMark val="none"/>
        <c:tickLblPos val="nextTo"/>
        <c:crossAx val="-97890721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00A18-4697-48C6-BADE-B15AA2F4C3D7}"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807614D9-1827-4324-963F-7CCF95DC4B64}">
      <dgm:prSet phldrT="[Text]" custT="1"/>
      <dgm:spPr/>
      <dgm:t>
        <a:bodyPr/>
        <a:lstStyle/>
        <a:p>
          <a:r>
            <a:rPr lang="en-US" sz="1800" b="1" dirty="0" smtClean="0"/>
            <a:t>Speech Variability</a:t>
          </a:r>
          <a:endParaRPr lang="en-US" sz="1800" b="1" dirty="0"/>
        </a:p>
      </dgm:t>
    </dgm:pt>
    <dgm:pt modelId="{2576E6DC-D9BB-4FD7-843E-43DC2F75731F}" type="parTrans" cxnId="{B7B97191-E4BD-4BD6-85F4-5C6FD3928B59}">
      <dgm:prSet/>
      <dgm:spPr/>
      <dgm:t>
        <a:bodyPr/>
        <a:lstStyle/>
        <a:p>
          <a:endParaRPr lang="en-US" sz="1400"/>
        </a:p>
      </dgm:t>
    </dgm:pt>
    <dgm:pt modelId="{2477BAA8-6220-402C-A021-038EF7244856}" type="sibTrans" cxnId="{B7B97191-E4BD-4BD6-85F4-5C6FD3928B59}">
      <dgm:prSet/>
      <dgm:spPr/>
      <dgm:t>
        <a:bodyPr/>
        <a:lstStyle/>
        <a:p>
          <a:endParaRPr lang="en-US" sz="1400"/>
        </a:p>
      </dgm:t>
    </dgm:pt>
    <dgm:pt modelId="{4066984A-C6B2-43AD-BB63-B9287BA5921D}">
      <dgm:prSet phldrT="[Text]" custT="1"/>
      <dgm:spPr/>
      <dgm:t>
        <a:bodyPr/>
        <a:lstStyle/>
        <a:p>
          <a:r>
            <a:rPr lang="en-US" sz="1600" b="1" dirty="0" smtClean="0"/>
            <a:t>Speaker variations </a:t>
          </a:r>
          <a:r>
            <a:rPr lang="en-US" sz="1600" b="0" dirty="0" smtClean="0"/>
            <a:t>gender, age, dialect, nativity, </a:t>
          </a:r>
          <a:r>
            <a:rPr lang="en-US" sz="1600" b="0" dirty="0" err="1" smtClean="0"/>
            <a:t>idosyncratic</a:t>
          </a:r>
          <a:r>
            <a:rPr lang="en-US" sz="1600" b="0" dirty="0" smtClean="0"/>
            <a:t> behavior, voice quality</a:t>
          </a:r>
          <a:endParaRPr lang="en-US" sz="1600" b="1" dirty="0"/>
        </a:p>
      </dgm:t>
    </dgm:pt>
    <dgm:pt modelId="{F7923164-5B6A-48EA-8758-7D1EB55DB870}" type="parTrans" cxnId="{180A1136-B190-4BE3-A27D-9C88B2D1A9E5}">
      <dgm:prSet custT="1"/>
      <dgm:spPr/>
      <dgm:t>
        <a:bodyPr/>
        <a:lstStyle/>
        <a:p>
          <a:endParaRPr lang="en-US" sz="1400"/>
        </a:p>
      </dgm:t>
    </dgm:pt>
    <dgm:pt modelId="{94E51376-A45D-43C2-872B-D4352F14955A}" type="sibTrans" cxnId="{180A1136-B190-4BE3-A27D-9C88B2D1A9E5}">
      <dgm:prSet/>
      <dgm:spPr/>
      <dgm:t>
        <a:bodyPr/>
        <a:lstStyle/>
        <a:p>
          <a:endParaRPr lang="en-US" sz="1400"/>
        </a:p>
      </dgm:t>
    </dgm:pt>
    <dgm:pt modelId="{CD532952-0233-42CC-B0FE-B23C3AAEF400}">
      <dgm:prSet phldrT="[Text]" custT="1"/>
      <dgm:spPr/>
      <dgm:t>
        <a:bodyPr/>
        <a:lstStyle/>
        <a:p>
          <a:r>
            <a:rPr lang="en-US" sz="1800" b="1" dirty="0" smtClean="0"/>
            <a:t>Manner of speech</a:t>
          </a:r>
          <a:br>
            <a:rPr lang="en-US" sz="1800" b="1" dirty="0" smtClean="0"/>
          </a:br>
          <a:r>
            <a:rPr lang="en-US" sz="1800" b="0" dirty="0" smtClean="0"/>
            <a:t>Speaking rate, speaking style, prosody, emotions, </a:t>
          </a:r>
          <a:endParaRPr lang="en-US" sz="1800" b="0" dirty="0"/>
        </a:p>
      </dgm:t>
    </dgm:pt>
    <dgm:pt modelId="{4E5FE47E-A085-4470-A6B6-A962D87C6881}" type="parTrans" cxnId="{1D8F4B9D-8671-429D-B98E-632A51863D5A}">
      <dgm:prSet custT="1"/>
      <dgm:spPr/>
      <dgm:t>
        <a:bodyPr/>
        <a:lstStyle/>
        <a:p>
          <a:endParaRPr lang="en-US" sz="1400"/>
        </a:p>
      </dgm:t>
    </dgm:pt>
    <dgm:pt modelId="{91593F94-4877-451E-90DF-837096347CB9}" type="sibTrans" cxnId="{1D8F4B9D-8671-429D-B98E-632A51863D5A}">
      <dgm:prSet/>
      <dgm:spPr/>
      <dgm:t>
        <a:bodyPr/>
        <a:lstStyle/>
        <a:p>
          <a:endParaRPr lang="en-US" sz="1400"/>
        </a:p>
      </dgm:t>
    </dgm:pt>
    <dgm:pt modelId="{C8FBA271-30EC-4306-83E2-81412DFE67C6}">
      <dgm:prSet phldrT="[Text]" custT="1"/>
      <dgm:spPr/>
      <dgm:t>
        <a:bodyPr/>
        <a:lstStyle/>
        <a:p>
          <a:r>
            <a:rPr lang="en-US" sz="1800" b="1" dirty="0" smtClean="0"/>
            <a:t>Coarticulation &amp; lenition </a:t>
          </a:r>
          <a:endParaRPr lang="en-US" sz="1800" b="1" dirty="0"/>
        </a:p>
      </dgm:t>
    </dgm:pt>
    <dgm:pt modelId="{8349F3CF-08C0-4DF2-8D06-3BBD176D1C44}" type="parTrans" cxnId="{0A82C5A8-26F4-442B-915C-F6025DF902FD}">
      <dgm:prSet custT="1"/>
      <dgm:spPr/>
      <dgm:t>
        <a:bodyPr/>
        <a:lstStyle/>
        <a:p>
          <a:endParaRPr lang="en-US" sz="1400"/>
        </a:p>
      </dgm:t>
    </dgm:pt>
    <dgm:pt modelId="{215B5C87-ED20-45FE-B348-1C2DACB61CF9}" type="sibTrans" cxnId="{0A82C5A8-26F4-442B-915C-F6025DF902FD}">
      <dgm:prSet/>
      <dgm:spPr/>
      <dgm:t>
        <a:bodyPr/>
        <a:lstStyle/>
        <a:p>
          <a:endParaRPr lang="en-US" sz="1400"/>
        </a:p>
      </dgm:t>
    </dgm:pt>
    <dgm:pt modelId="{BFEC6326-55E5-4156-AFCB-99DF04ADBD78}">
      <dgm:prSet phldrT="[Text]" custT="1"/>
      <dgm:spPr/>
      <dgm:t>
        <a:bodyPr/>
        <a:lstStyle/>
        <a:p>
          <a:r>
            <a:rPr lang="en-US" sz="2000" b="1" dirty="0" smtClean="0"/>
            <a:t>Noise</a:t>
          </a:r>
          <a:endParaRPr lang="en-US" sz="2000" b="1" dirty="0"/>
        </a:p>
      </dgm:t>
    </dgm:pt>
    <dgm:pt modelId="{1A1E6268-67C0-40C6-BD60-FA62E283D739}" type="parTrans" cxnId="{6F32C9A8-BC5B-44FC-9421-678ADE8E54F0}">
      <dgm:prSet/>
      <dgm:spPr/>
      <dgm:t>
        <a:bodyPr/>
        <a:lstStyle/>
        <a:p>
          <a:endParaRPr lang="en-US"/>
        </a:p>
      </dgm:t>
    </dgm:pt>
    <dgm:pt modelId="{13240C75-FD00-47AE-B9CE-E19EDDA03AC8}" type="sibTrans" cxnId="{6F32C9A8-BC5B-44FC-9421-678ADE8E54F0}">
      <dgm:prSet/>
      <dgm:spPr/>
      <dgm:t>
        <a:bodyPr/>
        <a:lstStyle/>
        <a:p>
          <a:endParaRPr lang="en-US"/>
        </a:p>
      </dgm:t>
    </dgm:pt>
    <dgm:pt modelId="{1C5D36AD-29C0-4A4E-BEB5-669CE50E2DFF}" type="pres">
      <dgm:prSet presAssocID="{72100A18-4697-48C6-BADE-B15AA2F4C3D7}" presName="Name0" presStyleCnt="0">
        <dgm:presLayoutVars>
          <dgm:chMax val="1"/>
          <dgm:dir/>
          <dgm:animLvl val="ctr"/>
          <dgm:resizeHandles val="exact"/>
        </dgm:presLayoutVars>
      </dgm:prSet>
      <dgm:spPr/>
      <dgm:t>
        <a:bodyPr/>
        <a:lstStyle/>
        <a:p>
          <a:endParaRPr lang="en-US"/>
        </a:p>
      </dgm:t>
    </dgm:pt>
    <dgm:pt modelId="{8ED5BEAC-E784-48BC-8E8D-28207CB5C1E4}" type="pres">
      <dgm:prSet presAssocID="{807614D9-1827-4324-963F-7CCF95DC4B64}" presName="centerShape" presStyleLbl="node0" presStyleIdx="0" presStyleCnt="1" custScaleX="138713" custScaleY="118467" custLinFactNeighborX="0" custLinFactNeighborY="37366"/>
      <dgm:spPr/>
      <dgm:t>
        <a:bodyPr/>
        <a:lstStyle/>
        <a:p>
          <a:endParaRPr lang="en-US"/>
        </a:p>
      </dgm:t>
    </dgm:pt>
    <dgm:pt modelId="{D97B92E9-82EF-4B0E-BD1A-D1C5A523EFFD}" type="pres">
      <dgm:prSet presAssocID="{F7923164-5B6A-48EA-8758-7D1EB55DB870}" presName="parTrans" presStyleLbl="sibTrans2D1" presStyleIdx="0" presStyleCnt="4" custScaleX="147488" custLinFactNeighborX="13629" custLinFactNeighborY="18421"/>
      <dgm:spPr>
        <a:prstGeom prst="leftArrow">
          <a:avLst/>
        </a:prstGeom>
      </dgm:spPr>
      <dgm:t>
        <a:bodyPr/>
        <a:lstStyle/>
        <a:p>
          <a:endParaRPr lang="en-US"/>
        </a:p>
      </dgm:t>
    </dgm:pt>
    <dgm:pt modelId="{0CC88CA6-E2CD-437F-9EBA-09BDB66E7C8A}" type="pres">
      <dgm:prSet presAssocID="{F7923164-5B6A-48EA-8758-7D1EB55DB870}" presName="connectorText" presStyleLbl="sibTrans2D1" presStyleIdx="0" presStyleCnt="4"/>
      <dgm:spPr/>
      <dgm:t>
        <a:bodyPr/>
        <a:lstStyle/>
        <a:p>
          <a:endParaRPr lang="en-US"/>
        </a:p>
      </dgm:t>
    </dgm:pt>
    <dgm:pt modelId="{312BF28E-665B-4982-976A-3248CF366D23}" type="pres">
      <dgm:prSet presAssocID="{4066984A-C6B2-43AD-BB63-B9287BA5921D}" presName="node" presStyleLbl="node1" presStyleIdx="0" presStyleCnt="4" custScaleX="179410" custScaleY="101434" custRadScaleRad="104073" custRadScaleInc="103274">
        <dgm:presLayoutVars>
          <dgm:bulletEnabled val="1"/>
        </dgm:presLayoutVars>
      </dgm:prSet>
      <dgm:spPr>
        <a:prstGeom prst="rect">
          <a:avLst/>
        </a:prstGeom>
      </dgm:spPr>
      <dgm:t>
        <a:bodyPr/>
        <a:lstStyle/>
        <a:p>
          <a:endParaRPr lang="en-US"/>
        </a:p>
      </dgm:t>
    </dgm:pt>
    <dgm:pt modelId="{95D38045-15D2-4400-AB95-0313024EF082}" type="pres">
      <dgm:prSet presAssocID="{4E5FE47E-A085-4470-A6B6-A962D87C6881}" presName="parTrans" presStyleLbl="sibTrans2D1" presStyleIdx="1" presStyleCnt="4" custScaleX="156442"/>
      <dgm:spPr>
        <a:prstGeom prst="leftArrow">
          <a:avLst/>
        </a:prstGeom>
      </dgm:spPr>
      <dgm:t>
        <a:bodyPr/>
        <a:lstStyle/>
        <a:p>
          <a:endParaRPr lang="en-US"/>
        </a:p>
      </dgm:t>
    </dgm:pt>
    <dgm:pt modelId="{4053085A-9B30-4B29-8CD0-1C1F7DB73F14}" type="pres">
      <dgm:prSet presAssocID="{4E5FE47E-A085-4470-A6B6-A962D87C6881}" presName="connectorText" presStyleLbl="sibTrans2D1" presStyleIdx="1" presStyleCnt="4"/>
      <dgm:spPr/>
      <dgm:t>
        <a:bodyPr/>
        <a:lstStyle/>
        <a:p>
          <a:endParaRPr lang="en-US"/>
        </a:p>
      </dgm:t>
    </dgm:pt>
    <dgm:pt modelId="{7C17CF24-BCD2-4DA2-A175-D7B2E54F2151}" type="pres">
      <dgm:prSet presAssocID="{CD532952-0233-42CC-B0FE-B23C3AAEF400}" presName="node" presStyleLbl="node1" presStyleIdx="1" presStyleCnt="4" custScaleX="144925" custScaleY="86728" custRadScaleRad="93058" custRadScaleInc="-309745">
        <dgm:presLayoutVars>
          <dgm:bulletEnabled val="1"/>
        </dgm:presLayoutVars>
      </dgm:prSet>
      <dgm:spPr>
        <a:prstGeom prst="rect">
          <a:avLst/>
        </a:prstGeom>
      </dgm:spPr>
      <dgm:t>
        <a:bodyPr/>
        <a:lstStyle/>
        <a:p>
          <a:endParaRPr lang="en-US"/>
        </a:p>
      </dgm:t>
    </dgm:pt>
    <dgm:pt modelId="{DE163DA1-CF3C-4EB7-8FFB-D1EF74B1519D}" type="pres">
      <dgm:prSet presAssocID="{8349F3CF-08C0-4DF2-8D06-3BBD176D1C44}" presName="parTrans" presStyleLbl="sibTrans2D1" presStyleIdx="2" presStyleCnt="4" custAng="10800000" custScaleX="88912" custScaleY="95531" custLinFactNeighborX="29941" custLinFactNeighborY="24790"/>
      <dgm:spPr/>
      <dgm:t>
        <a:bodyPr/>
        <a:lstStyle/>
        <a:p>
          <a:endParaRPr lang="en-US"/>
        </a:p>
      </dgm:t>
    </dgm:pt>
    <dgm:pt modelId="{78A3A17B-DD21-400F-8A25-5054864A77D5}" type="pres">
      <dgm:prSet presAssocID="{8349F3CF-08C0-4DF2-8D06-3BBD176D1C44}" presName="connectorText" presStyleLbl="sibTrans2D1" presStyleIdx="2" presStyleCnt="4"/>
      <dgm:spPr/>
      <dgm:t>
        <a:bodyPr/>
        <a:lstStyle/>
        <a:p>
          <a:endParaRPr lang="en-US"/>
        </a:p>
      </dgm:t>
    </dgm:pt>
    <dgm:pt modelId="{DF00EFEF-5E07-4010-BD3D-7F69027C88D6}" type="pres">
      <dgm:prSet presAssocID="{C8FBA271-30EC-4306-83E2-81412DFE67C6}" presName="node" presStyleLbl="node1" presStyleIdx="2" presStyleCnt="4" custScaleX="142784" custScaleY="74730" custRadScaleRad="147256" custRadScaleInc="178112">
        <dgm:presLayoutVars>
          <dgm:bulletEnabled val="1"/>
        </dgm:presLayoutVars>
      </dgm:prSet>
      <dgm:spPr>
        <a:prstGeom prst="rect">
          <a:avLst/>
        </a:prstGeom>
      </dgm:spPr>
      <dgm:t>
        <a:bodyPr/>
        <a:lstStyle/>
        <a:p>
          <a:endParaRPr lang="en-US"/>
        </a:p>
      </dgm:t>
    </dgm:pt>
    <dgm:pt modelId="{6493F12B-AACD-47F7-9785-DF860D1C6289}" type="pres">
      <dgm:prSet presAssocID="{1A1E6268-67C0-40C6-BD60-FA62E283D739}" presName="parTrans" presStyleLbl="sibTrans2D1" presStyleIdx="3" presStyleCnt="4" custAng="10800000" custScaleX="88912" custScaleY="95531" custLinFactNeighborX="-7868" custLinFactNeighborY="29053"/>
      <dgm:spPr/>
      <dgm:t>
        <a:bodyPr/>
        <a:lstStyle/>
        <a:p>
          <a:endParaRPr lang="en-US"/>
        </a:p>
      </dgm:t>
    </dgm:pt>
    <dgm:pt modelId="{2DB5567F-EA12-4302-85CD-8D4C0C95614E}" type="pres">
      <dgm:prSet presAssocID="{1A1E6268-67C0-40C6-BD60-FA62E283D739}" presName="connectorText" presStyleLbl="sibTrans2D1" presStyleIdx="3" presStyleCnt="4"/>
      <dgm:spPr/>
      <dgm:t>
        <a:bodyPr/>
        <a:lstStyle/>
        <a:p>
          <a:endParaRPr lang="en-US"/>
        </a:p>
      </dgm:t>
    </dgm:pt>
    <dgm:pt modelId="{58C0D30F-FED2-41BD-8643-2AC87E45B6BB}" type="pres">
      <dgm:prSet presAssocID="{BFEC6326-55E5-4156-AFCB-99DF04ADBD78}" presName="node" presStyleLbl="node1" presStyleIdx="3" presStyleCnt="4" custScaleX="142784" custScaleY="74730" custRadScaleRad="151366" custRadScaleInc="-364564">
        <dgm:presLayoutVars>
          <dgm:bulletEnabled val="1"/>
        </dgm:presLayoutVars>
      </dgm:prSet>
      <dgm:spPr>
        <a:prstGeom prst="rect">
          <a:avLst/>
        </a:prstGeom>
      </dgm:spPr>
      <dgm:t>
        <a:bodyPr/>
        <a:lstStyle/>
        <a:p>
          <a:endParaRPr lang="en-US"/>
        </a:p>
      </dgm:t>
    </dgm:pt>
  </dgm:ptLst>
  <dgm:cxnLst>
    <dgm:cxn modelId="{1D8F4B9D-8671-429D-B98E-632A51863D5A}" srcId="{807614D9-1827-4324-963F-7CCF95DC4B64}" destId="{CD532952-0233-42CC-B0FE-B23C3AAEF400}" srcOrd="1" destOrd="0" parTransId="{4E5FE47E-A085-4470-A6B6-A962D87C6881}" sibTransId="{91593F94-4877-451E-90DF-837096347CB9}"/>
    <dgm:cxn modelId="{923BB60A-FDFA-443C-A565-E6E930BEABF3}" type="presOf" srcId="{4066984A-C6B2-43AD-BB63-B9287BA5921D}" destId="{312BF28E-665B-4982-976A-3248CF366D23}" srcOrd="0" destOrd="0" presId="urn:microsoft.com/office/officeart/2005/8/layout/radial5"/>
    <dgm:cxn modelId="{78ACB3D0-E443-4562-9196-365389845135}" type="presOf" srcId="{1A1E6268-67C0-40C6-BD60-FA62E283D739}" destId="{2DB5567F-EA12-4302-85CD-8D4C0C95614E}" srcOrd="1" destOrd="0" presId="urn:microsoft.com/office/officeart/2005/8/layout/radial5"/>
    <dgm:cxn modelId="{F430D961-5D41-4A2F-B68B-BFD940C3459C}" type="presOf" srcId="{BFEC6326-55E5-4156-AFCB-99DF04ADBD78}" destId="{58C0D30F-FED2-41BD-8643-2AC87E45B6BB}" srcOrd="0" destOrd="0" presId="urn:microsoft.com/office/officeart/2005/8/layout/radial5"/>
    <dgm:cxn modelId="{33D703FD-E014-44DC-9E12-B20CFFA1A5A6}" type="presOf" srcId="{4E5FE47E-A085-4470-A6B6-A962D87C6881}" destId="{95D38045-15D2-4400-AB95-0313024EF082}" srcOrd="0" destOrd="0" presId="urn:microsoft.com/office/officeart/2005/8/layout/radial5"/>
    <dgm:cxn modelId="{87481F06-4445-4E86-B921-6A85E8763DC2}" type="presOf" srcId="{72100A18-4697-48C6-BADE-B15AA2F4C3D7}" destId="{1C5D36AD-29C0-4A4E-BEB5-669CE50E2DFF}" srcOrd="0" destOrd="0" presId="urn:microsoft.com/office/officeart/2005/8/layout/radial5"/>
    <dgm:cxn modelId="{B7B97191-E4BD-4BD6-85F4-5C6FD3928B59}" srcId="{72100A18-4697-48C6-BADE-B15AA2F4C3D7}" destId="{807614D9-1827-4324-963F-7CCF95DC4B64}" srcOrd="0" destOrd="0" parTransId="{2576E6DC-D9BB-4FD7-843E-43DC2F75731F}" sibTransId="{2477BAA8-6220-402C-A021-038EF7244856}"/>
    <dgm:cxn modelId="{FC23B9EE-490A-4288-A049-169F39C0F842}" type="presOf" srcId="{4E5FE47E-A085-4470-A6B6-A962D87C6881}" destId="{4053085A-9B30-4B29-8CD0-1C1F7DB73F14}" srcOrd="1" destOrd="0" presId="urn:microsoft.com/office/officeart/2005/8/layout/radial5"/>
    <dgm:cxn modelId="{8D946F84-0BA3-4752-9C4F-2DDCBCA8E014}" type="presOf" srcId="{C8FBA271-30EC-4306-83E2-81412DFE67C6}" destId="{DF00EFEF-5E07-4010-BD3D-7F69027C88D6}" srcOrd="0" destOrd="0" presId="urn:microsoft.com/office/officeart/2005/8/layout/radial5"/>
    <dgm:cxn modelId="{544D6BD3-67A5-43E5-AAF0-5D3CB4DF2EC2}" type="presOf" srcId="{807614D9-1827-4324-963F-7CCF95DC4B64}" destId="{8ED5BEAC-E784-48BC-8E8D-28207CB5C1E4}" srcOrd="0" destOrd="0" presId="urn:microsoft.com/office/officeart/2005/8/layout/radial5"/>
    <dgm:cxn modelId="{A5EF5F3A-5AA8-46BC-99A5-3D24052AAD8C}" type="presOf" srcId="{8349F3CF-08C0-4DF2-8D06-3BBD176D1C44}" destId="{DE163DA1-CF3C-4EB7-8FFB-D1EF74B1519D}" srcOrd="0" destOrd="0" presId="urn:microsoft.com/office/officeart/2005/8/layout/radial5"/>
    <dgm:cxn modelId="{BA574D1B-51E0-4104-8FF4-45CAFB2B60C3}" type="presOf" srcId="{F7923164-5B6A-48EA-8758-7D1EB55DB870}" destId="{0CC88CA6-E2CD-437F-9EBA-09BDB66E7C8A}" srcOrd="1" destOrd="0" presId="urn:microsoft.com/office/officeart/2005/8/layout/radial5"/>
    <dgm:cxn modelId="{6F32C9A8-BC5B-44FC-9421-678ADE8E54F0}" srcId="{807614D9-1827-4324-963F-7CCF95DC4B64}" destId="{BFEC6326-55E5-4156-AFCB-99DF04ADBD78}" srcOrd="3" destOrd="0" parTransId="{1A1E6268-67C0-40C6-BD60-FA62E283D739}" sibTransId="{13240C75-FD00-47AE-B9CE-E19EDDA03AC8}"/>
    <dgm:cxn modelId="{1BF372E8-47AE-4D68-AEAB-8B4B654FAE9B}" type="presOf" srcId="{8349F3CF-08C0-4DF2-8D06-3BBD176D1C44}" destId="{78A3A17B-DD21-400F-8A25-5054864A77D5}" srcOrd="1" destOrd="0" presId="urn:microsoft.com/office/officeart/2005/8/layout/radial5"/>
    <dgm:cxn modelId="{180A1136-B190-4BE3-A27D-9C88B2D1A9E5}" srcId="{807614D9-1827-4324-963F-7CCF95DC4B64}" destId="{4066984A-C6B2-43AD-BB63-B9287BA5921D}" srcOrd="0" destOrd="0" parTransId="{F7923164-5B6A-48EA-8758-7D1EB55DB870}" sibTransId="{94E51376-A45D-43C2-872B-D4352F14955A}"/>
    <dgm:cxn modelId="{065C589A-925E-4667-AA3A-83533A2A7CDE}" type="presOf" srcId="{1A1E6268-67C0-40C6-BD60-FA62E283D739}" destId="{6493F12B-AACD-47F7-9785-DF860D1C6289}" srcOrd="0" destOrd="0" presId="urn:microsoft.com/office/officeart/2005/8/layout/radial5"/>
    <dgm:cxn modelId="{C3A067B2-6A2C-417D-9187-2F3D4BD8CF9B}" type="presOf" srcId="{F7923164-5B6A-48EA-8758-7D1EB55DB870}" destId="{D97B92E9-82EF-4B0E-BD1A-D1C5A523EFFD}" srcOrd="0" destOrd="0" presId="urn:microsoft.com/office/officeart/2005/8/layout/radial5"/>
    <dgm:cxn modelId="{2DF20024-EE53-4AD3-AB21-7F1A0ACD0A46}" type="presOf" srcId="{CD532952-0233-42CC-B0FE-B23C3AAEF400}" destId="{7C17CF24-BCD2-4DA2-A175-D7B2E54F2151}" srcOrd="0" destOrd="0" presId="urn:microsoft.com/office/officeart/2005/8/layout/radial5"/>
    <dgm:cxn modelId="{0A82C5A8-26F4-442B-915C-F6025DF902FD}" srcId="{807614D9-1827-4324-963F-7CCF95DC4B64}" destId="{C8FBA271-30EC-4306-83E2-81412DFE67C6}" srcOrd="2" destOrd="0" parTransId="{8349F3CF-08C0-4DF2-8D06-3BBD176D1C44}" sibTransId="{215B5C87-ED20-45FE-B348-1C2DACB61CF9}"/>
    <dgm:cxn modelId="{AA3080B2-5AD6-49B0-B625-B01E33BAB257}" type="presParOf" srcId="{1C5D36AD-29C0-4A4E-BEB5-669CE50E2DFF}" destId="{8ED5BEAC-E784-48BC-8E8D-28207CB5C1E4}" srcOrd="0" destOrd="0" presId="urn:microsoft.com/office/officeart/2005/8/layout/radial5"/>
    <dgm:cxn modelId="{238CAFF9-D43C-4E3A-B039-63AAA7DAE453}" type="presParOf" srcId="{1C5D36AD-29C0-4A4E-BEB5-669CE50E2DFF}" destId="{D97B92E9-82EF-4B0E-BD1A-D1C5A523EFFD}" srcOrd="1" destOrd="0" presId="urn:microsoft.com/office/officeart/2005/8/layout/radial5"/>
    <dgm:cxn modelId="{1AE0FA26-4051-4D50-AF85-2B3E64F37E72}" type="presParOf" srcId="{D97B92E9-82EF-4B0E-BD1A-D1C5A523EFFD}" destId="{0CC88CA6-E2CD-437F-9EBA-09BDB66E7C8A}" srcOrd="0" destOrd="0" presId="urn:microsoft.com/office/officeart/2005/8/layout/radial5"/>
    <dgm:cxn modelId="{0901DB05-8EBC-4B74-94D0-902B2BD71A5D}" type="presParOf" srcId="{1C5D36AD-29C0-4A4E-BEB5-669CE50E2DFF}" destId="{312BF28E-665B-4982-976A-3248CF366D23}" srcOrd="2" destOrd="0" presId="urn:microsoft.com/office/officeart/2005/8/layout/radial5"/>
    <dgm:cxn modelId="{F7DF1D2E-F973-470B-83C7-3E0AF3464F01}" type="presParOf" srcId="{1C5D36AD-29C0-4A4E-BEB5-669CE50E2DFF}" destId="{95D38045-15D2-4400-AB95-0313024EF082}" srcOrd="3" destOrd="0" presId="urn:microsoft.com/office/officeart/2005/8/layout/radial5"/>
    <dgm:cxn modelId="{00840792-FD5A-4294-ADD3-6B7D9B8C0BCD}" type="presParOf" srcId="{95D38045-15D2-4400-AB95-0313024EF082}" destId="{4053085A-9B30-4B29-8CD0-1C1F7DB73F14}" srcOrd="0" destOrd="0" presId="urn:microsoft.com/office/officeart/2005/8/layout/radial5"/>
    <dgm:cxn modelId="{A4FA7915-D3B6-4882-9D0F-236750341E4A}" type="presParOf" srcId="{1C5D36AD-29C0-4A4E-BEB5-669CE50E2DFF}" destId="{7C17CF24-BCD2-4DA2-A175-D7B2E54F2151}" srcOrd="4" destOrd="0" presId="urn:microsoft.com/office/officeart/2005/8/layout/radial5"/>
    <dgm:cxn modelId="{EE63D061-41CD-4483-B628-3D26D603E2D5}" type="presParOf" srcId="{1C5D36AD-29C0-4A4E-BEB5-669CE50E2DFF}" destId="{DE163DA1-CF3C-4EB7-8FFB-D1EF74B1519D}" srcOrd="5" destOrd="0" presId="urn:microsoft.com/office/officeart/2005/8/layout/radial5"/>
    <dgm:cxn modelId="{48F07E13-E5D8-4DAF-8912-27F2881E8FFA}" type="presParOf" srcId="{DE163DA1-CF3C-4EB7-8FFB-D1EF74B1519D}" destId="{78A3A17B-DD21-400F-8A25-5054864A77D5}" srcOrd="0" destOrd="0" presId="urn:microsoft.com/office/officeart/2005/8/layout/radial5"/>
    <dgm:cxn modelId="{F101E9A2-37DE-475F-A39D-888F04BC1E37}" type="presParOf" srcId="{1C5D36AD-29C0-4A4E-BEB5-669CE50E2DFF}" destId="{DF00EFEF-5E07-4010-BD3D-7F69027C88D6}" srcOrd="6" destOrd="0" presId="urn:microsoft.com/office/officeart/2005/8/layout/radial5"/>
    <dgm:cxn modelId="{F7C8EC88-E6C9-4AB8-90EF-241C36C5AEAA}" type="presParOf" srcId="{1C5D36AD-29C0-4A4E-BEB5-669CE50E2DFF}" destId="{6493F12B-AACD-47F7-9785-DF860D1C6289}" srcOrd="7" destOrd="0" presId="urn:microsoft.com/office/officeart/2005/8/layout/radial5"/>
    <dgm:cxn modelId="{A6ADD5F5-14CE-40F4-B9C4-962E9E089788}" type="presParOf" srcId="{6493F12B-AACD-47F7-9785-DF860D1C6289}" destId="{2DB5567F-EA12-4302-85CD-8D4C0C95614E}" srcOrd="0" destOrd="0" presId="urn:microsoft.com/office/officeart/2005/8/layout/radial5"/>
    <dgm:cxn modelId="{B168D4E1-AA19-44CC-9475-CD2E9C2A330A}" type="presParOf" srcId="{1C5D36AD-29C0-4A4E-BEB5-669CE50E2DFF}" destId="{58C0D30F-FED2-41BD-8643-2AC87E45B6B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BEAC-E784-48BC-8E8D-28207CB5C1E4}">
      <dsp:nvSpPr>
        <dsp:cNvPr id="0" name=""/>
        <dsp:cNvSpPr/>
      </dsp:nvSpPr>
      <dsp:spPr>
        <a:xfrm>
          <a:off x="3414759" y="3352802"/>
          <a:ext cx="1538242" cy="13137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Speech Variability</a:t>
          </a:r>
          <a:endParaRPr lang="en-US" sz="1800" b="1" kern="1200" dirty="0"/>
        </a:p>
      </dsp:txBody>
      <dsp:txXfrm>
        <a:off x="3640029" y="3545193"/>
        <a:ext cx="1087702" cy="928944"/>
      </dsp:txXfrm>
    </dsp:sp>
    <dsp:sp modelId="{D97B92E9-82EF-4B0E-BD1A-D1C5A523EFFD}">
      <dsp:nvSpPr>
        <dsp:cNvPr id="0" name=""/>
        <dsp:cNvSpPr/>
      </dsp:nvSpPr>
      <dsp:spPr>
        <a:xfrm rot="17836007">
          <a:off x="4333581" y="2549514"/>
          <a:ext cx="1298503" cy="452251"/>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70340" y="2700264"/>
        <a:ext cx="1162828" cy="271351"/>
      </dsp:txXfrm>
    </dsp:sp>
    <dsp:sp modelId="{312BF28E-665B-4982-976A-3248CF366D23}">
      <dsp:nvSpPr>
        <dsp:cNvPr id="0" name=""/>
        <dsp:cNvSpPr/>
      </dsp:nvSpPr>
      <dsp:spPr>
        <a:xfrm>
          <a:off x="4395375" y="609606"/>
          <a:ext cx="2386424" cy="13492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Speaker variations </a:t>
          </a:r>
          <a:r>
            <a:rPr lang="en-US" sz="1600" b="0" kern="1200" dirty="0" smtClean="0"/>
            <a:t>gender, age, dialect, nativity, </a:t>
          </a:r>
          <a:r>
            <a:rPr lang="en-US" sz="1600" b="0" kern="1200" dirty="0" err="1" smtClean="0"/>
            <a:t>idosyncratic</a:t>
          </a:r>
          <a:r>
            <a:rPr lang="en-US" sz="1600" b="0" kern="1200" dirty="0" smtClean="0"/>
            <a:t> behavior, voice quality</a:t>
          </a:r>
          <a:endParaRPr lang="en-US" sz="1600" b="1" kern="1200" dirty="0"/>
        </a:p>
      </dsp:txBody>
      <dsp:txXfrm>
        <a:off x="4395375" y="609606"/>
        <a:ext cx="2386424" cy="1349225"/>
      </dsp:txXfrm>
    </dsp:sp>
    <dsp:sp modelId="{95D38045-15D2-4400-AB95-0313024EF082}">
      <dsp:nvSpPr>
        <dsp:cNvPr id="0" name=""/>
        <dsp:cNvSpPr/>
      </dsp:nvSpPr>
      <dsp:spPr>
        <a:xfrm rot="14545949">
          <a:off x="2884249" y="2519941"/>
          <a:ext cx="1279898" cy="452251"/>
        </a:xfrm>
        <a:prstGeom prst="left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983481" y="2670527"/>
        <a:ext cx="1144223" cy="271351"/>
      </dsp:txXfrm>
    </dsp:sp>
    <dsp:sp modelId="{7C17CF24-BCD2-4DA2-A175-D7B2E54F2151}">
      <dsp:nvSpPr>
        <dsp:cNvPr id="0" name=""/>
        <dsp:cNvSpPr/>
      </dsp:nvSpPr>
      <dsp:spPr>
        <a:xfrm>
          <a:off x="1904998" y="913978"/>
          <a:ext cx="1927721" cy="11536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Manner of speech</a:t>
          </a:r>
          <a:br>
            <a:rPr lang="en-US" sz="1800" b="1" kern="1200" dirty="0" smtClean="0"/>
          </a:br>
          <a:r>
            <a:rPr lang="en-US" sz="1800" b="0" kern="1200" dirty="0" smtClean="0"/>
            <a:t>Speaking rate, speaking style, prosody, emotions, </a:t>
          </a:r>
          <a:endParaRPr lang="en-US" sz="1800" b="0" kern="1200" dirty="0"/>
        </a:p>
      </dsp:txBody>
      <dsp:txXfrm>
        <a:off x="1904998" y="913978"/>
        <a:ext cx="1927721" cy="1153613"/>
      </dsp:txXfrm>
    </dsp:sp>
    <dsp:sp modelId="{DE163DA1-CF3C-4EB7-8FFB-D1EF74B1519D}">
      <dsp:nvSpPr>
        <dsp:cNvPr id="0" name=""/>
        <dsp:cNvSpPr/>
      </dsp:nvSpPr>
      <dsp:spPr>
        <a:xfrm rot="1131203">
          <a:off x="2795056" y="3464590"/>
          <a:ext cx="593248" cy="4320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798533" y="3530056"/>
        <a:ext cx="463636" cy="259224"/>
      </dsp:txXfrm>
    </dsp:sp>
    <dsp:sp modelId="{DF00EFEF-5E07-4010-BD3D-7F69027C88D6}">
      <dsp:nvSpPr>
        <dsp:cNvPr id="0" name=""/>
        <dsp:cNvSpPr/>
      </dsp:nvSpPr>
      <dsp:spPr>
        <a:xfrm>
          <a:off x="533400" y="2590398"/>
          <a:ext cx="1899243" cy="994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Coarticulation &amp; lenition </a:t>
          </a:r>
          <a:endParaRPr lang="en-US" sz="1800" b="1" kern="1200" dirty="0"/>
        </a:p>
      </dsp:txBody>
      <dsp:txXfrm>
        <a:off x="533400" y="2590398"/>
        <a:ext cx="1899243" cy="994022"/>
      </dsp:txXfrm>
    </dsp:sp>
    <dsp:sp modelId="{6493F12B-AACD-47F7-9785-DF860D1C6289}">
      <dsp:nvSpPr>
        <dsp:cNvPr id="0" name=""/>
        <dsp:cNvSpPr/>
      </dsp:nvSpPr>
      <dsp:spPr>
        <a:xfrm rot="10030196">
          <a:off x="5146757" y="3634789"/>
          <a:ext cx="529427" cy="4320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274751" y="3706806"/>
        <a:ext cx="399815" cy="259224"/>
      </dsp:txXfrm>
    </dsp:sp>
    <dsp:sp modelId="{58C0D30F-FED2-41BD-8643-2AC87E45B6BB}">
      <dsp:nvSpPr>
        <dsp:cNvPr id="0" name=""/>
        <dsp:cNvSpPr/>
      </dsp:nvSpPr>
      <dsp:spPr>
        <a:xfrm>
          <a:off x="5943605" y="2895611"/>
          <a:ext cx="1899243" cy="9940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Noise</a:t>
          </a:r>
          <a:endParaRPr lang="en-US" sz="2000" b="1" kern="1200" dirty="0"/>
        </a:p>
      </dsp:txBody>
      <dsp:txXfrm>
        <a:off x="5943605" y="2895611"/>
        <a:ext cx="1899243" cy="99402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22067-5257-4719-8C1C-57DDE60E9DA6}"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B6DBA-51CB-44FB-BDF2-2C93C54F2B70}" type="slidenum">
              <a:rPr lang="en-US" smtClean="0"/>
              <a:t>‹#›</a:t>
            </a:fld>
            <a:endParaRPr lang="en-US"/>
          </a:p>
        </p:txBody>
      </p:sp>
    </p:spTree>
    <p:extLst>
      <p:ext uri="{BB962C8B-B14F-4D97-AF65-F5344CB8AC3E}">
        <p14:creationId xmlns:p14="http://schemas.microsoft.com/office/powerpoint/2010/main" val="63600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the results with LM?</a:t>
            </a:r>
            <a:endParaRPr lang="en-US" dirty="0"/>
          </a:p>
        </p:txBody>
      </p:sp>
      <p:sp>
        <p:nvSpPr>
          <p:cNvPr id="4" name="Slide Number Placeholder 3"/>
          <p:cNvSpPr>
            <a:spLocks noGrp="1"/>
          </p:cNvSpPr>
          <p:nvPr>
            <p:ph type="sldNum" sz="quarter" idx="10"/>
          </p:nvPr>
        </p:nvSpPr>
        <p:spPr/>
        <p:txBody>
          <a:bodyPr/>
          <a:lstStyle/>
          <a:p>
            <a:fld id="{FEAF6F81-F53F-485B-B24F-C37C79366009}" type="slidenum">
              <a:rPr lang="en-US" smtClean="0"/>
              <a:t>5</a:t>
            </a:fld>
            <a:endParaRPr lang="en-US"/>
          </a:p>
        </p:txBody>
      </p:sp>
    </p:spTree>
    <p:extLst>
      <p:ext uri="{BB962C8B-B14F-4D97-AF65-F5344CB8AC3E}">
        <p14:creationId xmlns:p14="http://schemas.microsoft.com/office/powerpoint/2010/main" val="389102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noise</a:t>
            </a:r>
            <a:endParaRPr lang="en-US" dirty="0"/>
          </a:p>
        </p:txBody>
      </p:sp>
      <p:sp>
        <p:nvSpPr>
          <p:cNvPr id="4" name="Slide Number Placeholder 3"/>
          <p:cNvSpPr>
            <a:spLocks noGrp="1"/>
          </p:cNvSpPr>
          <p:nvPr>
            <p:ph type="sldNum" sz="quarter" idx="10"/>
          </p:nvPr>
        </p:nvSpPr>
        <p:spPr/>
        <p:txBody>
          <a:bodyPr/>
          <a:lstStyle/>
          <a:p>
            <a:fld id="{FEAF6F81-F53F-485B-B24F-C37C79366009}" type="slidenum">
              <a:rPr lang="en-US" smtClean="0"/>
              <a:t>6</a:t>
            </a:fld>
            <a:endParaRPr lang="en-US"/>
          </a:p>
        </p:txBody>
      </p:sp>
    </p:spTree>
    <p:extLst>
      <p:ext uri="{BB962C8B-B14F-4D97-AF65-F5344CB8AC3E}">
        <p14:creationId xmlns:p14="http://schemas.microsoft.com/office/powerpoint/2010/main" val="312553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Put the phrase on top</a:t>
            </a:r>
          </a:p>
          <a:p>
            <a:pPr marL="171450" indent="-171450">
              <a:buFont typeface="Arial" panose="020B0604020202020204" pitchFamily="34" charset="0"/>
              <a:buChar char="•"/>
            </a:pPr>
            <a:r>
              <a:rPr lang="en-US" baseline="0" dirty="0" err="1" smtClean="0"/>
              <a:t>Oth</a:t>
            </a:r>
            <a:r>
              <a:rPr lang="en-US" baseline="0" dirty="0" smtClean="0"/>
              <a:t> lenition and more coarticulation happening</a:t>
            </a:r>
          </a:p>
        </p:txBody>
      </p:sp>
      <p:sp>
        <p:nvSpPr>
          <p:cNvPr id="4" name="Slide Number Placeholder 3"/>
          <p:cNvSpPr>
            <a:spLocks noGrp="1"/>
          </p:cNvSpPr>
          <p:nvPr>
            <p:ph type="sldNum" sz="quarter" idx="10"/>
          </p:nvPr>
        </p:nvSpPr>
        <p:spPr/>
        <p:txBody>
          <a:bodyPr/>
          <a:lstStyle/>
          <a:p>
            <a:fld id="{FEAF6F81-F53F-485B-B24F-C37C79366009}" type="slidenum">
              <a:rPr lang="en-US" smtClean="0"/>
              <a:t>7</a:t>
            </a:fld>
            <a:endParaRPr lang="en-US"/>
          </a:p>
        </p:txBody>
      </p:sp>
    </p:spTree>
    <p:extLst>
      <p:ext uri="{BB962C8B-B14F-4D97-AF65-F5344CB8AC3E}">
        <p14:creationId xmlns:p14="http://schemas.microsoft.com/office/powerpoint/2010/main" val="424681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SAY “CONVERTING POINT-SOURCE</a:t>
            </a:r>
            <a:r>
              <a:rPr lang="en-US" baseline="0" dirty="0" smtClean="0"/>
              <a:t> DATA TO TRACT VARIABLES”?  DON’T FORGET TO MENTION HERE THAT PREVIOUS WORK WAS BASED ON TADA GENERATED TRACT VARIABLES, GESTURE AND SYNTHETIC DATA</a:t>
            </a:r>
            <a:endParaRPr lang="en-US" dirty="0"/>
          </a:p>
        </p:txBody>
      </p:sp>
      <p:sp>
        <p:nvSpPr>
          <p:cNvPr id="4" name="Slide Number Placeholder 3"/>
          <p:cNvSpPr>
            <a:spLocks noGrp="1"/>
          </p:cNvSpPr>
          <p:nvPr>
            <p:ph type="sldNum" sz="quarter" idx="10"/>
          </p:nvPr>
        </p:nvSpPr>
        <p:spPr/>
        <p:txBody>
          <a:bodyPr/>
          <a:lstStyle/>
          <a:p>
            <a:fld id="{FEAF6F81-F53F-485B-B24F-C37C79366009}" type="slidenum">
              <a:rPr lang="en-US" smtClean="0"/>
              <a:t>18</a:t>
            </a:fld>
            <a:endParaRPr lang="en-US"/>
          </a:p>
        </p:txBody>
      </p:sp>
    </p:spTree>
    <p:extLst>
      <p:ext uri="{BB962C8B-B14F-4D97-AF65-F5344CB8AC3E}">
        <p14:creationId xmlns:p14="http://schemas.microsoft.com/office/powerpoint/2010/main" val="331613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rid of this.</a:t>
            </a:r>
            <a:r>
              <a:rPr lang="en-US" baseline="0" dirty="0" smtClean="0"/>
              <a:t> Include the info in 11</a:t>
            </a:r>
            <a:endParaRPr lang="en-US" dirty="0"/>
          </a:p>
        </p:txBody>
      </p:sp>
      <p:sp>
        <p:nvSpPr>
          <p:cNvPr id="4" name="Slide Number Placeholder 3"/>
          <p:cNvSpPr>
            <a:spLocks noGrp="1"/>
          </p:cNvSpPr>
          <p:nvPr>
            <p:ph type="sldNum" sz="quarter" idx="10"/>
          </p:nvPr>
        </p:nvSpPr>
        <p:spPr/>
        <p:txBody>
          <a:bodyPr/>
          <a:lstStyle/>
          <a:p>
            <a:fld id="{FEAF6F81-F53F-485B-B24F-C37C79366009}" type="slidenum">
              <a:rPr lang="en-US" smtClean="0"/>
              <a:t>19</a:t>
            </a:fld>
            <a:endParaRPr lang="en-US"/>
          </a:p>
        </p:txBody>
      </p:sp>
    </p:spTree>
    <p:extLst>
      <p:ext uri="{BB962C8B-B14F-4D97-AF65-F5344CB8AC3E}">
        <p14:creationId xmlns:p14="http://schemas.microsoft.com/office/powerpoint/2010/main" val="181103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A8099-16AD-45BB-A7AE-122F0AB7BCE3}" type="slidenum">
              <a:rPr lang="en-US" smtClean="0"/>
              <a:t>26</a:t>
            </a:fld>
            <a:endParaRPr lang="en-US"/>
          </a:p>
        </p:txBody>
      </p:sp>
    </p:spTree>
    <p:extLst>
      <p:ext uri="{BB962C8B-B14F-4D97-AF65-F5344CB8AC3E}">
        <p14:creationId xmlns:p14="http://schemas.microsoft.com/office/powerpoint/2010/main" val="16137368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51F558-A0F8-401C-9C49-B31F7B88BE9C}"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8486FDB9-D601-4421-A148-AEEABD728155}" type="slidenum">
              <a:rPr lang="en-US" smtClean="0"/>
              <a:t>‹#›</a:t>
            </a:fld>
            <a:endParaRPr lang="en-US"/>
          </a:p>
        </p:txBody>
      </p:sp>
    </p:spTree>
    <p:extLst>
      <p:ext uri="{BB962C8B-B14F-4D97-AF65-F5344CB8AC3E}">
        <p14:creationId xmlns:p14="http://schemas.microsoft.com/office/powerpoint/2010/main" val="321849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1F558-A0F8-401C-9C49-B31F7B88BE9C}"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403154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1F558-A0F8-401C-9C49-B31F7B88BE9C}"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200241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293295"/>
            <a:ext cx="10058400" cy="104155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69848" y="1509623"/>
            <a:ext cx="10058400" cy="4662577"/>
          </a:xfrm>
        </p:spPr>
        <p:txBody>
          <a:bodyPr>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F51F558-A0F8-401C-9C49-B31F7B88BE9C}"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202746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EF51F558-A0F8-401C-9C49-B31F7B88BE9C}" type="datetimeFigureOut">
              <a:rPr lang="en-US" smtClean="0"/>
              <a:t>3/6/2017</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486FDB9-D601-4421-A148-AEEABD728155}" type="slidenum">
              <a:rPr lang="en-US" smtClean="0"/>
              <a:t>‹#›</a:t>
            </a:fld>
            <a:endParaRPr lang="en-US"/>
          </a:p>
        </p:txBody>
      </p:sp>
    </p:spTree>
    <p:extLst>
      <p:ext uri="{BB962C8B-B14F-4D97-AF65-F5344CB8AC3E}">
        <p14:creationId xmlns:p14="http://schemas.microsoft.com/office/powerpoint/2010/main" val="245850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51F558-A0F8-401C-9C49-B31F7B88BE9C}"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273270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51F558-A0F8-401C-9C49-B31F7B88BE9C}"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352523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1F558-A0F8-401C-9C49-B31F7B88BE9C}"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332839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1F558-A0F8-401C-9C49-B31F7B88BE9C}"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342870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1F558-A0F8-401C-9C49-B31F7B88BE9C}"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419712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EF51F558-A0F8-401C-9C49-B31F7B88BE9C}" type="datetimeFigureOut">
              <a:rPr lang="en-US" smtClean="0"/>
              <a:t>3/6/2017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486FDB9-D601-4421-A148-AEEABD728155}" type="slidenum">
              <a:rPr lang="en-US" smtClean="0"/>
              <a:t>‹#›</a:t>
            </a:fld>
            <a:endParaRPr lang="en-US"/>
          </a:p>
        </p:txBody>
      </p:sp>
    </p:spTree>
    <p:extLst>
      <p:ext uri="{BB962C8B-B14F-4D97-AF65-F5344CB8AC3E}">
        <p14:creationId xmlns:p14="http://schemas.microsoft.com/office/powerpoint/2010/main" val="137496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EF51F558-A0F8-401C-9C49-B31F7B88BE9C}" type="datetimeFigureOut">
              <a:rPr lang="en-US" smtClean="0"/>
              <a:t>3/6/2017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486FDB9-D601-4421-A148-AEEABD728155}" type="slidenum">
              <a:rPr lang="en-US" smtClean="0"/>
              <a:t>‹#›</a:t>
            </a:fld>
            <a:endParaRPr lang="en-US"/>
          </a:p>
        </p:txBody>
      </p:sp>
    </p:spTree>
    <p:extLst>
      <p:ext uri="{BB962C8B-B14F-4D97-AF65-F5344CB8AC3E}">
        <p14:creationId xmlns:p14="http://schemas.microsoft.com/office/powerpoint/2010/main" val="6126728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ganesa90/speech-inversion-matlabNN"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pmc/articles/PMC4350233/pdf/nihms663726.pdf"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wav"/><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2.wav"/><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Articulatory representations of speech</a:t>
            </a:r>
            <a:endParaRPr lang="en-US" sz="6600" dirty="0"/>
          </a:p>
        </p:txBody>
      </p:sp>
      <p:sp>
        <p:nvSpPr>
          <p:cNvPr id="3" name="Subtitle 2"/>
          <p:cNvSpPr>
            <a:spLocks noGrp="1"/>
          </p:cNvSpPr>
          <p:nvPr>
            <p:ph type="subTitle" idx="1"/>
          </p:nvPr>
        </p:nvSpPr>
        <p:spPr/>
        <p:txBody>
          <a:bodyPr/>
          <a:lstStyle/>
          <a:p>
            <a:r>
              <a:rPr lang="en-US" dirty="0" smtClean="0"/>
              <a:t>Ganesh </a:t>
            </a:r>
            <a:r>
              <a:rPr lang="en-US" dirty="0" err="1" smtClean="0"/>
              <a:t>SIvaraman</a:t>
            </a:r>
            <a:endParaRPr lang="en-US" dirty="0"/>
          </a:p>
        </p:txBody>
      </p:sp>
    </p:spTree>
    <p:extLst>
      <p:ext uri="{BB962C8B-B14F-4D97-AF65-F5344CB8AC3E}">
        <p14:creationId xmlns:p14="http://schemas.microsoft.com/office/powerpoint/2010/main" val="309247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 feature hierarchy</a:t>
            </a:r>
            <a:endParaRPr lang="en-US" dirty="0"/>
          </a:p>
        </p:txBody>
      </p:sp>
      <p:pic>
        <p:nvPicPr>
          <p:cNvPr id="158" name="Picture 1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315" y="1737360"/>
            <a:ext cx="8010329" cy="4716015"/>
          </a:xfrm>
          <a:prstGeom prst="rect">
            <a:avLst/>
          </a:prstGeom>
        </p:spPr>
      </p:pic>
    </p:spTree>
    <p:extLst>
      <p:ext uri="{BB962C8B-B14F-4D97-AF65-F5344CB8AC3E}">
        <p14:creationId xmlns:p14="http://schemas.microsoft.com/office/powerpoint/2010/main" val="186031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Distinctive Phonetic features as discrete articulatory features</a:t>
            </a:r>
            <a:endParaRPr lang="en-US" dirty="0"/>
          </a:p>
        </p:txBody>
      </p:sp>
      <p:pic>
        <p:nvPicPr>
          <p:cNvPr id="1028" name="Picture 4" descr="https://media1.britannica.com/eb-media/49/4349-004-09308ED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026" y="1570008"/>
            <a:ext cx="10205349" cy="512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33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representations of speech production – Articulatory phonology</a:t>
            </a:r>
            <a:endParaRPr lang="en-US" dirty="0"/>
          </a:p>
        </p:txBody>
      </p:sp>
      <p:grpSp>
        <p:nvGrpSpPr>
          <p:cNvPr id="17" name="Group 16"/>
          <p:cNvGrpSpPr/>
          <p:nvPr/>
        </p:nvGrpSpPr>
        <p:grpSpPr>
          <a:xfrm>
            <a:off x="93305" y="1638829"/>
            <a:ext cx="10372531" cy="5219171"/>
            <a:chOff x="-1380931" y="1257829"/>
            <a:chExt cx="10372531" cy="5219171"/>
          </a:xfrm>
        </p:grpSpPr>
        <p:pic>
          <p:nvPicPr>
            <p:cNvPr id="4" name="Picture 2" descr="C:\Users\Ganesh\research\documents\ISR_30th_anniversary\fi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322" y="1257829"/>
              <a:ext cx="5830077" cy="27688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849710" y="1879534"/>
                  <a:ext cx="27772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𝑴</m:t>
                        </m:r>
                        <m:acc>
                          <m:accPr>
                            <m:chr m:val="̈"/>
                            <m:ctrlPr>
                              <a:rPr lang="en-US" b="0" i="1" smtClean="0">
                                <a:latin typeface="Cambria Math" panose="02040503050406030204" pitchFamily="18" charset="0"/>
                              </a:rPr>
                            </m:ctrlPr>
                          </m:accPr>
                          <m:e>
                            <m:r>
                              <a:rPr lang="en-US" i="1">
                                <a:latin typeface="Cambria Math"/>
                              </a:rPr>
                              <m:t>𝑥</m:t>
                            </m:r>
                          </m:e>
                        </m:acc>
                        <m:r>
                          <a:rPr lang="en-US" b="0" i="1" smtClean="0">
                            <a:latin typeface="Cambria Math"/>
                          </a:rPr>
                          <m:t>+</m:t>
                        </m:r>
                        <m:r>
                          <a:rPr lang="en-US" b="1" i="1" smtClean="0">
                            <a:latin typeface="Cambria Math"/>
                          </a:rPr>
                          <m:t>𝒃</m:t>
                        </m:r>
                        <m:acc>
                          <m:accPr>
                            <m:chr m:val="̇"/>
                            <m:ctrlPr>
                              <a:rPr lang="en-US" b="0" i="1" smtClean="0">
                                <a:latin typeface="Cambria Math" panose="02040503050406030204" pitchFamily="18" charset="0"/>
                              </a:rPr>
                            </m:ctrlPr>
                          </m:accPr>
                          <m:e>
                            <m:r>
                              <a:rPr lang="en-US" b="0" i="1" smtClean="0">
                                <a:latin typeface="Cambria Math"/>
                              </a:rPr>
                              <m:t>𝑥</m:t>
                            </m:r>
                          </m:e>
                        </m:acc>
                        <m:r>
                          <a:rPr lang="en-US" b="0" i="1" smtClean="0">
                            <a:latin typeface="Cambria Math"/>
                          </a:rPr>
                          <m:t>+</m:t>
                        </m:r>
                        <m:r>
                          <a:rPr lang="en-US" b="1" i="1" smtClean="0">
                            <a:latin typeface="Cambria Math"/>
                          </a:rPr>
                          <m:t>𝒌</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𝑜</m:t>
                                </m:r>
                              </m:sub>
                            </m:sSub>
                          </m:e>
                        </m:d>
                        <m:r>
                          <a:rPr lang="en-US" i="1" smtClean="0">
                            <a:latin typeface="Cambria Math"/>
                          </a:rPr>
                          <m:t>=</m:t>
                        </m:r>
                        <m:r>
                          <a:rPr lang="en-US" b="0" i="1" smtClean="0">
                            <a:latin typeface="Cambria Math"/>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849710" y="1879534"/>
                  <a:ext cx="2777299" cy="369332"/>
                </a:xfrm>
                <a:prstGeom prst="rect">
                  <a:avLst/>
                </a:prstGeom>
                <a:blipFill rotWithShape="0">
                  <a:blip r:embed="rId3"/>
                  <a:stretch>
                    <a:fillRect/>
                  </a:stretch>
                </a:blipFill>
              </p:spPr>
              <p:txBody>
                <a:bodyPr/>
                <a:lstStyle/>
                <a:p>
                  <a:r>
                    <a:rPr lang="en-US">
                      <a:noFill/>
                    </a:rPr>
                    <a:t> </a:t>
                  </a:r>
                </a:p>
              </p:txBody>
            </p:sp>
          </mc:Fallback>
        </mc:AlternateContent>
        <p:grpSp>
          <p:nvGrpSpPr>
            <p:cNvPr id="6" name="Group 5"/>
            <p:cNvGrpSpPr/>
            <p:nvPr/>
          </p:nvGrpSpPr>
          <p:grpSpPr>
            <a:xfrm>
              <a:off x="5554649" y="4267200"/>
              <a:ext cx="3436951" cy="1981200"/>
              <a:chOff x="5249848" y="4267200"/>
              <a:chExt cx="3436951" cy="1981200"/>
            </a:xfrm>
          </p:grpSpPr>
          <p:pic>
            <p:nvPicPr>
              <p:cNvPr id="7" name="Picture 6" descr="Description: td_output"/>
              <p:cNvPicPr/>
              <p:nvPr/>
            </p:nvPicPr>
            <p:blipFill>
              <a:blip r:embed="rId4">
                <a:extLst>
                  <a:ext uri="{28A0092B-C50C-407E-A947-70E740481C1C}">
                    <a14:useLocalDpi xmlns:a14="http://schemas.microsoft.com/office/drawing/2010/main" val="0"/>
                  </a:ext>
                </a:extLst>
              </a:blip>
              <a:srcRect t="14911" b="37550"/>
              <a:stretch>
                <a:fillRect/>
              </a:stretch>
            </p:blipFill>
            <p:spPr bwMode="auto">
              <a:xfrm>
                <a:off x="5249848" y="4267200"/>
                <a:ext cx="3436951" cy="1981200"/>
              </a:xfrm>
              <a:prstGeom prst="rect">
                <a:avLst/>
              </a:prstGeom>
              <a:noFill/>
              <a:ln>
                <a:noFill/>
              </a:ln>
            </p:spPr>
          </p:pic>
          <p:sp>
            <p:nvSpPr>
              <p:cNvPr id="8" name="TextBox 7"/>
              <p:cNvSpPr txBox="1"/>
              <p:nvPr/>
            </p:nvSpPr>
            <p:spPr>
              <a:xfrm>
                <a:off x="6248400" y="4530305"/>
                <a:ext cx="457200" cy="261610"/>
              </a:xfrm>
              <a:prstGeom prst="rect">
                <a:avLst/>
              </a:prstGeom>
              <a:noFill/>
            </p:spPr>
            <p:txBody>
              <a:bodyPr wrap="square" rtlCol="0">
                <a:spAutoFit/>
              </a:bodyPr>
              <a:lstStyle/>
              <a:p>
                <a:r>
                  <a:rPr lang="en-US" sz="1100" dirty="0" err="1" smtClean="0"/>
                  <a:t>clo</a:t>
                </a:r>
                <a:endParaRPr lang="en-US" sz="1100" dirty="0"/>
              </a:p>
            </p:txBody>
          </p:sp>
          <p:sp>
            <p:nvSpPr>
              <p:cNvPr id="9" name="TextBox 8"/>
              <p:cNvSpPr txBox="1"/>
              <p:nvPr/>
            </p:nvSpPr>
            <p:spPr>
              <a:xfrm>
                <a:off x="7010400" y="4551900"/>
                <a:ext cx="457200" cy="261610"/>
              </a:xfrm>
              <a:prstGeom prst="rect">
                <a:avLst/>
              </a:prstGeom>
              <a:noFill/>
            </p:spPr>
            <p:txBody>
              <a:bodyPr wrap="square" rtlCol="0">
                <a:spAutoFit/>
              </a:bodyPr>
              <a:lstStyle/>
              <a:p>
                <a:r>
                  <a:rPr lang="en-US" sz="1100" dirty="0" err="1" smtClean="0"/>
                  <a:t>rel</a:t>
                </a:r>
                <a:endParaRPr lang="en-US" sz="1100" dirty="0"/>
              </a:p>
            </p:txBody>
          </p:sp>
          <p:sp>
            <p:nvSpPr>
              <p:cNvPr id="10" name="TextBox 9"/>
              <p:cNvSpPr txBox="1"/>
              <p:nvPr/>
            </p:nvSpPr>
            <p:spPr>
              <a:xfrm>
                <a:off x="6739722" y="4889887"/>
                <a:ext cx="956477" cy="261610"/>
              </a:xfrm>
              <a:prstGeom prst="rect">
                <a:avLst/>
              </a:prstGeom>
              <a:noFill/>
            </p:spPr>
            <p:txBody>
              <a:bodyPr wrap="square" rtlCol="0">
                <a:spAutoFit/>
              </a:bodyPr>
              <a:lstStyle/>
              <a:p>
                <a:r>
                  <a:rPr lang="en-US" sz="1100" dirty="0" err="1"/>
                  <a:t>p</a:t>
                </a:r>
                <a:r>
                  <a:rPr lang="en-US" sz="1100" dirty="0" err="1" smtClean="0"/>
                  <a:t>har</a:t>
                </a:r>
                <a:r>
                  <a:rPr lang="en-US" sz="1100" dirty="0" smtClean="0"/>
                  <a:t> wide</a:t>
                </a:r>
                <a:endParaRPr lang="en-US" sz="1100" dirty="0"/>
              </a:p>
            </p:txBody>
          </p:sp>
          <p:sp>
            <p:nvSpPr>
              <p:cNvPr id="11" name="TextBox 10"/>
              <p:cNvSpPr txBox="1"/>
              <p:nvPr/>
            </p:nvSpPr>
            <p:spPr>
              <a:xfrm>
                <a:off x="5791200" y="5257800"/>
                <a:ext cx="457200" cy="261610"/>
              </a:xfrm>
              <a:prstGeom prst="rect">
                <a:avLst/>
              </a:prstGeom>
              <a:noFill/>
            </p:spPr>
            <p:txBody>
              <a:bodyPr wrap="square" rtlCol="0">
                <a:spAutoFit/>
              </a:bodyPr>
              <a:lstStyle/>
              <a:p>
                <a:r>
                  <a:rPr lang="en-US" sz="1100" dirty="0" err="1" smtClean="0"/>
                  <a:t>clo</a:t>
                </a:r>
                <a:endParaRPr lang="en-US" sz="1100" dirty="0"/>
              </a:p>
            </p:txBody>
          </p:sp>
          <p:sp>
            <p:nvSpPr>
              <p:cNvPr id="12" name="TextBox 11"/>
              <p:cNvSpPr txBox="1"/>
              <p:nvPr/>
            </p:nvSpPr>
            <p:spPr>
              <a:xfrm>
                <a:off x="7696199" y="5210587"/>
                <a:ext cx="457200" cy="261610"/>
              </a:xfrm>
              <a:prstGeom prst="rect">
                <a:avLst/>
              </a:prstGeom>
              <a:noFill/>
            </p:spPr>
            <p:txBody>
              <a:bodyPr wrap="square" rtlCol="0">
                <a:spAutoFit/>
              </a:bodyPr>
              <a:lstStyle/>
              <a:p>
                <a:r>
                  <a:rPr lang="en-US" sz="1100" dirty="0" err="1" smtClean="0"/>
                  <a:t>clo</a:t>
                </a:r>
                <a:endParaRPr lang="en-US" sz="1100" dirty="0"/>
              </a:p>
            </p:txBody>
          </p:sp>
          <p:sp>
            <p:nvSpPr>
              <p:cNvPr id="13" name="TextBox 12"/>
              <p:cNvSpPr txBox="1"/>
              <p:nvPr/>
            </p:nvSpPr>
            <p:spPr>
              <a:xfrm>
                <a:off x="6019800" y="5578418"/>
                <a:ext cx="533400" cy="261610"/>
              </a:xfrm>
              <a:prstGeom prst="rect">
                <a:avLst/>
              </a:prstGeom>
              <a:noFill/>
            </p:spPr>
            <p:txBody>
              <a:bodyPr wrap="square" rtlCol="0">
                <a:spAutoFit/>
              </a:bodyPr>
              <a:lstStyle/>
              <a:p>
                <a:r>
                  <a:rPr lang="en-US" sz="1100" dirty="0" smtClean="0"/>
                  <a:t>wide</a:t>
                </a:r>
                <a:endParaRPr lang="en-US" sz="1100" dirty="0"/>
              </a:p>
            </p:txBody>
          </p:sp>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2920" y="4130930"/>
              <a:ext cx="2553480" cy="234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Microsoft Excel - gestures_english  [Compatibility Mode]"/>
            <p:cNvPicPr>
              <a:picLocks noChangeAspect="1"/>
            </p:cNvPicPr>
            <p:nvPr/>
          </p:nvPicPr>
          <p:blipFill rotWithShape="1">
            <a:blip r:embed="rId6" cstate="print">
              <a:extLst>
                <a:ext uri="{28A0092B-C50C-407E-A947-70E740481C1C}">
                  <a14:useLocalDpi xmlns:a14="http://schemas.microsoft.com/office/drawing/2010/main" val="0"/>
                </a:ext>
              </a:extLst>
            </a:blip>
            <a:srcRect l="21132" t="21597" r="3113" b="3980"/>
            <a:stretch/>
          </p:blipFill>
          <p:spPr>
            <a:xfrm>
              <a:off x="83383" y="3174551"/>
              <a:ext cx="2583617" cy="2997649"/>
            </a:xfrm>
            <a:prstGeom prst="rect">
              <a:avLst/>
            </a:prstGeom>
          </p:spPr>
        </p:pic>
        <p:sp>
          <p:nvSpPr>
            <p:cNvPr id="16" name="TextBox 15"/>
            <p:cNvSpPr txBox="1"/>
            <p:nvPr/>
          </p:nvSpPr>
          <p:spPr>
            <a:xfrm>
              <a:off x="-1380931" y="5910590"/>
              <a:ext cx="1676400" cy="523220"/>
            </a:xfrm>
            <a:prstGeom prst="rect">
              <a:avLst/>
            </a:prstGeom>
            <a:noFill/>
          </p:spPr>
          <p:txBody>
            <a:bodyPr wrap="square" rtlCol="0">
              <a:spAutoFit/>
            </a:bodyPr>
            <a:lstStyle/>
            <a:p>
              <a:r>
                <a:rPr lang="en-US" sz="1400" dirty="0" err="1" smtClean="0"/>
                <a:t>Browman</a:t>
              </a:r>
              <a:r>
                <a:rPr lang="en-US" sz="1400" dirty="0" smtClean="0"/>
                <a:t> &amp; Goldstein, (1992)</a:t>
              </a:r>
              <a:endParaRPr lang="en-US" sz="1400" dirty="0"/>
            </a:p>
          </p:txBody>
        </p:sp>
      </p:grpSp>
      <p:sp>
        <p:nvSpPr>
          <p:cNvPr id="19" name="TextBox 18"/>
          <p:cNvSpPr txBox="1"/>
          <p:nvPr/>
        </p:nvSpPr>
        <p:spPr>
          <a:xfrm>
            <a:off x="2258007" y="2242066"/>
            <a:ext cx="2258009" cy="369332"/>
          </a:xfrm>
          <a:prstGeom prst="rect">
            <a:avLst/>
          </a:prstGeom>
          <a:noFill/>
        </p:spPr>
        <p:txBody>
          <a:bodyPr wrap="square" rtlCol="0">
            <a:spAutoFit/>
          </a:bodyPr>
          <a:lstStyle/>
          <a:p>
            <a:pPr algn="r"/>
            <a:r>
              <a:rPr lang="en-US" dirty="0" smtClean="0">
                <a:latin typeface="Courier New" panose="02070309020205020404" pitchFamily="49" charset="0"/>
                <a:cs typeface="Courier New" panose="02070309020205020404" pitchFamily="49" charset="0"/>
              </a:rPr>
              <a:t>Hello World</a:t>
            </a:r>
            <a:endParaRPr lang="en-US" dirty="0">
              <a:latin typeface="Courier New" panose="02070309020205020404" pitchFamily="49" charset="0"/>
              <a:cs typeface="Courier New" panose="02070309020205020404" pitchFamily="49" charset="0"/>
            </a:endParaRPr>
          </a:p>
        </p:txBody>
      </p:sp>
      <p:pic>
        <p:nvPicPr>
          <p:cNvPr id="20" name="Picture 3" descr="C:\Users\Ganesh\Documents\Academics\ENES601_futureFacultySeminar1\classPresentation\fig4.jpg"/>
          <p:cNvPicPr>
            <a:picLocks noChangeAspect="1" noChangeArrowheads="1"/>
          </p:cNvPicPr>
          <p:nvPr/>
        </p:nvPicPr>
        <p:blipFill rotWithShape="1">
          <a:blip r:embed="rId7">
            <a:extLst>
              <a:ext uri="{28A0092B-C50C-407E-A947-70E740481C1C}">
                <a14:useLocalDpi xmlns:a14="http://schemas.microsoft.com/office/drawing/2010/main" val="0"/>
              </a:ext>
            </a:extLst>
          </a:blip>
          <a:srcRect l="66802" t="21556" r="4368" b="71301"/>
          <a:stretch/>
        </p:blipFill>
        <p:spPr bwMode="auto">
          <a:xfrm>
            <a:off x="9018037" y="2127380"/>
            <a:ext cx="2579228" cy="41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754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Dynamics: Computational model of speech production</a:t>
            </a:r>
            <a:endParaRPr lang="en-US" dirty="0"/>
          </a:p>
        </p:txBody>
      </p:sp>
      <p:pic>
        <p:nvPicPr>
          <p:cNvPr id="4" name="Picture 3" descr="C:\Users\Ganesh\Documents\Academics\ENES601_futureFacultySeminar1\classPresentation\fi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405" y="1600200"/>
            <a:ext cx="6990642"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4805" y="2743200"/>
            <a:ext cx="1143000" cy="307777"/>
          </a:xfrm>
          <a:prstGeom prst="rect">
            <a:avLst/>
          </a:prstGeom>
          <a:noFill/>
        </p:spPr>
        <p:txBody>
          <a:bodyPr wrap="square" rtlCol="0">
            <a:spAutoFit/>
          </a:bodyPr>
          <a:lstStyle/>
          <a:p>
            <a:pPr algn="ctr"/>
            <a:r>
              <a:rPr lang="en-US" sz="1400" dirty="0" smtClean="0"/>
              <a:t>Real world</a:t>
            </a:r>
            <a:endParaRPr lang="en-US" sz="1400" dirty="0"/>
          </a:p>
        </p:txBody>
      </p:sp>
      <p:sp>
        <p:nvSpPr>
          <p:cNvPr id="6" name="TextBox 5"/>
          <p:cNvSpPr txBox="1"/>
          <p:nvPr/>
        </p:nvSpPr>
        <p:spPr>
          <a:xfrm>
            <a:off x="1662405" y="4876800"/>
            <a:ext cx="1447800" cy="523220"/>
          </a:xfrm>
          <a:prstGeom prst="rect">
            <a:avLst/>
          </a:prstGeom>
          <a:noFill/>
        </p:spPr>
        <p:txBody>
          <a:bodyPr wrap="square" rtlCol="0">
            <a:spAutoFit/>
          </a:bodyPr>
          <a:lstStyle/>
          <a:p>
            <a:pPr algn="ctr"/>
            <a:r>
              <a:rPr lang="en-US" sz="1400" dirty="0" smtClean="0"/>
              <a:t>Computational model</a:t>
            </a:r>
            <a:endParaRPr lang="en-US" sz="1400" dirty="0"/>
          </a:p>
        </p:txBody>
      </p:sp>
      <p:sp>
        <p:nvSpPr>
          <p:cNvPr id="7" name="Left Brace 6"/>
          <p:cNvSpPr/>
          <p:nvPr/>
        </p:nvSpPr>
        <p:spPr>
          <a:xfrm>
            <a:off x="2957805" y="1981200"/>
            <a:ext cx="304800" cy="1752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2964431" y="4262110"/>
            <a:ext cx="304800" cy="1752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6141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 variables</a:t>
            </a:r>
            <a:endParaRPr lang="en-US" dirty="0"/>
          </a:p>
        </p:txBody>
      </p:sp>
      <p:sp>
        <p:nvSpPr>
          <p:cNvPr id="3" name="Content Placeholder 2"/>
          <p:cNvSpPr>
            <a:spLocks noGrp="1"/>
          </p:cNvSpPr>
          <p:nvPr>
            <p:ph idx="1"/>
          </p:nvPr>
        </p:nvSpPr>
        <p:spPr/>
        <p:txBody>
          <a:bodyPr/>
          <a:lstStyle/>
          <a:p>
            <a:r>
              <a:rPr lang="en-US" dirty="0"/>
              <a:t>Vocal tract constriction variables that describe the location and degree of constriction produced by the articulators.</a:t>
            </a:r>
          </a:p>
          <a:p>
            <a:endParaRPr lang="en-US" dirty="0"/>
          </a:p>
        </p:txBody>
      </p:sp>
      <p:graphicFrame>
        <p:nvGraphicFramePr>
          <p:cNvPr id="7" name="Group 168"/>
          <p:cNvGraphicFramePr>
            <a:graphicFrameLocks/>
          </p:cNvGraphicFramePr>
          <p:nvPr>
            <p:extLst>
              <p:ext uri="{D42A27DB-BD31-4B8C-83A1-F6EECF244321}">
                <p14:modId xmlns:p14="http://schemas.microsoft.com/office/powerpoint/2010/main" val="2314469064"/>
              </p:ext>
            </p:extLst>
          </p:nvPr>
        </p:nvGraphicFramePr>
        <p:xfrm>
          <a:off x="1649963" y="2668079"/>
          <a:ext cx="5257801" cy="3588096"/>
        </p:xfrm>
        <a:graphic>
          <a:graphicData uri="http://schemas.openxmlformats.org/drawingml/2006/table">
            <a:tbl>
              <a:tblPr/>
              <a:tblGrid>
                <a:gridCol w="1011116"/>
                <a:gridCol w="3033347"/>
                <a:gridCol w="1213338"/>
              </a:tblGrid>
              <a:tr h="558148">
                <a:tc>
                  <a:txBody>
                    <a:bodyPr/>
                    <a:lstStyle/>
                    <a:p>
                      <a:pPr marL="6350" marR="0" lvl="0" indent="7938"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Constriction organ</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Vocal tract variables</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Articulators</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18942">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Lip</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Lip Aperture (LA)</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Upper lip, lower lip, jaw</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942">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Lip Protrusion (LP)</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18942">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Tongue Tip</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635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Tongue tip constriction degree (TTCD)</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Tongue body, tip, jaw</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94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Tongue tip constriction location (TTCL)</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55814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Tongue Body</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635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Tongue body constriction degree (TBCD)</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Tongue body, jaw</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148">
                <a:tc vMerge="1">
                  <a:txBody>
                    <a:bodyPr/>
                    <a:lstStyle/>
                    <a:p>
                      <a:endParaRPr lang="en-US"/>
                    </a:p>
                  </a:txBody>
                  <a:tcPr/>
                </a:tc>
                <a:tc>
                  <a:txBody>
                    <a:bodyPr/>
                    <a:lstStyle/>
                    <a:p>
                      <a:pPr marL="6350" marR="0" lvl="0" indent="-635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Tongue body constriction location (TBCL)</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189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Velum</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Velum (VEL)</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Velum</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89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Glottis</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ＭＳ Ｐゴシック" charset="-128"/>
                          <a:cs typeface="Times New Roman" pitchFamily="18" charset="0"/>
                        </a:rPr>
                        <a:t>Glottis (GLO)</a:t>
                      </a:r>
                      <a:endParaRPr kumimoji="0" lang="en-US" sz="1400" b="0" i="0" u="none" strike="noStrike" cap="none" normalizeH="0" baseline="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ＭＳ Ｐゴシック" charset="-128"/>
                          <a:cs typeface="Times New Roman" pitchFamily="18" charset="0"/>
                        </a:rPr>
                        <a:t>Glottis</a:t>
                      </a:r>
                      <a:endParaRPr kumimoji="0" lang="en-US" sz="1400" b="0" i="0" u="none" strike="noStrike" cap="none" normalizeH="0" baseline="0" dirty="0" smtClean="0">
                        <a:ln>
                          <a:noFill/>
                        </a:ln>
                        <a:solidFill>
                          <a:schemeClr val="tx1"/>
                        </a:solidFill>
                        <a:effectLst/>
                        <a:latin typeface="Arial Narrow" pitchFamily="34"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8" name="Picture 17" descr="Screen shot 2010-05-19 a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652" y="2775053"/>
            <a:ext cx="2401711" cy="232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5"/>
          <p:cNvSpPr txBox="1">
            <a:spLocks noChangeArrowheads="1"/>
          </p:cNvSpPr>
          <p:nvPr/>
        </p:nvSpPr>
        <p:spPr bwMode="auto">
          <a:xfrm>
            <a:off x="7554052" y="5228844"/>
            <a:ext cx="19635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Tract variables (TVs)</a:t>
            </a:r>
          </a:p>
        </p:txBody>
      </p:sp>
      <p:sp>
        <p:nvSpPr>
          <p:cNvPr id="10" name="Oval 50"/>
          <p:cNvSpPr>
            <a:spLocks noChangeArrowheads="1"/>
          </p:cNvSpPr>
          <p:nvPr/>
        </p:nvSpPr>
        <p:spPr bwMode="auto">
          <a:xfrm>
            <a:off x="8203164" y="3360575"/>
            <a:ext cx="564443" cy="513710"/>
          </a:xfrm>
          <a:prstGeom prst="ellipse">
            <a:avLst/>
          </a:prstGeom>
          <a:noFill/>
          <a:ln w="38100">
            <a:solidFill>
              <a:srgbClr val="99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 name="Line 51"/>
          <p:cNvSpPr>
            <a:spLocks noChangeShapeType="1"/>
          </p:cNvSpPr>
          <p:nvPr/>
        </p:nvSpPr>
        <p:spPr bwMode="auto">
          <a:xfrm>
            <a:off x="2450099" y="3505317"/>
            <a:ext cx="6667465" cy="373812"/>
          </a:xfrm>
          <a:prstGeom prst="line">
            <a:avLst/>
          </a:prstGeom>
          <a:noFill/>
          <a:ln w="50800">
            <a:solidFill>
              <a:srgbClr val="339966">
                <a:alpha val="50195"/>
              </a:srgbClr>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 name="Oval 53"/>
          <p:cNvSpPr>
            <a:spLocks noChangeArrowheads="1"/>
          </p:cNvSpPr>
          <p:nvPr/>
        </p:nvSpPr>
        <p:spPr bwMode="auto">
          <a:xfrm>
            <a:off x="8663186" y="3505317"/>
            <a:ext cx="530578" cy="499871"/>
          </a:xfrm>
          <a:prstGeom prst="ellipse">
            <a:avLst/>
          </a:prstGeom>
          <a:noFill/>
          <a:ln w="38100">
            <a:solidFill>
              <a:srgbClr val="99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3" name="Line 54"/>
          <p:cNvSpPr>
            <a:spLocks noChangeShapeType="1"/>
          </p:cNvSpPr>
          <p:nvPr/>
        </p:nvSpPr>
        <p:spPr bwMode="auto">
          <a:xfrm flipV="1">
            <a:off x="2450100" y="3802929"/>
            <a:ext cx="6317508" cy="462306"/>
          </a:xfrm>
          <a:prstGeom prst="line">
            <a:avLst/>
          </a:prstGeom>
          <a:noFill/>
          <a:ln w="50800">
            <a:solidFill>
              <a:srgbClr val="339966">
                <a:alpha val="50195"/>
              </a:srgbClr>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Oval 55"/>
          <p:cNvSpPr>
            <a:spLocks noChangeArrowheads="1"/>
          </p:cNvSpPr>
          <p:nvPr/>
        </p:nvSpPr>
        <p:spPr bwMode="auto">
          <a:xfrm>
            <a:off x="8981729" y="3667388"/>
            <a:ext cx="584200" cy="404518"/>
          </a:xfrm>
          <a:prstGeom prst="ellipse">
            <a:avLst/>
          </a:prstGeom>
          <a:noFill/>
          <a:ln w="38100">
            <a:solidFill>
              <a:srgbClr val="99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5" name="Line 56"/>
          <p:cNvSpPr>
            <a:spLocks noChangeShapeType="1"/>
          </p:cNvSpPr>
          <p:nvPr/>
        </p:nvSpPr>
        <p:spPr bwMode="auto">
          <a:xfrm flipV="1">
            <a:off x="2450098" y="3676870"/>
            <a:ext cx="6057865" cy="1315624"/>
          </a:xfrm>
          <a:prstGeom prst="line">
            <a:avLst/>
          </a:prstGeom>
          <a:noFill/>
          <a:ln w="50800">
            <a:solidFill>
              <a:srgbClr val="339966">
                <a:alpha val="50195"/>
              </a:srgbClr>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 name="Line 57"/>
          <p:cNvSpPr>
            <a:spLocks noChangeShapeType="1"/>
          </p:cNvSpPr>
          <p:nvPr/>
        </p:nvSpPr>
        <p:spPr bwMode="auto">
          <a:xfrm flipV="1">
            <a:off x="2450099" y="3936691"/>
            <a:ext cx="5372064" cy="1933476"/>
          </a:xfrm>
          <a:prstGeom prst="line">
            <a:avLst/>
          </a:prstGeom>
          <a:noFill/>
          <a:ln w="50800">
            <a:solidFill>
              <a:srgbClr val="339966">
                <a:alpha val="50195"/>
              </a:srgbClr>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 name="Line 58"/>
          <p:cNvSpPr>
            <a:spLocks noChangeShapeType="1"/>
          </p:cNvSpPr>
          <p:nvPr/>
        </p:nvSpPr>
        <p:spPr bwMode="auto">
          <a:xfrm flipV="1">
            <a:off x="2450098" y="4808375"/>
            <a:ext cx="5524465" cy="1339884"/>
          </a:xfrm>
          <a:prstGeom prst="line">
            <a:avLst/>
          </a:prstGeom>
          <a:noFill/>
          <a:ln w="50800">
            <a:solidFill>
              <a:srgbClr val="339966">
                <a:alpha val="50195"/>
              </a:srgbClr>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378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gestures and Tract variables from TADA</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140" y="1547035"/>
            <a:ext cx="7903816" cy="512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30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synthetic model</a:t>
            </a:r>
            <a:endParaRPr lang="en-US" dirty="0"/>
          </a:p>
        </p:txBody>
      </p:sp>
      <p:sp>
        <p:nvSpPr>
          <p:cNvPr id="3" name="Content Placeholder 2"/>
          <p:cNvSpPr>
            <a:spLocks noGrp="1"/>
          </p:cNvSpPr>
          <p:nvPr>
            <p:ph idx="1"/>
          </p:nvPr>
        </p:nvSpPr>
        <p:spPr/>
        <p:txBody>
          <a:bodyPr/>
          <a:lstStyle/>
          <a:p>
            <a:r>
              <a:rPr lang="en-US" dirty="0" smtClean="0"/>
              <a:t>Synthetic model does not provide all variabilities observed in real speech production</a:t>
            </a:r>
          </a:p>
          <a:p>
            <a:endParaRPr lang="en-US" dirty="0"/>
          </a:p>
          <a:p>
            <a:r>
              <a:rPr lang="en-US" dirty="0" smtClean="0"/>
              <a:t>Articulatory speech synthesizer sounds unnatural and far from real speech</a:t>
            </a:r>
          </a:p>
          <a:p>
            <a:endParaRPr lang="en-US" dirty="0"/>
          </a:p>
        </p:txBody>
      </p:sp>
    </p:spTree>
    <p:extLst>
      <p:ext uri="{BB962C8B-B14F-4D97-AF65-F5344CB8AC3E}">
        <p14:creationId xmlns:p14="http://schemas.microsoft.com/office/powerpoint/2010/main" val="1027720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articulatory data</a:t>
            </a:r>
          </a:p>
        </p:txBody>
      </p:sp>
      <p:grpSp>
        <p:nvGrpSpPr>
          <p:cNvPr id="11" name="Group 10"/>
          <p:cNvGrpSpPr/>
          <p:nvPr/>
        </p:nvGrpSpPr>
        <p:grpSpPr>
          <a:xfrm>
            <a:off x="1679448" y="1583624"/>
            <a:ext cx="8839200" cy="4763349"/>
            <a:chOff x="152400" y="1388973"/>
            <a:chExt cx="8839200" cy="4763349"/>
          </a:xfrm>
        </p:grpSpPr>
        <p:pic>
          <p:nvPicPr>
            <p:cNvPr id="4" name="Picture 3" descr="C:\Users\Ganesh\research\presentations\provost_visit\scan-color-ann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2743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459468"/>
              <a:ext cx="2743200" cy="369332"/>
            </a:xfrm>
            <a:prstGeom prst="rect">
              <a:avLst/>
            </a:prstGeom>
            <a:noFill/>
          </p:spPr>
          <p:txBody>
            <a:bodyPr wrap="square" rtlCol="0">
              <a:spAutoFit/>
            </a:bodyPr>
            <a:lstStyle/>
            <a:p>
              <a:r>
                <a:rPr lang="en-US" dirty="0" smtClean="0"/>
                <a:t>X-ray </a:t>
              </a:r>
              <a:r>
                <a:rPr lang="en-US" dirty="0" err="1" smtClean="0"/>
                <a:t>microbeam</a:t>
              </a:r>
              <a:endParaRPr lang="en-US" dirty="0"/>
            </a:p>
          </p:txBody>
        </p:sp>
        <p:sp>
          <p:nvSpPr>
            <p:cNvPr id="6" name="TextBox 5"/>
            <p:cNvSpPr txBox="1"/>
            <p:nvPr/>
          </p:nvSpPr>
          <p:spPr>
            <a:xfrm>
              <a:off x="2895600" y="1388973"/>
              <a:ext cx="3200399" cy="646331"/>
            </a:xfrm>
            <a:prstGeom prst="rect">
              <a:avLst/>
            </a:prstGeom>
            <a:noFill/>
          </p:spPr>
          <p:txBody>
            <a:bodyPr wrap="square" rtlCol="0">
              <a:spAutoFit/>
            </a:bodyPr>
            <a:lstStyle/>
            <a:p>
              <a:r>
                <a:rPr lang="en-US" dirty="0" smtClean="0"/>
                <a:t>Electromagnetic </a:t>
              </a:r>
              <a:r>
                <a:rPr lang="en-US" dirty="0" err="1" smtClean="0"/>
                <a:t>Midsaggital</a:t>
              </a:r>
              <a:r>
                <a:rPr lang="en-US" dirty="0" smtClean="0"/>
                <a:t> </a:t>
              </a:r>
              <a:r>
                <a:rPr lang="en-US" dirty="0" err="1" smtClean="0"/>
                <a:t>Articulometry</a:t>
              </a:r>
              <a:r>
                <a:rPr lang="en-US" dirty="0" smtClean="0"/>
                <a:t> (EMA)</a:t>
              </a:r>
              <a:endParaRPr lang="en-US" dirty="0"/>
            </a:p>
          </p:txBody>
        </p:sp>
        <p:pic>
          <p:nvPicPr>
            <p:cNvPr id="7" name="Picture 4" descr="C:\Users\Ganesh\research\presentations\provost_visit\3d_articulo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525" y="2590800"/>
              <a:ext cx="2970475" cy="1712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Ganesh\research\presentations\provost_visit\ema_moc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887" y="4303061"/>
              <a:ext cx="2975113" cy="14119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il.usc.edu/span/mri-timit/mritimit_screen_w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362200"/>
              <a:ext cx="2590800" cy="37901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60327" y="1487269"/>
              <a:ext cx="2731273" cy="923330"/>
            </a:xfrm>
            <a:prstGeom prst="rect">
              <a:avLst/>
            </a:prstGeom>
            <a:noFill/>
          </p:spPr>
          <p:txBody>
            <a:bodyPr wrap="square" rtlCol="0">
              <a:spAutoFit/>
            </a:bodyPr>
            <a:lstStyle/>
            <a:p>
              <a:r>
                <a:rPr lang="en-US" dirty="0" smtClean="0"/>
                <a:t>Real Time Magnetic Resonance Imaging </a:t>
              </a:r>
              <a:br>
                <a:rPr lang="en-US" dirty="0" smtClean="0"/>
              </a:br>
              <a:r>
                <a:rPr lang="en-US" dirty="0" smtClean="0"/>
                <a:t>(</a:t>
              </a:r>
              <a:r>
                <a:rPr lang="en-US" dirty="0" err="1" smtClean="0"/>
                <a:t>rt</a:t>
              </a:r>
              <a:r>
                <a:rPr lang="en-US" dirty="0" smtClean="0"/>
                <a:t>-MRI)</a:t>
              </a:r>
              <a:endParaRPr lang="en-US" dirty="0"/>
            </a:p>
          </p:txBody>
        </p:sp>
      </p:grpSp>
      <p:cxnSp>
        <p:nvCxnSpPr>
          <p:cNvPr id="12" name="Straight Connector 11"/>
          <p:cNvCxnSpPr/>
          <p:nvPr/>
        </p:nvCxnSpPr>
        <p:spPr>
          <a:xfrm>
            <a:off x="4471899" y="1654119"/>
            <a:ext cx="25396" cy="4821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60371" y="1583624"/>
            <a:ext cx="11927" cy="48918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3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657" y="1202383"/>
            <a:ext cx="9952591" cy="1981199"/>
          </a:xfrm>
        </p:spPr>
        <p:txBody>
          <a:bodyPr>
            <a:normAutofit fontScale="92500"/>
          </a:bodyPr>
          <a:lstStyle/>
          <a:p>
            <a:r>
              <a:rPr lang="en-US" sz="2400" dirty="0"/>
              <a:t>Why?</a:t>
            </a:r>
          </a:p>
          <a:p>
            <a:pPr lvl="1"/>
            <a:r>
              <a:rPr lang="en-US" dirty="0" smtClean="0"/>
              <a:t>TVs </a:t>
            </a:r>
            <a:r>
              <a:rPr lang="en-US" dirty="0"/>
              <a:t>are a more speaker independent representation than pellet </a:t>
            </a:r>
            <a:r>
              <a:rPr lang="en-US" dirty="0" smtClean="0"/>
              <a:t>positions.</a:t>
            </a:r>
          </a:p>
          <a:p>
            <a:pPr lvl="2"/>
            <a:r>
              <a:rPr lang="en-US" dirty="0" smtClean="0"/>
              <a:t>Because they are relative measures of constriction position and degree</a:t>
            </a:r>
          </a:p>
          <a:p>
            <a:pPr lvl="1"/>
            <a:r>
              <a:rPr lang="en-US" dirty="0" smtClean="0"/>
              <a:t>Use </a:t>
            </a:r>
            <a:r>
              <a:rPr lang="en-US" dirty="0"/>
              <a:t>the TADA theoretical framework to analyze the phonological phenomena</a:t>
            </a:r>
            <a:r>
              <a:rPr lang="en-US" dirty="0" smtClean="0"/>
              <a:t>.</a:t>
            </a:r>
          </a:p>
          <a:p>
            <a:pPr lvl="1"/>
            <a:r>
              <a:rPr lang="en-US" dirty="0" smtClean="0"/>
              <a:t>Less non-uniqueness in acoustic to articulatory mapping</a:t>
            </a:r>
          </a:p>
        </p:txBody>
      </p:sp>
      <p:sp>
        <p:nvSpPr>
          <p:cNvPr id="3" name="Title 2"/>
          <p:cNvSpPr>
            <a:spLocks noGrp="1"/>
          </p:cNvSpPr>
          <p:nvPr>
            <p:ph type="title"/>
          </p:nvPr>
        </p:nvSpPr>
        <p:spPr/>
        <p:txBody>
          <a:bodyPr>
            <a:normAutofit fontScale="90000"/>
          </a:bodyPr>
          <a:lstStyle/>
          <a:p>
            <a:r>
              <a:rPr lang="en-US" dirty="0" smtClean="0"/>
              <a:t>Converting real articulatory data to TVs </a:t>
            </a:r>
            <a:endParaRPr lang="en-US" dirty="0"/>
          </a:p>
        </p:txBody>
      </p:sp>
      <p:sp>
        <p:nvSpPr>
          <p:cNvPr id="4" name="Date Placeholder 3"/>
          <p:cNvSpPr>
            <a:spLocks noGrp="1"/>
          </p:cNvSpPr>
          <p:nvPr>
            <p:ph type="dt" sz="half" idx="10"/>
          </p:nvPr>
        </p:nvSpPr>
        <p:spPr/>
        <p:txBody>
          <a:bodyPr/>
          <a:lstStyle/>
          <a:p>
            <a:fld id="{8C1D7FB7-27BB-48C7-AD45-574091B3B490}"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18</a:t>
            </a:fld>
            <a:endParaRPr lang="en-US" dirty="0"/>
          </a:p>
        </p:txBody>
      </p:sp>
      <p:pic>
        <p:nvPicPr>
          <p:cNvPr id="7" name="Picture 2" descr="C:\Users\Ganesh\research\presentations\interspeech_2015\pellets2tv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878" y="2982687"/>
            <a:ext cx="7389256" cy="378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894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3314773"/>
            <a:ext cx="8382000" cy="3140573"/>
          </a:xfrm>
        </p:spPr>
        <p:txBody>
          <a:bodyPr>
            <a:normAutofit lnSpcReduction="10000"/>
          </a:bodyPr>
          <a:lstStyle/>
          <a:p>
            <a:r>
              <a:rPr lang="en-US" sz="2400" dirty="0"/>
              <a:t>Challenges</a:t>
            </a:r>
          </a:p>
          <a:p>
            <a:pPr lvl="1"/>
            <a:r>
              <a:rPr lang="en-US" sz="2000" dirty="0"/>
              <a:t>Highly nonlinear and somewhat non-unique mapping from acoustics to articulations </a:t>
            </a:r>
            <a:endParaRPr lang="en-US" sz="2000" dirty="0">
              <a:solidFill>
                <a:srgbClr val="FF0000"/>
              </a:solidFill>
            </a:endParaRPr>
          </a:p>
          <a:p>
            <a:pPr lvl="1"/>
            <a:r>
              <a:rPr lang="en-US" dirty="0" smtClean="0"/>
              <a:t>Different possible representations of articulatory data</a:t>
            </a:r>
            <a:endParaRPr lang="en-US" sz="2000" dirty="0"/>
          </a:p>
          <a:p>
            <a:r>
              <a:rPr lang="en-US" sz="2400" dirty="0"/>
              <a:t>Approaches</a:t>
            </a:r>
          </a:p>
          <a:p>
            <a:pPr lvl="1"/>
            <a:r>
              <a:rPr lang="en-US" sz="2000" dirty="0"/>
              <a:t>Codebook based approaches </a:t>
            </a:r>
            <a:r>
              <a:rPr lang="en-US" sz="1400" dirty="0"/>
              <a:t>(</a:t>
            </a:r>
            <a:r>
              <a:rPr lang="en-US" sz="1400" dirty="0" err="1"/>
              <a:t>Schroeter</a:t>
            </a:r>
            <a:r>
              <a:rPr lang="en-US" sz="1400" dirty="0"/>
              <a:t> and </a:t>
            </a:r>
            <a:r>
              <a:rPr lang="en-US" sz="1400" dirty="0" err="1"/>
              <a:t>Sondhi</a:t>
            </a:r>
            <a:r>
              <a:rPr lang="en-US" sz="1400" dirty="0"/>
              <a:t>, (1994))</a:t>
            </a:r>
            <a:endParaRPr lang="en-US" sz="2000" dirty="0"/>
          </a:p>
          <a:p>
            <a:pPr lvl="1"/>
            <a:r>
              <a:rPr lang="en-US" sz="2000" dirty="0"/>
              <a:t>Gaussian Mixture Models (GMM) and Hidden Markov Models (HMMs) </a:t>
            </a:r>
            <a:r>
              <a:rPr lang="en-US" sz="1400" dirty="0"/>
              <a:t>(Toda et al., (2004))</a:t>
            </a:r>
            <a:endParaRPr lang="en-US" dirty="0" smtClean="0"/>
          </a:p>
          <a:p>
            <a:pPr lvl="1"/>
            <a:r>
              <a:rPr lang="en-US" sz="2000" dirty="0"/>
              <a:t>Artificial Neural Networks (ANN) </a:t>
            </a:r>
            <a:r>
              <a:rPr lang="en-US" sz="1400" dirty="0"/>
              <a:t>(Mitra, (2010</a:t>
            </a:r>
            <a:r>
              <a:rPr lang="en-US" sz="1400" dirty="0" smtClean="0"/>
              <a:t>))</a:t>
            </a:r>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Acoustic to Articulatory Speech Inversion</a:t>
            </a:r>
            <a:endParaRPr lang="en-US" dirty="0"/>
          </a:p>
        </p:txBody>
      </p:sp>
      <p:sp>
        <p:nvSpPr>
          <p:cNvPr id="4" name="Date Placeholder 3"/>
          <p:cNvSpPr>
            <a:spLocks noGrp="1"/>
          </p:cNvSpPr>
          <p:nvPr>
            <p:ph type="dt" sz="half" idx="10"/>
          </p:nvPr>
        </p:nvSpPr>
        <p:spPr/>
        <p:txBody>
          <a:bodyPr/>
          <a:lstStyle/>
          <a:p>
            <a:fld id="{5F386C2F-1CF7-4D7B-B99A-174115085FDD}"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19</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5600" y="1334850"/>
            <a:ext cx="6172200" cy="195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54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t>Motor theory of speech perception</a:t>
            </a:r>
          </a:p>
          <a:p>
            <a:pPr>
              <a:buFont typeface="Wingdings" panose="05000000000000000000" pitchFamily="2" charset="2"/>
              <a:buChar char="§"/>
            </a:pPr>
            <a:r>
              <a:rPr lang="en-US" dirty="0" smtClean="0"/>
              <a:t>Phonetic feature theory</a:t>
            </a:r>
          </a:p>
          <a:p>
            <a:pPr>
              <a:buFont typeface="Wingdings" panose="05000000000000000000" pitchFamily="2" charset="2"/>
              <a:buChar char="§"/>
            </a:pPr>
            <a:r>
              <a:rPr lang="en-US" dirty="0" smtClean="0"/>
              <a:t>Discrete articulatory representations</a:t>
            </a:r>
          </a:p>
          <a:p>
            <a:pPr>
              <a:buFont typeface="Wingdings" panose="05000000000000000000" pitchFamily="2" charset="2"/>
              <a:buChar char="§"/>
            </a:pPr>
            <a:r>
              <a:rPr lang="en-US" dirty="0" smtClean="0"/>
              <a:t>Speech as Articulatory movements </a:t>
            </a:r>
          </a:p>
          <a:p>
            <a:pPr lvl="1">
              <a:buFont typeface="Wingdings" panose="05000000000000000000" pitchFamily="2" charset="2"/>
              <a:buChar char="§"/>
            </a:pPr>
            <a:r>
              <a:rPr lang="en-US" dirty="0" smtClean="0"/>
              <a:t>Synthetic model of Speech production – The Task Dynamics model</a:t>
            </a:r>
          </a:p>
          <a:p>
            <a:pPr>
              <a:buFont typeface="Wingdings" panose="05000000000000000000" pitchFamily="2" charset="2"/>
              <a:buChar char="§"/>
            </a:pPr>
            <a:r>
              <a:rPr lang="en-US" dirty="0" smtClean="0"/>
              <a:t>Representations of Real articulatory movements</a:t>
            </a:r>
          </a:p>
          <a:p>
            <a:pPr lvl="1">
              <a:buFont typeface="Wingdings" panose="05000000000000000000" pitchFamily="2" charset="2"/>
              <a:buChar char="§"/>
            </a:pPr>
            <a:r>
              <a:rPr lang="en-US" dirty="0" smtClean="0"/>
              <a:t>Measurement techniques and representations</a:t>
            </a:r>
          </a:p>
          <a:p>
            <a:pPr>
              <a:buFont typeface="Wingdings" panose="05000000000000000000" pitchFamily="2" charset="2"/>
              <a:buChar char="§"/>
            </a:pPr>
            <a:r>
              <a:rPr lang="en-US" dirty="0" smtClean="0"/>
              <a:t>Estimating articulatory movements from speech: Speech inversion</a:t>
            </a:r>
          </a:p>
          <a:p>
            <a:pPr>
              <a:buFont typeface="Wingdings" panose="05000000000000000000" pitchFamily="2" charset="2"/>
              <a:buChar char="§"/>
            </a:pPr>
            <a:r>
              <a:rPr lang="en-US" dirty="0" smtClean="0"/>
              <a:t>Relevance of articulatory representations in Machine and Human speech recognition</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38101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0139" y="2152486"/>
            <a:ext cx="8382000" cy="4191000"/>
          </a:xfrm>
        </p:spPr>
        <p:txBody>
          <a:bodyPr>
            <a:normAutofit/>
          </a:bodyPr>
          <a:lstStyle/>
          <a:p>
            <a:r>
              <a:rPr lang="en-US" sz="2000" dirty="0"/>
              <a:t>Function mapping approach to speech inversion</a:t>
            </a:r>
          </a:p>
          <a:p>
            <a:r>
              <a:rPr lang="en-US" sz="2000" dirty="0"/>
              <a:t>Artificial neural networks (ANN) suitable for the highly </a:t>
            </a:r>
            <a:br>
              <a:rPr lang="en-US" sz="2000" dirty="0"/>
            </a:br>
            <a:r>
              <a:rPr lang="en-US" sz="2000" dirty="0"/>
              <a:t>non-linear and non-unique mapping from acoustics to TVs </a:t>
            </a:r>
            <a:r>
              <a:rPr lang="en-US" sz="1400" dirty="0"/>
              <a:t>(</a:t>
            </a:r>
            <a:r>
              <a:rPr lang="en-US" sz="1400" dirty="0" err="1"/>
              <a:t>V.Mitra</a:t>
            </a:r>
            <a:r>
              <a:rPr lang="en-US" sz="1400" dirty="0"/>
              <a:t> et al. (2010))</a:t>
            </a:r>
            <a:endParaRPr lang="en-US" sz="1600" dirty="0"/>
          </a:p>
          <a:p>
            <a:r>
              <a:rPr lang="en-US" sz="2000" dirty="0"/>
              <a:t>Input features: Contextualized MFCCs </a:t>
            </a:r>
            <a:r>
              <a:rPr lang="en-US" sz="1400" dirty="0"/>
              <a:t>(13 </a:t>
            </a:r>
            <a:r>
              <a:rPr lang="en-US" sz="1400" dirty="0" err="1"/>
              <a:t>coeffs</a:t>
            </a:r>
            <a:r>
              <a:rPr lang="en-US" sz="1400" dirty="0"/>
              <a:t> x 17 frames)</a:t>
            </a:r>
          </a:p>
          <a:p>
            <a:r>
              <a:rPr lang="en-US" sz="2000" dirty="0"/>
              <a:t>Outputs: 6 TVs (LA, LP, TBCL, TBCD, TTCL, TTCD)</a:t>
            </a:r>
          </a:p>
          <a:p>
            <a:r>
              <a:rPr lang="en-US" sz="2000" dirty="0" smtClean="0"/>
              <a:t>Three </a:t>
            </a:r>
            <a:r>
              <a:rPr lang="en-US" sz="2000" dirty="0"/>
              <a:t>Hidden layer networks </a:t>
            </a:r>
            <a:r>
              <a:rPr lang="en-US" sz="2000" dirty="0" smtClean="0"/>
              <a:t>– Trained on an </a:t>
            </a:r>
            <a:r>
              <a:rPr lang="en-US" sz="2000" dirty="0" err="1" smtClean="0"/>
              <a:t>Nvidia</a:t>
            </a:r>
            <a:r>
              <a:rPr lang="en-US" sz="2000" dirty="0" smtClean="0"/>
              <a:t> Titan X GPU</a:t>
            </a:r>
            <a:endParaRPr lang="en-US" sz="2000" dirty="0"/>
          </a:p>
          <a:p>
            <a:r>
              <a:rPr lang="en-US" sz="2000" dirty="0"/>
              <a:t>100 – 500 nodes in hidden layer</a:t>
            </a:r>
          </a:p>
          <a:p>
            <a:r>
              <a:rPr lang="en-US" sz="2000" dirty="0" smtClean="0"/>
              <a:t>Stochastic Gradient Descent (SGD) </a:t>
            </a:r>
            <a:r>
              <a:rPr lang="en-US" sz="2000" dirty="0"/>
              <a:t>algorithm for training</a:t>
            </a:r>
            <a:r>
              <a:rPr lang="en-US" sz="2000" dirty="0" smtClean="0"/>
              <a:t>.</a:t>
            </a:r>
            <a:endParaRPr lang="en-US" sz="2000" dirty="0"/>
          </a:p>
        </p:txBody>
      </p:sp>
      <p:sp>
        <p:nvSpPr>
          <p:cNvPr id="3" name="Title 2"/>
          <p:cNvSpPr>
            <a:spLocks noGrp="1"/>
          </p:cNvSpPr>
          <p:nvPr>
            <p:ph type="title"/>
          </p:nvPr>
        </p:nvSpPr>
        <p:spPr/>
        <p:txBody>
          <a:bodyPr/>
          <a:lstStyle/>
          <a:p>
            <a:r>
              <a:rPr lang="en-US" dirty="0" smtClean="0"/>
              <a:t>Speech Inversion System</a:t>
            </a:r>
            <a:endParaRPr lang="en-US" dirty="0"/>
          </a:p>
        </p:txBody>
      </p:sp>
      <p:sp>
        <p:nvSpPr>
          <p:cNvPr id="4" name="Date Placeholder 3"/>
          <p:cNvSpPr>
            <a:spLocks noGrp="1"/>
          </p:cNvSpPr>
          <p:nvPr>
            <p:ph type="dt" sz="half" idx="10"/>
          </p:nvPr>
        </p:nvSpPr>
        <p:spPr/>
        <p:txBody>
          <a:bodyPr/>
          <a:lstStyle/>
          <a:p>
            <a:fld id="{7A404BB8-BB6E-472A-B1BB-EBD1D03482C2}"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20</a:t>
            </a:fld>
            <a:endParaRPr lang="en-US" dirty="0"/>
          </a:p>
        </p:txBody>
      </p:sp>
      <p:grpSp>
        <p:nvGrpSpPr>
          <p:cNvPr id="21" name="Group 20"/>
          <p:cNvGrpSpPr/>
          <p:nvPr/>
        </p:nvGrpSpPr>
        <p:grpSpPr>
          <a:xfrm>
            <a:off x="1736698" y="1207008"/>
            <a:ext cx="8806408" cy="822960"/>
            <a:chOff x="212698" y="1485293"/>
            <a:chExt cx="8806408" cy="822960"/>
          </a:xfrm>
        </p:grpSpPr>
        <p:sp>
          <p:nvSpPr>
            <p:cNvPr id="22" name="Oval 21"/>
            <p:cNvSpPr/>
            <p:nvPr/>
          </p:nvSpPr>
          <p:spPr>
            <a:xfrm>
              <a:off x="212698" y="1584298"/>
              <a:ext cx="1140018" cy="60960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Input Speech</a:t>
              </a:r>
            </a:p>
          </p:txBody>
        </p:sp>
        <p:sp>
          <p:nvSpPr>
            <p:cNvPr id="23" name="Rectangle 22"/>
            <p:cNvSpPr/>
            <p:nvPr/>
          </p:nvSpPr>
          <p:spPr>
            <a:xfrm>
              <a:off x="1580988" y="1546198"/>
              <a:ext cx="1143000" cy="685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MFCC Feature extraction</a:t>
              </a:r>
            </a:p>
          </p:txBody>
        </p:sp>
        <p:sp>
          <p:nvSpPr>
            <p:cNvPr id="24" name="Rectangle 23"/>
            <p:cNvSpPr/>
            <p:nvPr/>
          </p:nvSpPr>
          <p:spPr>
            <a:xfrm>
              <a:off x="2949278" y="1546198"/>
              <a:ext cx="1143000" cy="685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Contextual window of 160ms</a:t>
              </a:r>
            </a:p>
          </p:txBody>
        </p:sp>
        <p:grpSp>
          <p:nvGrpSpPr>
            <p:cNvPr id="25" name="Group 24"/>
            <p:cNvGrpSpPr/>
            <p:nvPr/>
          </p:nvGrpSpPr>
          <p:grpSpPr>
            <a:xfrm>
              <a:off x="4333472" y="1485293"/>
              <a:ext cx="1876508" cy="822960"/>
              <a:chOff x="4683318" y="1489003"/>
              <a:chExt cx="1876508" cy="822960"/>
            </a:xfrm>
          </p:grpSpPr>
          <p:pic>
            <p:nvPicPr>
              <p:cNvPr id="33" name="Picture 5" descr="C:\Users\Ganesh\research\documents\asa_fall2014_poster\fig4.png"/>
              <p:cNvPicPr>
                <a:picLocks noChangeAspect="1" noChangeArrowheads="1"/>
              </p:cNvPicPr>
              <p:nvPr/>
            </p:nvPicPr>
            <p:blipFill rotWithShape="1">
              <a:blip r:embed="rId2">
                <a:extLst>
                  <a:ext uri="{28A0092B-C50C-407E-A947-70E740481C1C}">
                    <a14:useLocalDpi xmlns:a14="http://schemas.microsoft.com/office/drawing/2010/main" val="0"/>
                  </a:ext>
                </a:extLst>
              </a:blip>
              <a:srcRect l="35838" t="2903" r="29297" b="3928"/>
              <a:stretch/>
            </p:blipFill>
            <p:spPr bwMode="auto">
              <a:xfrm>
                <a:off x="4683318" y="1489003"/>
                <a:ext cx="1876508" cy="82296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4683318" y="1489003"/>
                <a:ext cx="1876508" cy="822960"/>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p:txBody>
          </p:sp>
        </p:grpSp>
        <p:sp>
          <p:nvSpPr>
            <p:cNvPr id="26" name="Rectangle 25"/>
            <p:cNvSpPr/>
            <p:nvPr/>
          </p:nvSpPr>
          <p:spPr>
            <a:xfrm>
              <a:off x="6440571" y="1546198"/>
              <a:ext cx="1143000" cy="685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t>Kalman</a:t>
              </a:r>
              <a:r>
                <a:rPr lang="en-US" sz="1400" dirty="0"/>
                <a:t> Smoothing</a:t>
              </a:r>
            </a:p>
          </p:txBody>
        </p:sp>
        <p:sp>
          <p:nvSpPr>
            <p:cNvPr id="27" name="Oval 26"/>
            <p:cNvSpPr/>
            <p:nvPr/>
          </p:nvSpPr>
          <p:spPr>
            <a:xfrm>
              <a:off x="7816136" y="1577009"/>
              <a:ext cx="1202970" cy="609600"/>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Tract Variables</a:t>
              </a:r>
            </a:p>
          </p:txBody>
        </p:sp>
        <p:cxnSp>
          <p:nvCxnSpPr>
            <p:cNvPr id="28" name="Straight Arrow Connector 27"/>
            <p:cNvCxnSpPr>
              <a:stCxn id="22" idx="6"/>
              <a:endCxn id="23" idx="1"/>
            </p:cNvCxnSpPr>
            <p:nvPr/>
          </p:nvCxnSpPr>
          <p:spPr>
            <a:xfrm>
              <a:off x="1352716" y="1889098"/>
              <a:ext cx="2282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24" idx="1"/>
            </p:cNvCxnSpPr>
            <p:nvPr/>
          </p:nvCxnSpPr>
          <p:spPr>
            <a:xfrm>
              <a:off x="2723988" y="1889098"/>
              <a:ext cx="22529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a:endCxn id="34" idx="1"/>
            </p:cNvCxnSpPr>
            <p:nvPr/>
          </p:nvCxnSpPr>
          <p:spPr>
            <a:xfrm>
              <a:off x="4092278" y="1889098"/>
              <a:ext cx="241194" cy="76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4" idx="3"/>
              <a:endCxn id="26" idx="1"/>
            </p:cNvCxnSpPr>
            <p:nvPr/>
          </p:nvCxnSpPr>
          <p:spPr>
            <a:xfrm flipV="1">
              <a:off x="6209980" y="1889098"/>
              <a:ext cx="230591" cy="76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3"/>
              <a:endCxn id="27" idx="2"/>
            </p:cNvCxnSpPr>
            <p:nvPr/>
          </p:nvCxnSpPr>
          <p:spPr>
            <a:xfrm flipV="1">
              <a:off x="7583571" y="1881809"/>
              <a:ext cx="232565" cy="72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825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10702"/>
            <a:ext cx="6867331" cy="3763963"/>
          </a:xfrm>
        </p:spPr>
        <p:txBody>
          <a:bodyPr/>
          <a:lstStyle/>
          <a:p>
            <a:r>
              <a:rPr lang="en-US" sz="2400" dirty="0"/>
              <a:t>X-ray </a:t>
            </a:r>
            <a:r>
              <a:rPr lang="en-US" sz="2400" dirty="0" err="1"/>
              <a:t>Microbeam</a:t>
            </a:r>
            <a:r>
              <a:rPr lang="en-US" sz="2400" dirty="0"/>
              <a:t> (XRMB) dataset converted to TVs</a:t>
            </a:r>
          </a:p>
          <a:p>
            <a:pPr lvl="1"/>
            <a:r>
              <a:rPr lang="en-US" sz="2000" dirty="0"/>
              <a:t>46 different speaker (21 males, 25 females)</a:t>
            </a:r>
          </a:p>
          <a:p>
            <a:pPr lvl="1"/>
            <a:r>
              <a:rPr lang="en-US" sz="2000" dirty="0"/>
              <a:t>Around 4 hours of training data</a:t>
            </a:r>
          </a:p>
          <a:p>
            <a:r>
              <a:rPr lang="en-US" sz="2400" dirty="0"/>
              <a:t>Trained on 36 speakers. Cross validation and testing on 5 speakers’ data for each</a:t>
            </a:r>
          </a:p>
          <a:p>
            <a:r>
              <a:rPr lang="en-US" sz="2400" dirty="0"/>
              <a:t>Mean, Variance Normalization: Speaker specific normalization (SPKNORM)</a:t>
            </a:r>
          </a:p>
          <a:p>
            <a:r>
              <a:rPr lang="en-US" sz="2400" dirty="0"/>
              <a:t>Pearson Product Moment Correlation (PPMC) between estimated and actual TVs</a:t>
            </a:r>
            <a:endParaRPr lang="en-US" sz="2000" dirty="0"/>
          </a:p>
        </p:txBody>
      </p:sp>
      <p:sp>
        <p:nvSpPr>
          <p:cNvPr id="3" name="Title 2"/>
          <p:cNvSpPr>
            <a:spLocks noGrp="1"/>
          </p:cNvSpPr>
          <p:nvPr>
            <p:ph type="title"/>
          </p:nvPr>
        </p:nvSpPr>
        <p:spPr/>
        <p:txBody>
          <a:bodyPr>
            <a:normAutofit fontScale="90000"/>
          </a:bodyPr>
          <a:lstStyle/>
          <a:p>
            <a:r>
              <a:rPr lang="en-US" dirty="0" smtClean="0"/>
              <a:t>Results of Speaker Independent Speech Inversion</a:t>
            </a:r>
            <a:endParaRPr lang="en-US" dirty="0"/>
          </a:p>
        </p:txBody>
      </p:sp>
      <p:sp>
        <p:nvSpPr>
          <p:cNvPr id="4" name="Date Placeholder 3"/>
          <p:cNvSpPr>
            <a:spLocks noGrp="1"/>
          </p:cNvSpPr>
          <p:nvPr>
            <p:ph type="dt" sz="half" idx="10"/>
          </p:nvPr>
        </p:nvSpPr>
        <p:spPr/>
        <p:txBody>
          <a:bodyPr/>
          <a:lstStyle/>
          <a:p>
            <a:fld id="{EB6D7775-B442-44FA-8EE0-5033C2B25CFF}" type="datetime1">
              <a:rPr lang="en-US" smtClean="0"/>
              <a:t>3/6/2017</a:t>
            </a:fld>
            <a:endParaRPr lang="en-US"/>
          </a:p>
        </p:txBody>
      </p:sp>
      <p:sp>
        <p:nvSpPr>
          <p:cNvPr id="5" name="Footer Placeholder 4"/>
          <p:cNvSpPr>
            <a:spLocks noGrp="1"/>
          </p:cNvSpPr>
          <p:nvPr>
            <p:ph type="ftr" sz="quarter" idx="11"/>
          </p:nvPr>
        </p:nvSpPr>
        <p:spPr/>
        <p:txBody>
          <a:bodyPr/>
          <a:lstStyle/>
          <a:p>
            <a:r>
              <a:rPr lang="en-US" smtClean="0"/>
              <a:t>CLIP colloquium</a:t>
            </a:r>
            <a:endParaRPr lang="en-US" dirty="0"/>
          </a:p>
        </p:txBody>
      </p:sp>
      <p:sp>
        <p:nvSpPr>
          <p:cNvPr id="6" name="Slide Number Placeholder 5"/>
          <p:cNvSpPr>
            <a:spLocks noGrp="1"/>
          </p:cNvSpPr>
          <p:nvPr>
            <p:ph type="sldNum" sz="quarter" idx="12"/>
          </p:nvPr>
        </p:nvSpPr>
        <p:spPr/>
        <p:txBody>
          <a:bodyPr/>
          <a:lstStyle/>
          <a:p>
            <a:fld id="{8196FD37-9105-4442-BB83-0B03F429D41E}" type="slidenum">
              <a:rPr lang="en-US" smtClean="0"/>
              <a:t>21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79992871"/>
              </p:ext>
            </p:extLst>
          </p:nvPr>
        </p:nvGraphicFramePr>
        <p:xfrm>
          <a:off x="8209266" y="2374950"/>
          <a:ext cx="2306334" cy="1952244"/>
        </p:xfrm>
        <a:graphic>
          <a:graphicData uri="http://schemas.openxmlformats.org/drawingml/2006/table">
            <a:tbl>
              <a:tblPr firstRow="1" firstCol="1" bandRow="1">
                <a:tableStyleId>{5C22544A-7EE6-4342-B048-85BDC9FD1C3A}</a:tableStyleId>
              </a:tblPr>
              <a:tblGrid>
                <a:gridCol w="1343147"/>
                <a:gridCol w="963187"/>
              </a:tblGrid>
              <a:tr h="238125">
                <a:tc>
                  <a:txBody>
                    <a:bodyPr/>
                    <a:lstStyle/>
                    <a:p>
                      <a:pPr marL="0" marR="0" algn="ctr">
                        <a:lnSpc>
                          <a:spcPct val="115000"/>
                        </a:lnSpc>
                        <a:spcBef>
                          <a:spcPts val="0"/>
                        </a:spcBef>
                        <a:spcAft>
                          <a:spcPts val="0"/>
                        </a:spcAft>
                      </a:pPr>
                      <a:r>
                        <a:rPr lang="en-US" sz="1400" b="1" dirty="0">
                          <a:effectLst/>
                          <a:latin typeface="+mj-lt"/>
                        </a:rPr>
                        <a:t> </a:t>
                      </a:r>
                      <a:r>
                        <a:rPr lang="en-US" sz="1400" b="1" dirty="0" smtClean="0">
                          <a:effectLst/>
                          <a:latin typeface="+mj-lt"/>
                        </a:rPr>
                        <a:t>TV</a:t>
                      </a:r>
                      <a:endParaRPr lang="en-US" sz="1400" b="1"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effectLst/>
                          <a:latin typeface="+mj-lt"/>
                          <a:ea typeface="+mn-ea"/>
                          <a:cs typeface="+mn-cs"/>
                        </a:rPr>
                        <a:t>PPMC</a:t>
                      </a:r>
                      <a:endParaRPr lang="en-US" sz="1400" b="1" dirty="0">
                        <a:effectLst/>
                        <a:latin typeface="+mj-lt"/>
                        <a:ea typeface="Calibri"/>
                        <a:cs typeface="Times New Roman"/>
                      </a:endParaRPr>
                    </a:p>
                  </a:txBody>
                  <a:tcPr marL="68580" marR="68580" marT="0" marB="0"/>
                </a:tc>
              </a:tr>
              <a:tr h="238125">
                <a:tc>
                  <a:txBody>
                    <a:bodyPr/>
                    <a:lstStyle/>
                    <a:p>
                      <a:pPr algn="ctr" rtl="0" fontAlgn="b"/>
                      <a:r>
                        <a:rPr lang="en-US" sz="1400">
                          <a:effectLst/>
                          <a:latin typeface="+mj-lt"/>
                        </a:rPr>
                        <a:t>LA</a:t>
                      </a:r>
                    </a:p>
                  </a:txBody>
                  <a:tcPr marL="22860" marR="22860" marT="15240" marB="15240" anchor="b"/>
                </a:tc>
                <a:tc>
                  <a:txBody>
                    <a:bodyPr/>
                    <a:lstStyle/>
                    <a:p>
                      <a:pPr algn="ctr" rtl="0" fontAlgn="b"/>
                      <a:r>
                        <a:rPr lang="en-US" sz="1400">
                          <a:effectLst/>
                          <a:latin typeface="+mj-lt"/>
                        </a:rPr>
                        <a:t>0.78</a:t>
                      </a:r>
                    </a:p>
                  </a:txBody>
                  <a:tcPr marL="22860" marR="22860" marT="15240" marB="15240" anchor="b"/>
                </a:tc>
              </a:tr>
              <a:tr h="238125">
                <a:tc>
                  <a:txBody>
                    <a:bodyPr/>
                    <a:lstStyle/>
                    <a:p>
                      <a:pPr algn="ctr" rtl="0" fontAlgn="b"/>
                      <a:r>
                        <a:rPr lang="en-US" sz="1400">
                          <a:effectLst/>
                          <a:latin typeface="+mj-lt"/>
                        </a:rPr>
                        <a:t>LP</a:t>
                      </a:r>
                    </a:p>
                  </a:txBody>
                  <a:tcPr marL="22860" marR="22860" marT="15240" marB="15240" anchor="b"/>
                </a:tc>
                <a:tc>
                  <a:txBody>
                    <a:bodyPr/>
                    <a:lstStyle/>
                    <a:p>
                      <a:pPr algn="ctr" rtl="0" fontAlgn="b"/>
                      <a:r>
                        <a:rPr lang="en-US" sz="1400">
                          <a:effectLst/>
                          <a:latin typeface="+mj-lt"/>
                        </a:rPr>
                        <a:t>0.64</a:t>
                      </a:r>
                    </a:p>
                  </a:txBody>
                  <a:tcPr marL="22860" marR="22860" marT="15240" marB="15240" anchor="b"/>
                </a:tc>
              </a:tr>
              <a:tr h="238125">
                <a:tc>
                  <a:txBody>
                    <a:bodyPr/>
                    <a:lstStyle/>
                    <a:p>
                      <a:pPr algn="ctr" rtl="0" fontAlgn="b"/>
                      <a:r>
                        <a:rPr lang="en-US" sz="1400" dirty="0">
                          <a:effectLst/>
                          <a:latin typeface="+mj-lt"/>
                        </a:rPr>
                        <a:t>TBCL</a:t>
                      </a:r>
                    </a:p>
                  </a:txBody>
                  <a:tcPr marL="22860" marR="22860" marT="15240" marB="15240" anchor="b"/>
                </a:tc>
                <a:tc>
                  <a:txBody>
                    <a:bodyPr/>
                    <a:lstStyle/>
                    <a:p>
                      <a:pPr algn="ctr" rtl="0" fontAlgn="b"/>
                      <a:r>
                        <a:rPr lang="en-US" sz="1400" dirty="0">
                          <a:effectLst/>
                          <a:latin typeface="+mj-lt"/>
                        </a:rPr>
                        <a:t>0.86</a:t>
                      </a:r>
                    </a:p>
                  </a:txBody>
                  <a:tcPr marL="22860" marR="22860" marT="15240" marB="15240" anchor="b"/>
                </a:tc>
              </a:tr>
              <a:tr h="238125">
                <a:tc>
                  <a:txBody>
                    <a:bodyPr/>
                    <a:lstStyle/>
                    <a:p>
                      <a:pPr algn="ctr" rtl="0" fontAlgn="b"/>
                      <a:r>
                        <a:rPr lang="en-US" sz="1400">
                          <a:effectLst/>
                          <a:latin typeface="+mj-lt"/>
                        </a:rPr>
                        <a:t>TBCD</a:t>
                      </a:r>
                    </a:p>
                  </a:txBody>
                  <a:tcPr marL="22860" marR="22860" marT="15240" marB="15240" anchor="b"/>
                </a:tc>
                <a:tc>
                  <a:txBody>
                    <a:bodyPr/>
                    <a:lstStyle/>
                    <a:p>
                      <a:pPr algn="ctr" rtl="0" fontAlgn="b"/>
                      <a:r>
                        <a:rPr lang="en-US" sz="1400">
                          <a:effectLst/>
                          <a:latin typeface="+mj-lt"/>
                        </a:rPr>
                        <a:t>0.71</a:t>
                      </a:r>
                    </a:p>
                  </a:txBody>
                  <a:tcPr marL="22860" marR="22860" marT="15240" marB="15240" anchor="b"/>
                </a:tc>
              </a:tr>
              <a:tr h="238125">
                <a:tc>
                  <a:txBody>
                    <a:bodyPr/>
                    <a:lstStyle/>
                    <a:p>
                      <a:pPr algn="ctr" rtl="0" fontAlgn="b"/>
                      <a:r>
                        <a:rPr lang="en-US" sz="1400">
                          <a:effectLst/>
                          <a:latin typeface="+mj-lt"/>
                        </a:rPr>
                        <a:t>TTCL</a:t>
                      </a:r>
                    </a:p>
                  </a:txBody>
                  <a:tcPr marL="22860" marR="22860" marT="15240" marB="15240" anchor="b"/>
                </a:tc>
                <a:tc>
                  <a:txBody>
                    <a:bodyPr/>
                    <a:lstStyle/>
                    <a:p>
                      <a:pPr algn="ctr" rtl="0" fontAlgn="b"/>
                      <a:r>
                        <a:rPr lang="en-US" sz="1400">
                          <a:effectLst/>
                          <a:latin typeface="+mj-lt"/>
                        </a:rPr>
                        <a:t>0.73</a:t>
                      </a:r>
                    </a:p>
                  </a:txBody>
                  <a:tcPr marL="22860" marR="22860" marT="15240" marB="15240" anchor="b"/>
                </a:tc>
              </a:tr>
              <a:tr h="238125">
                <a:tc>
                  <a:txBody>
                    <a:bodyPr/>
                    <a:lstStyle/>
                    <a:p>
                      <a:pPr algn="ctr" rtl="0" fontAlgn="b"/>
                      <a:r>
                        <a:rPr lang="en-US" sz="1400">
                          <a:effectLst/>
                          <a:latin typeface="+mj-lt"/>
                        </a:rPr>
                        <a:t>TTCD</a:t>
                      </a:r>
                    </a:p>
                  </a:txBody>
                  <a:tcPr marL="22860" marR="22860" marT="15240" marB="15240" anchor="b"/>
                </a:tc>
                <a:tc>
                  <a:txBody>
                    <a:bodyPr/>
                    <a:lstStyle/>
                    <a:p>
                      <a:pPr algn="ctr" rtl="0" fontAlgn="b"/>
                      <a:r>
                        <a:rPr lang="en-US" sz="1400">
                          <a:effectLst/>
                          <a:latin typeface="+mj-lt"/>
                        </a:rPr>
                        <a:t>0.84</a:t>
                      </a:r>
                    </a:p>
                  </a:txBody>
                  <a:tcPr marL="22860" marR="22860" marT="15240" marB="15240" anchor="b"/>
                </a:tc>
              </a:tr>
              <a:tr h="238125">
                <a:tc>
                  <a:txBody>
                    <a:bodyPr/>
                    <a:lstStyle/>
                    <a:p>
                      <a:pPr algn="ctr" rtl="0" fontAlgn="b"/>
                      <a:r>
                        <a:rPr lang="en-US" sz="1400" b="1">
                          <a:effectLst/>
                          <a:latin typeface="+mj-lt"/>
                        </a:rPr>
                        <a:t>Mean</a:t>
                      </a:r>
                    </a:p>
                  </a:txBody>
                  <a:tcPr marL="22860" marR="22860" marT="15240" marB="15240" anchor="b"/>
                </a:tc>
                <a:tc>
                  <a:txBody>
                    <a:bodyPr/>
                    <a:lstStyle/>
                    <a:p>
                      <a:pPr algn="ctr" rtl="0" fontAlgn="b"/>
                      <a:r>
                        <a:rPr lang="en-US" sz="1400" b="1" dirty="0">
                          <a:effectLst/>
                          <a:latin typeface="+mj-lt"/>
                        </a:rPr>
                        <a:t>0.76</a:t>
                      </a:r>
                    </a:p>
                  </a:txBody>
                  <a:tcPr marL="22860" marR="22860" marT="15240" marB="15240" anchor="b"/>
                </a:tc>
              </a:tr>
            </a:tbl>
          </a:graphicData>
        </a:graphic>
      </p:graphicFrame>
    </p:spTree>
    <p:extLst>
      <p:ext uri="{BB962C8B-B14F-4D97-AF65-F5344CB8AC3E}">
        <p14:creationId xmlns:p14="http://schemas.microsoft.com/office/powerpoint/2010/main" val="199648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estimates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061" b="-1"/>
          <a:stretch/>
        </p:blipFill>
        <p:spPr>
          <a:xfrm>
            <a:off x="2440346" y="1222310"/>
            <a:ext cx="6907114" cy="4627984"/>
          </a:xfrm>
        </p:spPr>
      </p:pic>
      <p:sp>
        <p:nvSpPr>
          <p:cNvPr id="5" name="TextBox 4"/>
          <p:cNvSpPr txBox="1"/>
          <p:nvPr/>
        </p:nvSpPr>
        <p:spPr>
          <a:xfrm>
            <a:off x="531845" y="5850294"/>
            <a:ext cx="7856375" cy="369332"/>
          </a:xfrm>
          <a:prstGeom prst="rect">
            <a:avLst/>
          </a:prstGeom>
          <a:noFill/>
        </p:spPr>
        <p:txBody>
          <a:bodyPr wrap="square" rtlCol="0">
            <a:spAutoFit/>
          </a:bodyPr>
          <a:lstStyle/>
          <a:p>
            <a:r>
              <a:rPr lang="en-US" dirty="0" smtClean="0"/>
              <a:t>Try it </a:t>
            </a:r>
            <a:r>
              <a:rPr lang="en-US" dirty="0"/>
              <a:t>for free @ </a:t>
            </a:r>
            <a:r>
              <a:rPr lang="en-US" dirty="0">
                <a:hlinkClick r:id="rId3"/>
              </a:rPr>
              <a:t>https://</a:t>
            </a:r>
            <a:r>
              <a:rPr lang="en-US" dirty="0" smtClean="0">
                <a:hlinkClick r:id="rId3"/>
              </a:rPr>
              <a:t>github.com/ganesa90/speech-inversion-matlabNN</a:t>
            </a:r>
            <a:endParaRPr lang="en-US" dirty="0"/>
          </a:p>
        </p:txBody>
      </p:sp>
    </p:spTree>
    <p:extLst>
      <p:ext uri="{BB962C8B-B14F-4D97-AF65-F5344CB8AC3E}">
        <p14:creationId xmlns:p14="http://schemas.microsoft.com/office/powerpoint/2010/main" val="3074655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a:t>
            </a:r>
            <a:r>
              <a:rPr lang="en-US" dirty="0" err="1" smtClean="0"/>
              <a:t>invertion</a:t>
            </a:r>
            <a:r>
              <a:rPr lang="en-US" dirty="0" smtClean="0"/>
              <a:t> on synthetic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9694676"/>
              </p:ext>
            </p:extLst>
          </p:nvPr>
        </p:nvGraphicFramePr>
        <p:xfrm>
          <a:off x="1591763" y="1751119"/>
          <a:ext cx="9014569" cy="1066800"/>
        </p:xfrm>
        <a:graphic>
          <a:graphicData uri="http://schemas.openxmlformats.org/drawingml/2006/table">
            <a:tbl>
              <a:tblPr>
                <a:tableStyleId>{5C22544A-7EE6-4342-B048-85BDC9FD1C3A}</a:tableStyleId>
              </a:tblPr>
              <a:tblGrid>
                <a:gridCol w="1376724"/>
                <a:gridCol w="893157"/>
                <a:gridCol w="893157"/>
                <a:gridCol w="974353"/>
                <a:gridCol w="974353"/>
                <a:gridCol w="974353"/>
                <a:gridCol w="974353"/>
                <a:gridCol w="974353"/>
                <a:gridCol w="979766"/>
              </a:tblGrid>
              <a:tr h="143510">
                <a:tc>
                  <a:txBody>
                    <a:bodyPr/>
                    <a:lstStyle/>
                    <a:p>
                      <a:pPr marL="0" marR="0" algn="ctr">
                        <a:spcBef>
                          <a:spcPts val="0"/>
                        </a:spcBef>
                        <a:spcAft>
                          <a:spcPts val="0"/>
                        </a:spcAft>
                        <a:tabLst>
                          <a:tab pos="228600" algn="l"/>
                        </a:tabLst>
                      </a:pPr>
                      <a:r>
                        <a:rPr lang="en-US" sz="1400" dirty="0">
                          <a:effectLst/>
                        </a:rPr>
                        <a:t> </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b="1" dirty="0">
                          <a:effectLst/>
                        </a:rPr>
                        <a:t>GLO</a:t>
                      </a:r>
                      <a:endParaRPr lang="en-US" sz="1400" b="1" dirty="0">
                        <a:effectLst/>
                        <a:latin typeface="Times New Roman" panose="02020603050405020304" pitchFamily="18" charset="0"/>
                        <a:ea typeface="?? ??"/>
                      </a:endParaRPr>
                    </a:p>
                  </a:txBody>
                  <a:tcPr marL="0" marR="0" marT="0" marB="0" anchor="ctr"/>
                </a:tc>
                <a:tc>
                  <a:txBody>
                    <a:bodyPr/>
                    <a:lstStyle/>
                    <a:p>
                      <a:pPr marL="62865" marR="0" indent="4445" algn="ctr">
                        <a:spcBef>
                          <a:spcPts val="0"/>
                        </a:spcBef>
                        <a:spcAft>
                          <a:spcPts val="0"/>
                        </a:spcAft>
                        <a:tabLst>
                          <a:tab pos="228600" algn="l"/>
                        </a:tabLst>
                      </a:pPr>
                      <a:r>
                        <a:rPr lang="en-US" sz="1400" b="1">
                          <a:effectLst/>
                        </a:rPr>
                        <a:t>VEL</a:t>
                      </a:r>
                      <a:endParaRPr lang="en-US" sz="1400" b="1">
                        <a:effectLst/>
                        <a:latin typeface="Times New Roman" panose="02020603050405020304" pitchFamily="18" charset="0"/>
                        <a:ea typeface="?? ??"/>
                      </a:endParaRPr>
                    </a:p>
                  </a:txBody>
                  <a:tcPr marL="0" marR="0" marT="0" marB="0" anchor="ctr"/>
                </a:tc>
                <a:tc>
                  <a:txBody>
                    <a:bodyPr/>
                    <a:lstStyle/>
                    <a:p>
                      <a:pPr marL="62865" marR="0" indent="10160" algn="ctr">
                        <a:spcBef>
                          <a:spcPts val="0"/>
                        </a:spcBef>
                        <a:spcAft>
                          <a:spcPts val="0"/>
                        </a:spcAft>
                        <a:tabLst>
                          <a:tab pos="228600" algn="l"/>
                        </a:tabLst>
                      </a:pPr>
                      <a:r>
                        <a:rPr lang="en-US" sz="1400" b="1">
                          <a:effectLst/>
                        </a:rPr>
                        <a:t>LA</a:t>
                      </a:r>
                      <a:endParaRPr lang="en-US" sz="1400" b="1">
                        <a:effectLst/>
                        <a:latin typeface="Times New Roman" panose="02020603050405020304" pitchFamily="18" charset="0"/>
                        <a:ea typeface="?? ??"/>
                      </a:endParaRPr>
                    </a:p>
                  </a:txBody>
                  <a:tcPr marL="0" marR="0" marT="0" marB="0" anchor="ctr"/>
                </a:tc>
                <a:tc>
                  <a:txBody>
                    <a:bodyPr/>
                    <a:lstStyle/>
                    <a:p>
                      <a:pPr marL="62865" marR="0" indent="22860" algn="ctr">
                        <a:spcBef>
                          <a:spcPts val="0"/>
                        </a:spcBef>
                        <a:spcAft>
                          <a:spcPts val="0"/>
                        </a:spcAft>
                        <a:tabLst>
                          <a:tab pos="228600" algn="l"/>
                        </a:tabLst>
                      </a:pPr>
                      <a:r>
                        <a:rPr lang="en-US" sz="1400" b="1">
                          <a:effectLst/>
                        </a:rPr>
                        <a:t>LP</a:t>
                      </a:r>
                      <a:endParaRPr lang="en-US" sz="1400" b="1">
                        <a:effectLst/>
                        <a:latin typeface="Times New Roman" panose="02020603050405020304" pitchFamily="18" charset="0"/>
                        <a:ea typeface="?? ??"/>
                      </a:endParaRPr>
                    </a:p>
                  </a:txBody>
                  <a:tcPr marL="0" marR="0" marT="0" marB="0" anchor="ctr"/>
                </a:tc>
                <a:tc>
                  <a:txBody>
                    <a:bodyPr/>
                    <a:lstStyle/>
                    <a:p>
                      <a:pPr marL="62865" marR="0" indent="-14605" algn="ctr">
                        <a:spcBef>
                          <a:spcPts val="0"/>
                        </a:spcBef>
                        <a:spcAft>
                          <a:spcPts val="0"/>
                        </a:spcAft>
                        <a:tabLst>
                          <a:tab pos="228600" algn="l"/>
                        </a:tabLst>
                      </a:pPr>
                      <a:r>
                        <a:rPr lang="en-US" sz="1400" b="1">
                          <a:effectLst/>
                        </a:rPr>
                        <a:t>TTCD</a:t>
                      </a:r>
                      <a:endParaRPr lang="en-US" sz="1400" b="1">
                        <a:effectLst/>
                        <a:latin typeface="Times New Roman" panose="02020603050405020304" pitchFamily="18" charset="0"/>
                        <a:ea typeface="?? ??"/>
                      </a:endParaRPr>
                    </a:p>
                  </a:txBody>
                  <a:tcPr marL="0" marR="0" marT="0" marB="0" anchor="ctr"/>
                </a:tc>
                <a:tc>
                  <a:txBody>
                    <a:bodyPr/>
                    <a:lstStyle/>
                    <a:p>
                      <a:pPr marL="62865" marR="0" indent="-10795" algn="ctr">
                        <a:spcBef>
                          <a:spcPts val="0"/>
                        </a:spcBef>
                        <a:spcAft>
                          <a:spcPts val="0"/>
                        </a:spcAft>
                        <a:tabLst>
                          <a:tab pos="228600" algn="l"/>
                        </a:tabLst>
                      </a:pPr>
                      <a:r>
                        <a:rPr lang="en-US" sz="1400" b="1">
                          <a:effectLst/>
                        </a:rPr>
                        <a:t>TTCL</a:t>
                      </a:r>
                      <a:endParaRPr lang="en-US" sz="1400" b="1">
                        <a:effectLst/>
                        <a:latin typeface="Times New Roman" panose="02020603050405020304" pitchFamily="18" charset="0"/>
                        <a:ea typeface="?? ??"/>
                      </a:endParaRPr>
                    </a:p>
                  </a:txBody>
                  <a:tcPr marL="0" marR="0" marT="0" marB="0" anchor="ctr"/>
                </a:tc>
                <a:tc>
                  <a:txBody>
                    <a:bodyPr/>
                    <a:lstStyle/>
                    <a:p>
                      <a:pPr marL="62865" marR="0" indent="2540" algn="ctr">
                        <a:spcBef>
                          <a:spcPts val="0"/>
                        </a:spcBef>
                        <a:spcAft>
                          <a:spcPts val="0"/>
                        </a:spcAft>
                        <a:tabLst>
                          <a:tab pos="228600" algn="l"/>
                        </a:tabLst>
                      </a:pPr>
                      <a:r>
                        <a:rPr lang="en-US" sz="1400" b="1">
                          <a:effectLst/>
                        </a:rPr>
                        <a:t>TBCD</a:t>
                      </a:r>
                      <a:endParaRPr lang="en-US" sz="1400" b="1">
                        <a:effectLst/>
                        <a:latin typeface="Times New Roman" panose="02020603050405020304" pitchFamily="18" charset="0"/>
                        <a:ea typeface="?? ??"/>
                      </a:endParaRPr>
                    </a:p>
                  </a:txBody>
                  <a:tcPr marL="0" marR="0" marT="0" marB="0" anchor="ctr"/>
                </a:tc>
                <a:tc>
                  <a:txBody>
                    <a:bodyPr/>
                    <a:lstStyle/>
                    <a:p>
                      <a:pPr marL="62865" marR="0" indent="-37465" algn="ctr">
                        <a:spcBef>
                          <a:spcPts val="0"/>
                        </a:spcBef>
                        <a:spcAft>
                          <a:spcPts val="0"/>
                        </a:spcAft>
                        <a:tabLst>
                          <a:tab pos="228600" algn="l"/>
                        </a:tabLst>
                      </a:pPr>
                      <a:r>
                        <a:rPr lang="en-US" sz="1400" b="1" dirty="0">
                          <a:effectLst/>
                        </a:rPr>
                        <a:t>TBCL</a:t>
                      </a:r>
                      <a:endParaRPr lang="en-US" sz="1400" b="1" dirty="0">
                        <a:effectLst/>
                        <a:latin typeface="Times New Roman" panose="02020603050405020304" pitchFamily="18" charset="0"/>
                        <a:ea typeface="?? ??"/>
                      </a:endParaRPr>
                    </a:p>
                  </a:txBody>
                  <a:tcPr marL="0" marR="0" marT="0" marB="0" anchor="ctr"/>
                </a:tc>
              </a:tr>
              <a:tr h="161290">
                <a:tc>
                  <a:txBody>
                    <a:bodyPr/>
                    <a:lstStyle/>
                    <a:p>
                      <a:pPr marL="0" marR="0" algn="ctr">
                        <a:spcBef>
                          <a:spcPts val="0"/>
                        </a:spcBef>
                        <a:spcAft>
                          <a:spcPts val="0"/>
                        </a:spcAft>
                        <a:tabLst>
                          <a:tab pos="228600" algn="l"/>
                        </a:tabLst>
                      </a:pPr>
                      <a:r>
                        <a:rPr lang="en-US" sz="1400" b="1" dirty="0">
                          <a:effectLst/>
                        </a:rPr>
                        <a:t>Speaker dependent</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0.98</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0.96</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0.93</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0.96</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0.95</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0.94</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0.95</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0.97</a:t>
                      </a:r>
                      <a:endParaRPr lang="en-US" sz="1400" dirty="0">
                        <a:effectLst/>
                        <a:latin typeface="Times New Roman" panose="02020603050405020304" pitchFamily="18" charset="0"/>
                        <a:ea typeface="?? ??"/>
                      </a:endParaRPr>
                    </a:p>
                  </a:txBody>
                  <a:tcPr marL="0" marR="0" marT="0" marB="0" anchor="ctr"/>
                </a:tc>
              </a:tr>
              <a:tr h="161290">
                <a:tc>
                  <a:txBody>
                    <a:bodyPr/>
                    <a:lstStyle/>
                    <a:p>
                      <a:pPr marL="0" marR="0" algn="ctr">
                        <a:spcBef>
                          <a:spcPts val="0"/>
                        </a:spcBef>
                        <a:spcAft>
                          <a:spcPts val="0"/>
                        </a:spcAft>
                        <a:tabLst>
                          <a:tab pos="228600" algn="l"/>
                        </a:tabLst>
                      </a:pPr>
                      <a:r>
                        <a:rPr lang="en-US" sz="1400" b="1" dirty="0">
                          <a:effectLst/>
                        </a:rPr>
                        <a:t>Speaker independent</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0.97</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0.91</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0.97</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0.94</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a:effectLst/>
                        </a:rPr>
                        <a:t>0.94</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228600" algn="l"/>
                        </a:tabLst>
                      </a:pPr>
                      <a:r>
                        <a:rPr lang="en-US" sz="1400" dirty="0">
                          <a:effectLst/>
                        </a:rPr>
                        <a:t>0.96</a:t>
                      </a:r>
                      <a:endParaRPr lang="en-US" sz="1400" dirty="0">
                        <a:effectLst/>
                        <a:latin typeface="Times New Roman" panose="02020603050405020304" pitchFamily="18" charset="0"/>
                        <a:ea typeface="?? ??"/>
                      </a:endParaRPr>
                    </a:p>
                  </a:txBody>
                  <a:tcPr marL="0" marR="0" marT="0" marB="0" anchor="ctr"/>
                </a:tc>
              </a:tr>
            </a:tbl>
          </a:graphicData>
        </a:graphic>
      </p:graphicFrame>
      <p:sp>
        <p:nvSpPr>
          <p:cNvPr id="7" name="Rectangle 6"/>
          <p:cNvSpPr/>
          <p:nvPr/>
        </p:nvSpPr>
        <p:spPr>
          <a:xfrm>
            <a:off x="1069848" y="3088949"/>
            <a:ext cx="10058400" cy="2862322"/>
          </a:xfrm>
          <a:prstGeom prst="rect">
            <a:avLst/>
          </a:prstGeom>
        </p:spPr>
        <p:txBody>
          <a:bodyPr wrap="square">
            <a:spAutoFit/>
          </a:bodyPr>
          <a:lstStyle/>
          <a:p>
            <a:pPr marL="285750" indent="-285750">
              <a:buFont typeface="Arial" panose="020B0604020202020204" pitchFamily="34" charset="0"/>
              <a:buChar char="•"/>
            </a:pPr>
            <a:r>
              <a:rPr lang="en-US" dirty="0" smtClean="0">
                <a:latin typeface="Times New Roman" panose="02020603050405020304" pitchFamily="18" charset="0"/>
                <a:ea typeface="?? ??"/>
              </a:rPr>
              <a:t>Used </a:t>
            </a:r>
            <a:r>
              <a:rPr lang="en-US" dirty="0">
                <a:latin typeface="Times New Roman" panose="02020603050405020304" pitchFamily="18" charset="0"/>
                <a:ea typeface="?? ??"/>
              </a:rPr>
              <a:t>the CMU dictionary </a:t>
            </a:r>
            <a:r>
              <a:rPr lang="en-US" dirty="0" smtClean="0">
                <a:latin typeface="Times New Roman" panose="02020603050405020304" pitchFamily="18" charset="0"/>
                <a:ea typeface="?? ??"/>
              </a:rPr>
              <a:t>and </a:t>
            </a:r>
            <a:r>
              <a:rPr lang="en-US" dirty="0">
                <a:latin typeface="Times New Roman" panose="02020603050405020304" pitchFamily="18" charset="0"/>
                <a:ea typeface="?? ??"/>
              </a:rPr>
              <a:t>selected 111,929 </a:t>
            </a:r>
            <a:r>
              <a:rPr lang="en-US" dirty="0" smtClean="0">
                <a:latin typeface="Times New Roman" panose="02020603050405020304" pitchFamily="18" charset="0"/>
                <a:ea typeface="?? ??"/>
              </a:rPr>
              <a:t>words</a:t>
            </a:r>
          </a:p>
          <a:p>
            <a:pPr marL="285750" indent="-285750">
              <a:buFont typeface="Arial" panose="020B0604020202020204" pitchFamily="34" charset="0"/>
              <a:buChar char="•"/>
            </a:pPr>
            <a:r>
              <a:rPr lang="en-US" dirty="0" smtClean="0">
                <a:latin typeface="Times New Roman" panose="02020603050405020304" pitchFamily="18" charset="0"/>
                <a:ea typeface="?? ??"/>
              </a:rPr>
              <a:t>Fed </a:t>
            </a:r>
            <a:r>
              <a:rPr lang="en-US" dirty="0" err="1">
                <a:latin typeface="Times New Roman" panose="02020603050405020304" pitchFamily="18" charset="0"/>
                <a:ea typeface="?? ??"/>
              </a:rPr>
              <a:t>Arpabet</a:t>
            </a:r>
            <a:r>
              <a:rPr lang="en-US" dirty="0">
                <a:latin typeface="Times New Roman" panose="02020603050405020304" pitchFamily="18" charset="0"/>
                <a:ea typeface="?? ??"/>
              </a:rPr>
              <a:t> pronunciations </a:t>
            </a:r>
            <a:r>
              <a:rPr lang="en-US" dirty="0" smtClean="0">
                <a:latin typeface="Times New Roman" panose="02020603050405020304" pitchFamily="18" charset="0"/>
                <a:ea typeface="?? ??"/>
              </a:rPr>
              <a:t>of those words into TADA and </a:t>
            </a:r>
            <a:r>
              <a:rPr lang="en-US" smtClean="0">
                <a:latin typeface="Times New Roman" panose="02020603050405020304" pitchFamily="18" charset="0"/>
                <a:ea typeface="?? ??"/>
              </a:rPr>
              <a:t>generateftheir</a:t>
            </a:r>
            <a:r>
              <a:rPr lang="en-US" dirty="0" smtClean="0">
                <a:latin typeface="Times New Roman" panose="02020603050405020304" pitchFamily="18" charset="0"/>
                <a:ea typeface="?? ??"/>
              </a:rPr>
              <a:t> </a:t>
            </a:r>
            <a:r>
              <a:rPr lang="en-US" dirty="0">
                <a:latin typeface="Times New Roman" panose="02020603050405020304" pitchFamily="18" charset="0"/>
                <a:ea typeface="?? ??"/>
              </a:rPr>
              <a:t>corresponding TVs (refer to Table 1) and synthetic speech. Each word from the CMU dictionary was separately fed to TADA four or five times. For each iteration, TADA randomly selected (a) between a male and a female speaker, whose mean pitch was randomly picked from a uniform distribution; (b) a different speaking rate (fast, normal, or slow); and (c) a different set of articulatory weights to introduce speaker-specific traits. This process enabled simulating a diverse set of speakers. Altogether 534,322 audio samples were generated (approximately 450 hours of speech), out of which 88% of the data was used as the training set, 2% was used as the cross-validation set, and the remaining 10% was used as the test set. We name this as the Synthetic Multi-Speaker clean (SMS-clean) dataset. </a:t>
            </a:r>
            <a:endParaRPr lang="en-US" dirty="0"/>
          </a:p>
        </p:txBody>
      </p:sp>
    </p:spTree>
    <p:extLst>
      <p:ext uri="{BB962C8B-B14F-4D97-AF65-F5344CB8AC3E}">
        <p14:creationId xmlns:p14="http://schemas.microsoft.com/office/powerpoint/2010/main" val="311143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066801"/>
            <a:ext cx="8382000" cy="2590799"/>
          </a:xfrm>
        </p:spPr>
        <p:txBody>
          <a:bodyPr/>
          <a:lstStyle/>
          <a:p>
            <a:r>
              <a:rPr lang="en-US" sz="2400" dirty="0"/>
              <a:t>10 speakers (5 males, 5 females) chosen randomly from the XRMB dataset such that each speaker had roughly same amount of data</a:t>
            </a:r>
          </a:p>
          <a:p>
            <a:r>
              <a:rPr lang="en-US" sz="2400" dirty="0"/>
              <a:t>ANN Speech inversion systems trained for each speaker.</a:t>
            </a:r>
          </a:p>
          <a:p>
            <a:r>
              <a:rPr lang="en-US" sz="2400" dirty="0"/>
              <a:t>Performance evaluated using PPMC measure on test set (same speaker) (10% of available data)</a:t>
            </a:r>
          </a:p>
        </p:txBody>
      </p:sp>
      <p:sp>
        <p:nvSpPr>
          <p:cNvPr id="3" name="Title 2"/>
          <p:cNvSpPr>
            <a:spLocks noGrp="1"/>
          </p:cNvSpPr>
          <p:nvPr>
            <p:ph type="title"/>
          </p:nvPr>
        </p:nvSpPr>
        <p:spPr/>
        <p:txBody>
          <a:bodyPr>
            <a:normAutofit fontScale="90000"/>
          </a:bodyPr>
          <a:lstStyle/>
          <a:p>
            <a:r>
              <a:rPr lang="en-US" dirty="0" smtClean="0"/>
              <a:t>Speaker dependent inversion systems</a:t>
            </a:r>
            <a:endParaRPr lang="en-US" dirty="0"/>
          </a:p>
        </p:txBody>
      </p:sp>
      <p:sp>
        <p:nvSpPr>
          <p:cNvPr id="4" name="Date Placeholder 3"/>
          <p:cNvSpPr>
            <a:spLocks noGrp="1"/>
          </p:cNvSpPr>
          <p:nvPr>
            <p:ph type="dt" sz="half" idx="10"/>
          </p:nvPr>
        </p:nvSpPr>
        <p:spPr/>
        <p:txBody>
          <a:bodyPr/>
          <a:lstStyle/>
          <a:p>
            <a:fld id="{D5D89FC3-6D72-4F22-BDE4-6C26A0134AB8}" type="datetime1">
              <a:rPr lang="en-US" smtClean="0"/>
              <a:t>3/6/2017</a:t>
            </a:fld>
            <a:endParaRPr lang="en-US"/>
          </a:p>
        </p:txBody>
      </p:sp>
      <p:sp>
        <p:nvSpPr>
          <p:cNvPr id="5" name="Footer Placeholder 4"/>
          <p:cNvSpPr>
            <a:spLocks noGrp="1"/>
          </p:cNvSpPr>
          <p:nvPr>
            <p:ph type="ftr" sz="quarter" idx="11"/>
          </p:nvPr>
        </p:nvSpPr>
        <p:spPr/>
        <p:txBody>
          <a:bodyPr/>
          <a:lstStyle/>
          <a:p>
            <a:r>
              <a:rPr lang="en-US" smtClean="0"/>
              <a:t>CLIP colloquium</a:t>
            </a:r>
            <a:endParaRPr lang="en-US" dirty="0"/>
          </a:p>
        </p:txBody>
      </p:sp>
      <p:sp>
        <p:nvSpPr>
          <p:cNvPr id="6" name="Slide Number Placeholder 5"/>
          <p:cNvSpPr>
            <a:spLocks noGrp="1"/>
          </p:cNvSpPr>
          <p:nvPr>
            <p:ph type="sldNum" sz="quarter" idx="12"/>
          </p:nvPr>
        </p:nvSpPr>
        <p:spPr/>
        <p:txBody>
          <a:bodyPr/>
          <a:lstStyle/>
          <a:p>
            <a:fld id="{8196FD37-9105-4442-BB83-0B03F429D41E}" type="slidenum">
              <a:rPr lang="en-US" smtClean="0"/>
              <a:t>24</a:t>
            </a:fld>
            <a:endParaRPr lang="en-US" dirty="0"/>
          </a:p>
        </p:txBody>
      </p:sp>
      <p:graphicFrame>
        <p:nvGraphicFramePr>
          <p:cNvPr id="7" name="Table 6"/>
          <p:cNvGraphicFramePr>
            <a:graphicFrameLocks noGrp="1"/>
          </p:cNvGraphicFramePr>
          <p:nvPr>
            <p:extLst/>
          </p:nvPr>
        </p:nvGraphicFramePr>
        <p:xfrm>
          <a:off x="1981199" y="3498266"/>
          <a:ext cx="8153405" cy="2978734"/>
        </p:xfrm>
        <a:graphic>
          <a:graphicData uri="http://schemas.openxmlformats.org/drawingml/2006/table">
            <a:tbl>
              <a:tblPr firstRow="1" firstCol="1" bandRow="1">
                <a:tableStyleId>{5C22544A-7EE6-4342-B048-85BDC9FD1C3A}</a:tableStyleId>
              </a:tblPr>
              <a:tblGrid>
                <a:gridCol w="914402"/>
                <a:gridCol w="685800"/>
                <a:gridCol w="596095"/>
                <a:gridCol w="1308905"/>
                <a:gridCol w="664029"/>
                <a:gridCol w="664029"/>
                <a:gridCol w="664029"/>
                <a:gridCol w="664029"/>
                <a:gridCol w="664029"/>
                <a:gridCol w="664029"/>
                <a:gridCol w="664029"/>
              </a:tblGrid>
              <a:tr h="175924">
                <a:tc>
                  <a:txBody>
                    <a:bodyPr/>
                    <a:lstStyle/>
                    <a:p>
                      <a:pPr>
                        <a:lnSpc>
                          <a:spcPct val="115000"/>
                        </a:lnSpc>
                      </a:pPr>
                      <a:endParaRPr lang="en-US" sz="1400" dirty="0">
                        <a:effectLst/>
                        <a:latin typeface="Calibri"/>
                      </a:endParaRPr>
                    </a:p>
                  </a:txBody>
                  <a:tcPr marL="19072" marR="19072" marT="12715" marB="12715" anchor="b"/>
                </a:tc>
                <a:tc>
                  <a:txBody>
                    <a:bodyPr/>
                    <a:lstStyle/>
                    <a:p>
                      <a:pPr marL="0" marR="0" algn="ctr">
                        <a:lnSpc>
                          <a:spcPct val="115000"/>
                        </a:lnSpc>
                        <a:spcBef>
                          <a:spcPts val="0"/>
                        </a:spcBef>
                        <a:spcAft>
                          <a:spcPts val="0"/>
                        </a:spcAft>
                      </a:pPr>
                      <a:r>
                        <a:rPr lang="en-US" sz="1400" dirty="0" err="1">
                          <a:effectLst/>
                        </a:rPr>
                        <a:t>Spk</a:t>
                      </a:r>
                      <a:r>
                        <a:rPr lang="en-US" sz="1400" dirty="0">
                          <a:effectLst/>
                        </a:rPr>
                        <a:t> ID</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Gender</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Minutes of data</a:t>
                      </a:r>
                      <a:endParaRPr lang="en-US" sz="140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US" sz="1400" dirty="0">
                          <a:effectLst/>
                        </a:rPr>
                        <a:t>LA</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LP</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TBCL</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TBCD</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TTCL</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TTCD</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Average</a:t>
                      </a:r>
                      <a:endParaRPr lang="en-US" sz="140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dirty="0">
                          <a:effectLst/>
                        </a:rPr>
                        <a:t>Speaker 1</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JW12</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7.01</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dirty="0">
                          <a:effectLst/>
                        </a:rPr>
                        <a:t>0.78</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0.75</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0.73</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2</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JW14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F</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6.26</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0.76</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0.60</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0.90</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0.78</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3</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JW24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7.58</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0.80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0.88</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0.69</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0.72</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0.75</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JW26</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F</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8.54</a:t>
                      </a:r>
                      <a:endParaRPr lang="en-US" sz="1400" dirty="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0.78</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0.89</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0.74</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JW27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F</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6.83</a:t>
                      </a:r>
                      <a:endParaRPr lang="en-US" sz="1400" dirty="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0.69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0.69</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0.66</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0.82</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0.74</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6</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JW31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F</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7.99</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dirty="0">
                          <a:effectLst/>
                        </a:rPr>
                        <a:t>0.82</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0.73</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0.91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0.83</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0.72</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0.82</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JW40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6.32</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0.76</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0.53</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0.91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0.72</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0.82</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0.86</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0.77</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8</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JW45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7.35</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0.69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0.75</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0.77</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0.78</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JW54</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F</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6.76</a:t>
                      </a:r>
                      <a:endParaRPr lang="en-US" sz="1400" dirty="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0.69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0.51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0.87</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0.71</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0.84</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0.80</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0.74</a:t>
                      </a:r>
                      <a:endParaRPr lang="en-US" sz="1400" b="1" dirty="0">
                        <a:effectLst/>
                        <a:latin typeface="Calibri"/>
                        <a:ea typeface="Calibri"/>
                        <a:cs typeface="Times New Roman"/>
                      </a:endParaRPr>
                    </a:p>
                  </a:txBody>
                  <a:tcPr marL="19072" marR="19072" marT="12715" marB="12715" anchor="b"/>
                </a:tc>
              </a:tr>
              <a:tr h="175924">
                <a:tc>
                  <a:txBody>
                    <a:bodyPr/>
                    <a:lstStyle/>
                    <a:p>
                      <a:pPr marL="0" marR="0" algn="ctr">
                        <a:lnSpc>
                          <a:spcPct val="115000"/>
                        </a:lnSpc>
                        <a:spcBef>
                          <a:spcPts val="0"/>
                        </a:spcBef>
                        <a:spcAft>
                          <a:spcPts val="0"/>
                        </a:spcAft>
                      </a:pPr>
                      <a:r>
                        <a:rPr lang="en-US" sz="1400">
                          <a:effectLst/>
                        </a:rPr>
                        <a:t>Speaker 10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JW59</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M</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6.57</a:t>
                      </a:r>
                      <a:endParaRPr lang="en-US" sz="1400">
                        <a:effectLst/>
                        <a:latin typeface="Calibri"/>
                        <a:ea typeface="Calibri"/>
                        <a:cs typeface="Times New Roman"/>
                      </a:endParaRPr>
                    </a:p>
                  </a:txBody>
                  <a:tcPr marL="0" marR="0" marT="0" marB="0" anchor="b"/>
                </a:tc>
                <a:tc>
                  <a:txBody>
                    <a:bodyPr/>
                    <a:lstStyle/>
                    <a:p>
                      <a:pPr marL="0" marR="0" algn="ctr">
                        <a:lnSpc>
                          <a:spcPct val="115000"/>
                        </a:lnSpc>
                        <a:spcBef>
                          <a:spcPts val="0"/>
                        </a:spcBef>
                        <a:spcAft>
                          <a:spcPts val="0"/>
                        </a:spcAft>
                      </a:pPr>
                      <a:r>
                        <a:rPr lang="en-US" sz="1400">
                          <a:effectLst/>
                        </a:rPr>
                        <a:t>0.75</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0.72</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0.90</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0.78</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a:effectLst/>
                        </a:rPr>
                        <a:t>0.78</a:t>
                      </a:r>
                      <a:endParaRPr lang="en-US" sz="140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dirty="0">
                          <a:effectLst/>
                        </a:rPr>
                        <a:t>0.85</a:t>
                      </a:r>
                      <a:endParaRPr lang="en-US" sz="1400" dirty="0">
                        <a:effectLst/>
                        <a:latin typeface="Calibri"/>
                        <a:ea typeface="Calibri"/>
                        <a:cs typeface="Times New Roman"/>
                      </a:endParaRPr>
                    </a:p>
                  </a:txBody>
                  <a:tcPr marL="19072" marR="19072" marT="12715" marB="12715" anchor="b"/>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19072" marR="19072" marT="12715" marB="12715" anchor="b"/>
                </a:tc>
              </a:tr>
            </a:tbl>
          </a:graphicData>
        </a:graphic>
      </p:graphicFrame>
    </p:spTree>
    <p:extLst>
      <p:ext uri="{BB962C8B-B14F-4D97-AF65-F5344CB8AC3E}">
        <p14:creationId xmlns:p14="http://schemas.microsoft.com/office/powerpoint/2010/main" val="4087995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066801"/>
            <a:ext cx="8382000" cy="914400"/>
          </a:xfrm>
        </p:spPr>
        <p:txBody>
          <a:bodyPr/>
          <a:lstStyle/>
          <a:p>
            <a:r>
              <a:rPr lang="en-US" dirty="0" smtClean="0"/>
              <a:t>Each speaker dependent system was evaluated on the test sets of the remaining 9 speakers.</a:t>
            </a:r>
            <a:endParaRPr lang="en-US" dirty="0"/>
          </a:p>
        </p:txBody>
      </p:sp>
      <p:sp>
        <p:nvSpPr>
          <p:cNvPr id="3" name="Title 2"/>
          <p:cNvSpPr>
            <a:spLocks noGrp="1"/>
          </p:cNvSpPr>
          <p:nvPr>
            <p:ph type="title"/>
          </p:nvPr>
        </p:nvSpPr>
        <p:spPr/>
        <p:txBody>
          <a:bodyPr/>
          <a:lstStyle/>
          <a:p>
            <a:r>
              <a:rPr lang="en-US" dirty="0" smtClean="0"/>
              <a:t>Cross Speaker performance</a:t>
            </a:r>
            <a:endParaRPr lang="en-US" dirty="0"/>
          </a:p>
        </p:txBody>
      </p:sp>
      <p:sp>
        <p:nvSpPr>
          <p:cNvPr id="4" name="Date Placeholder 3"/>
          <p:cNvSpPr>
            <a:spLocks noGrp="1"/>
          </p:cNvSpPr>
          <p:nvPr>
            <p:ph type="dt" sz="half" idx="10"/>
          </p:nvPr>
        </p:nvSpPr>
        <p:spPr/>
        <p:txBody>
          <a:bodyPr/>
          <a:lstStyle/>
          <a:p>
            <a:fld id="{A1902444-7F6C-4643-9DF1-CB1E2722B77F}" type="datetime1">
              <a:rPr lang="en-US" smtClean="0"/>
              <a:t>3/6/2017</a:t>
            </a:fld>
            <a:endParaRPr lang="en-US"/>
          </a:p>
        </p:txBody>
      </p:sp>
      <p:sp>
        <p:nvSpPr>
          <p:cNvPr id="5" name="Footer Placeholder 4"/>
          <p:cNvSpPr>
            <a:spLocks noGrp="1"/>
          </p:cNvSpPr>
          <p:nvPr>
            <p:ph type="ftr" sz="quarter" idx="11"/>
          </p:nvPr>
        </p:nvSpPr>
        <p:spPr/>
        <p:txBody>
          <a:bodyPr/>
          <a:lstStyle/>
          <a:p>
            <a:r>
              <a:rPr lang="en-US" smtClean="0"/>
              <a:t>CLIP colloquium</a:t>
            </a:r>
            <a:endParaRPr lang="en-US" dirty="0"/>
          </a:p>
        </p:txBody>
      </p:sp>
      <p:sp>
        <p:nvSpPr>
          <p:cNvPr id="6" name="Slide Number Placeholder 5"/>
          <p:cNvSpPr>
            <a:spLocks noGrp="1"/>
          </p:cNvSpPr>
          <p:nvPr>
            <p:ph type="sldNum" sz="quarter" idx="12"/>
          </p:nvPr>
        </p:nvSpPr>
        <p:spPr/>
        <p:txBody>
          <a:bodyPr/>
          <a:lstStyle/>
          <a:p>
            <a:fld id="{8196FD37-9105-4442-BB83-0B03F429D41E}" type="slidenum">
              <a:rPr lang="en-US" smtClean="0"/>
              <a:t>25</a:t>
            </a:fld>
            <a:endParaRPr lang="en-US" dirty="0"/>
          </a:p>
        </p:txBody>
      </p:sp>
      <p:graphicFrame>
        <p:nvGraphicFramePr>
          <p:cNvPr id="7" name="Table 6"/>
          <p:cNvGraphicFramePr>
            <a:graphicFrameLocks noGrp="1"/>
          </p:cNvGraphicFramePr>
          <p:nvPr>
            <p:extLst/>
          </p:nvPr>
        </p:nvGraphicFramePr>
        <p:xfrm>
          <a:off x="1752607" y="2133598"/>
          <a:ext cx="8839193" cy="4013202"/>
        </p:xfrm>
        <a:graphic>
          <a:graphicData uri="http://schemas.openxmlformats.org/drawingml/2006/table">
            <a:tbl>
              <a:tblPr firstRow="1" firstCol="1" bandRow="1">
                <a:tableStyleId>{5940675A-B579-460E-94D1-54222C63F5DA}</a:tableStyleId>
              </a:tblPr>
              <a:tblGrid>
                <a:gridCol w="1167443"/>
                <a:gridCol w="767175"/>
                <a:gridCol w="767175"/>
                <a:gridCol w="767175"/>
                <a:gridCol w="767175"/>
                <a:gridCol w="767175"/>
                <a:gridCol w="767175"/>
                <a:gridCol w="767175"/>
                <a:gridCol w="767175"/>
                <a:gridCol w="767175"/>
                <a:gridCol w="767175"/>
              </a:tblGrid>
              <a:tr h="660401">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Spkr1</a:t>
                      </a:r>
                      <a:br>
                        <a:rPr lang="en-US" sz="1400" b="1" dirty="0">
                          <a:effectLst/>
                        </a:rPr>
                      </a:br>
                      <a:r>
                        <a:rPr lang="en-US" sz="1400" b="1" dirty="0">
                          <a:effectLst/>
                        </a:rPr>
                        <a:t>(M)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err="1">
                          <a:effectLst/>
                        </a:rPr>
                        <a:t>Spkr</a:t>
                      </a:r>
                      <a:r>
                        <a:rPr lang="en-US" sz="1400" b="1" dirty="0">
                          <a:effectLst/>
                        </a:rPr>
                        <a:t> 2</a:t>
                      </a:r>
                      <a:br>
                        <a:rPr lang="en-US" sz="1400" b="1" dirty="0">
                          <a:effectLst/>
                        </a:rPr>
                      </a:br>
                      <a:r>
                        <a:rPr lang="en-US" sz="1400" b="1" dirty="0">
                          <a:effectLst/>
                        </a:rPr>
                        <a:t>(F)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rPr>
                        <a:t>Spkr 3</a:t>
                      </a:r>
                      <a:br>
                        <a:rPr lang="en-US" sz="1400" b="1">
                          <a:effectLst/>
                        </a:rPr>
                      </a:br>
                      <a:r>
                        <a:rPr lang="en-US" sz="1400" b="1">
                          <a:effectLst/>
                        </a:rPr>
                        <a:t>(M)</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rPr>
                        <a:t>Spkr 4</a:t>
                      </a:r>
                    </a:p>
                    <a:p>
                      <a:pPr marL="0" marR="0" algn="ctr">
                        <a:lnSpc>
                          <a:spcPct val="115000"/>
                        </a:lnSpc>
                        <a:spcBef>
                          <a:spcPts val="0"/>
                        </a:spcBef>
                        <a:spcAft>
                          <a:spcPts val="0"/>
                        </a:spcAft>
                      </a:pPr>
                      <a:r>
                        <a:rPr lang="en-US" sz="1400" b="1">
                          <a:effectLst/>
                        </a:rPr>
                        <a:t>(F)</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err="1">
                          <a:effectLst/>
                        </a:rPr>
                        <a:t>Spkr</a:t>
                      </a:r>
                      <a:r>
                        <a:rPr lang="en-US" sz="1400" b="1" dirty="0">
                          <a:effectLst/>
                        </a:rPr>
                        <a:t> 5</a:t>
                      </a:r>
                    </a:p>
                    <a:p>
                      <a:pPr marL="0" marR="0" algn="ctr">
                        <a:lnSpc>
                          <a:spcPct val="115000"/>
                        </a:lnSpc>
                        <a:spcBef>
                          <a:spcPts val="0"/>
                        </a:spcBef>
                        <a:spcAft>
                          <a:spcPts val="0"/>
                        </a:spcAft>
                      </a:pPr>
                      <a:r>
                        <a:rPr lang="en-US" sz="1400" b="1" dirty="0">
                          <a:effectLst/>
                        </a:rPr>
                        <a:t>(F)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err="1">
                          <a:effectLst/>
                        </a:rPr>
                        <a:t>Spkr</a:t>
                      </a:r>
                      <a:r>
                        <a:rPr lang="en-US" sz="1400" b="1" dirty="0">
                          <a:effectLst/>
                        </a:rPr>
                        <a:t> 6</a:t>
                      </a:r>
                    </a:p>
                    <a:p>
                      <a:pPr marL="0" marR="0" algn="ctr">
                        <a:lnSpc>
                          <a:spcPct val="115000"/>
                        </a:lnSpc>
                        <a:spcBef>
                          <a:spcPts val="0"/>
                        </a:spcBef>
                        <a:spcAft>
                          <a:spcPts val="0"/>
                        </a:spcAft>
                      </a:pPr>
                      <a:r>
                        <a:rPr lang="en-US" sz="1400" b="1" dirty="0">
                          <a:effectLst/>
                        </a:rPr>
                        <a:t>(F)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err="1">
                          <a:effectLst/>
                        </a:rPr>
                        <a:t>Spkr</a:t>
                      </a:r>
                      <a:r>
                        <a:rPr lang="en-US" sz="1400" b="1" dirty="0">
                          <a:effectLst/>
                        </a:rPr>
                        <a:t> 7</a:t>
                      </a:r>
                    </a:p>
                    <a:p>
                      <a:pPr marL="0" marR="0" algn="ctr">
                        <a:lnSpc>
                          <a:spcPct val="115000"/>
                        </a:lnSpc>
                        <a:spcBef>
                          <a:spcPts val="0"/>
                        </a:spcBef>
                        <a:spcAft>
                          <a:spcPts val="0"/>
                        </a:spcAft>
                      </a:pPr>
                      <a:r>
                        <a:rPr lang="en-US" sz="1400" b="1" dirty="0">
                          <a:effectLst/>
                        </a:rPr>
                        <a:t>(M)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rPr>
                        <a:t>Spkr 8</a:t>
                      </a:r>
                    </a:p>
                    <a:p>
                      <a:pPr marL="0" marR="0" algn="ctr">
                        <a:lnSpc>
                          <a:spcPct val="115000"/>
                        </a:lnSpc>
                        <a:spcBef>
                          <a:spcPts val="0"/>
                        </a:spcBef>
                        <a:spcAft>
                          <a:spcPts val="0"/>
                        </a:spcAft>
                      </a:pPr>
                      <a:r>
                        <a:rPr lang="en-US" sz="1400" b="1">
                          <a:effectLst/>
                        </a:rPr>
                        <a:t>(M)</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rPr>
                        <a:t>Spkr 9</a:t>
                      </a:r>
                    </a:p>
                    <a:p>
                      <a:pPr marL="0" marR="0" algn="ctr">
                        <a:lnSpc>
                          <a:spcPct val="115000"/>
                        </a:lnSpc>
                        <a:spcBef>
                          <a:spcPts val="0"/>
                        </a:spcBef>
                        <a:spcAft>
                          <a:spcPts val="0"/>
                        </a:spcAft>
                      </a:pPr>
                      <a:r>
                        <a:rPr lang="en-US" sz="1400" b="1">
                          <a:effectLst/>
                        </a:rPr>
                        <a:t>(F)</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Spkr10</a:t>
                      </a:r>
                    </a:p>
                    <a:p>
                      <a:pPr marL="0" marR="0" algn="ctr">
                        <a:lnSpc>
                          <a:spcPct val="115000"/>
                        </a:lnSpc>
                        <a:spcBef>
                          <a:spcPts val="0"/>
                        </a:spcBef>
                        <a:spcAft>
                          <a:spcPts val="0"/>
                        </a:spcAft>
                      </a:pPr>
                      <a:r>
                        <a:rPr lang="en-US" sz="1400" b="1" dirty="0">
                          <a:effectLst/>
                        </a:rPr>
                        <a:t>(M)</a:t>
                      </a:r>
                      <a:endParaRPr lang="en-US" sz="1400" b="1" dirty="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1 (M)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0.52</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0.62</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0.47</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0.36</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0.52</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0.58</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0.52</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0.56</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2 (F)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0.78</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0.61</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0.56</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0.41</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0.47</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3 (M)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0.62</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0.51</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0.75</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0.58</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0.61</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a:effectLst/>
                        </a:rPr>
                        <a:t>Spkr 4 (F)</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0.59</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0.47</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0.56</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0.56</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0.31</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0.57</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0.41</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a:effectLst/>
                        </a:rPr>
                        <a:t>Spkr 5 (F)</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0.29</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0.59</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0.74</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0.13</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0.17</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0.34</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6 (F)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0.17</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0.51</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0.82</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0.17</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0.15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0.35</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0.18</a:t>
                      </a:r>
                      <a:endParaRPr lang="en-US" sz="140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7 (M)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0.38</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0.21</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0.20</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0.77</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0.56</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0.41</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0.49</a:t>
                      </a:r>
                      <a:endParaRPr lang="en-US" sz="1400" dirty="0">
                        <a:effectLst/>
                        <a:latin typeface="Calibri"/>
                        <a:ea typeface="Calibri"/>
                        <a:cs typeface="Times New Roman"/>
                      </a:endParaRPr>
                    </a:p>
                  </a:txBody>
                  <a:tcPr marL="68580" marR="68580" marT="0" marB="0"/>
                </a:tc>
              </a:tr>
              <a:tr h="381001">
                <a:tc>
                  <a:txBody>
                    <a:bodyPr/>
                    <a:lstStyle/>
                    <a:p>
                      <a:pPr marL="0" marR="0">
                        <a:lnSpc>
                          <a:spcPct val="115000"/>
                        </a:lnSpc>
                        <a:spcBef>
                          <a:spcPts val="0"/>
                        </a:spcBef>
                        <a:spcAft>
                          <a:spcPts val="0"/>
                        </a:spcAft>
                      </a:pPr>
                      <a:r>
                        <a:rPr lang="en-US" sz="1400" b="1">
                          <a:effectLst/>
                        </a:rPr>
                        <a:t>Spkr 8 (M)</a:t>
                      </a:r>
                      <a:endParaRPr lang="en-US" sz="1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0.58</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0.38</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0.13</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0.59</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0.78</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0.52</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0.60</a:t>
                      </a:r>
                      <a:endParaRPr lang="en-US" sz="1400" dirty="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9 (F)</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0.55</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0.49</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0.61</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0.51</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0.42</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0.42</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0.46</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0.74</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0.49</a:t>
                      </a:r>
                      <a:endParaRPr lang="en-US" sz="1400" dirty="0">
                        <a:effectLst/>
                        <a:latin typeface="Calibri"/>
                        <a:ea typeface="Calibri"/>
                        <a:cs typeface="Times New Roman"/>
                      </a:endParaRPr>
                    </a:p>
                  </a:txBody>
                  <a:tcPr marL="68580" marR="68580" marT="0" marB="0"/>
                </a:tc>
              </a:tr>
              <a:tr h="330200">
                <a:tc>
                  <a:txBody>
                    <a:bodyPr/>
                    <a:lstStyle/>
                    <a:p>
                      <a:pPr marL="0" marR="0">
                        <a:lnSpc>
                          <a:spcPct val="115000"/>
                        </a:lnSpc>
                        <a:spcBef>
                          <a:spcPts val="0"/>
                        </a:spcBef>
                        <a:spcAft>
                          <a:spcPts val="0"/>
                        </a:spcAft>
                      </a:pPr>
                      <a:r>
                        <a:rPr lang="en-US" sz="1400" b="1" dirty="0" err="1">
                          <a:effectLst/>
                        </a:rPr>
                        <a:t>Spkr</a:t>
                      </a:r>
                      <a:r>
                        <a:rPr lang="en-US" sz="1400" b="1" dirty="0">
                          <a:effectLst/>
                        </a:rPr>
                        <a:t> 10 (M)</a:t>
                      </a:r>
                      <a:endParaRPr lang="en-US" sz="1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0.56</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0.46</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0.54</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0.40</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0.29</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0.22</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0.47</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0.45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effectLst/>
                        </a:rPr>
                        <a:t>0.80</a:t>
                      </a:r>
                      <a:endParaRPr lang="en-US" sz="1400" b="1" dirty="0">
                        <a:effectLst/>
                        <a:latin typeface="Calibri"/>
                        <a:ea typeface="Calibri"/>
                        <a:cs typeface="Times New Roman"/>
                      </a:endParaRPr>
                    </a:p>
                  </a:txBody>
                  <a:tcPr marL="68580" marR="68580" marT="0" marB="0"/>
                </a:tc>
              </a:tr>
            </a:tbl>
          </a:graphicData>
        </a:graphic>
      </p:graphicFrame>
      <p:sp>
        <p:nvSpPr>
          <p:cNvPr id="1168" name="Rectangle 1167"/>
          <p:cNvSpPr/>
          <p:nvPr/>
        </p:nvSpPr>
        <p:spPr>
          <a:xfrm>
            <a:off x="1600200" y="3124200"/>
            <a:ext cx="9067800" cy="304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600200" y="3505200"/>
            <a:ext cx="9067800" cy="28265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600200" y="3810000"/>
            <a:ext cx="9067800" cy="2743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80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6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 grpId="0" animBg="1"/>
      <p:bldP spid="1168"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memory clearly spoken</a:t>
            </a:r>
            <a:endParaRPr lang="en-US" dirty="0"/>
          </a:p>
        </p:txBody>
      </p:sp>
      <p:grpSp>
        <p:nvGrpSpPr>
          <p:cNvPr id="5" name="Group 4"/>
          <p:cNvGrpSpPr>
            <a:grpSpLocks noChangeAspect="1"/>
          </p:cNvGrpSpPr>
          <p:nvPr/>
        </p:nvGrpSpPr>
        <p:grpSpPr bwMode="auto">
          <a:xfrm>
            <a:off x="1633672" y="1524001"/>
            <a:ext cx="3166928" cy="4532313"/>
            <a:chOff x="384" y="960"/>
            <a:chExt cx="2404" cy="2855"/>
          </a:xfrm>
        </p:grpSpPr>
        <p:sp>
          <p:nvSpPr>
            <p:cNvPr id="6" name="AutoShape 3"/>
            <p:cNvSpPr>
              <a:spLocks noChangeAspect="1" noChangeArrowheads="1" noTextEdit="1"/>
            </p:cNvSpPr>
            <p:nvPr/>
          </p:nvSpPr>
          <p:spPr bwMode="auto">
            <a:xfrm>
              <a:off x="384" y="960"/>
              <a:ext cx="2400"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384" y="960"/>
              <a:ext cx="2404" cy="2855"/>
              <a:chOff x="384" y="960"/>
              <a:chExt cx="2404" cy="2855"/>
            </a:xfrm>
          </p:grpSpPr>
          <p:sp>
            <p:nvSpPr>
              <p:cNvPr id="65" name="Rectangle 5"/>
              <p:cNvSpPr>
                <a:spLocks noChangeArrowheads="1"/>
              </p:cNvSpPr>
              <p:nvPr/>
            </p:nvSpPr>
            <p:spPr bwMode="auto">
              <a:xfrm>
                <a:off x="384" y="960"/>
                <a:ext cx="2404" cy="28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
              <p:cNvSpPr>
                <a:spLocks noChangeArrowheads="1"/>
              </p:cNvSpPr>
              <p:nvPr/>
            </p:nvSpPr>
            <p:spPr bwMode="auto">
              <a:xfrm>
                <a:off x="695" y="1667"/>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7"/>
              <p:cNvSpPr>
                <a:spLocks noChangeArrowheads="1"/>
              </p:cNvSpPr>
              <p:nvPr/>
            </p:nvSpPr>
            <p:spPr bwMode="auto">
              <a:xfrm>
                <a:off x="695" y="1667"/>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 y="1667"/>
                <a:ext cx="186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9"/>
              <p:cNvSpPr>
                <a:spLocks noChangeArrowheads="1"/>
              </p:cNvSpPr>
              <p:nvPr/>
            </p:nvSpPr>
            <p:spPr bwMode="auto">
              <a:xfrm rot="16200000">
                <a:off x="274" y="1794"/>
                <a:ext cx="38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Frequency</a:t>
                </a:r>
                <a:endParaRPr lang="en-US" altLang="en-US"/>
              </a:p>
            </p:txBody>
          </p:sp>
          <p:sp>
            <p:nvSpPr>
              <p:cNvPr id="69" name="Freeform 10"/>
              <p:cNvSpPr>
                <a:spLocks/>
              </p:cNvSpPr>
              <p:nvPr/>
            </p:nvSpPr>
            <p:spPr bwMode="auto">
              <a:xfrm>
                <a:off x="929"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p:nvSpPr>
            <p:spPr bwMode="auto">
              <a:xfrm>
                <a:off x="1167"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p:nvSpPr>
            <p:spPr bwMode="auto">
              <a:xfrm>
                <a:off x="1408"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p:nvSpPr>
            <p:spPr bwMode="auto">
              <a:xfrm>
                <a:off x="1650"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p:nvSpPr>
            <p:spPr bwMode="auto">
              <a:xfrm>
                <a:off x="1888"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p:nvSpPr>
            <p:spPr bwMode="auto">
              <a:xfrm>
                <a:off x="2129"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p:nvSpPr>
            <p:spPr bwMode="auto">
              <a:xfrm>
                <a:off x="2370"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p:nvSpPr>
            <p:spPr bwMode="auto">
              <a:xfrm>
                <a:off x="695" y="2016"/>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p:nvSpPr>
            <p:spPr bwMode="auto">
              <a:xfrm>
                <a:off x="695" y="1841"/>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p:nvSpPr>
            <p:spPr bwMode="auto">
              <a:xfrm>
                <a:off x="695" y="1667"/>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20"/>
              <p:cNvSpPr>
                <a:spLocks noChangeShapeType="1"/>
              </p:cNvSpPr>
              <p:nvPr/>
            </p:nvSpPr>
            <p:spPr bwMode="auto">
              <a:xfrm>
                <a:off x="695" y="166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1"/>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22"/>
              <p:cNvSpPr>
                <a:spLocks noChangeShapeType="1"/>
              </p:cNvSpPr>
              <p:nvPr/>
            </p:nvSpPr>
            <p:spPr bwMode="auto">
              <a:xfrm flipV="1">
                <a:off x="2557"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23"/>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4"/>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5"/>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26"/>
              <p:cNvSpPr>
                <a:spLocks noChangeShapeType="1"/>
              </p:cNvSpPr>
              <p:nvPr/>
            </p:nvSpPr>
            <p:spPr bwMode="auto">
              <a:xfrm flipV="1">
                <a:off x="929"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7"/>
              <p:cNvSpPr>
                <a:spLocks noChangeShapeType="1"/>
              </p:cNvSpPr>
              <p:nvPr/>
            </p:nvSpPr>
            <p:spPr bwMode="auto">
              <a:xfrm>
                <a:off x="929"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28"/>
              <p:cNvSpPr>
                <a:spLocks noChangeArrowheads="1"/>
              </p:cNvSpPr>
              <p:nvPr/>
            </p:nvSpPr>
            <p:spPr bwMode="auto">
              <a:xfrm>
                <a:off x="882"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88" name="Line 29"/>
              <p:cNvSpPr>
                <a:spLocks noChangeShapeType="1"/>
              </p:cNvSpPr>
              <p:nvPr/>
            </p:nvSpPr>
            <p:spPr bwMode="auto">
              <a:xfrm flipV="1">
                <a:off x="1167"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0"/>
              <p:cNvSpPr>
                <a:spLocks noChangeShapeType="1"/>
              </p:cNvSpPr>
              <p:nvPr/>
            </p:nvSpPr>
            <p:spPr bwMode="auto">
              <a:xfrm>
                <a:off x="1167"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31"/>
              <p:cNvSpPr>
                <a:spLocks noChangeArrowheads="1"/>
              </p:cNvSpPr>
              <p:nvPr/>
            </p:nvSpPr>
            <p:spPr bwMode="auto">
              <a:xfrm>
                <a:off x="1119"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91" name="Line 32"/>
              <p:cNvSpPr>
                <a:spLocks noChangeShapeType="1"/>
              </p:cNvSpPr>
              <p:nvPr/>
            </p:nvSpPr>
            <p:spPr bwMode="auto">
              <a:xfrm flipV="1">
                <a:off x="1408"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3"/>
              <p:cNvSpPr>
                <a:spLocks noChangeShapeType="1"/>
              </p:cNvSpPr>
              <p:nvPr/>
            </p:nvSpPr>
            <p:spPr bwMode="auto">
              <a:xfrm>
                <a:off x="1408"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34"/>
              <p:cNvSpPr>
                <a:spLocks noChangeArrowheads="1"/>
              </p:cNvSpPr>
              <p:nvPr/>
            </p:nvSpPr>
            <p:spPr bwMode="auto">
              <a:xfrm>
                <a:off x="1361"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94" name="Line 35"/>
              <p:cNvSpPr>
                <a:spLocks noChangeShapeType="1"/>
              </p:cNvSpPr>
              <p:nvPr/>
            </p:nvSpPr>
            <p:spPr bwMode="auto">
              <a:xfrm flipV="1">
                <a:off x="1650"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6"/>
              <p:cNvSpPr>
                <a:spLocks noChangeShapeType="1"/>
              </p:cNvSpPr>
              <p:nvPr/>
            </p:nvSpPr>
            <p:spPr bwMode="auto">
              <a:xfrm>
                <a:off x="1650"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7"/>
              <p:cNvSpPr>
                <a:spLocks noChangeArrowheads="1"/>
              </p:cNvSpPr>
              <p:nvPr/>
            </p:nvSpPr>
            <p:spPr bwMode="auto">
              <a:xfrm>
                <a:off x="1602"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025" name="Line 38"/>
              <p:cNvSpPr>
                <a:spLocks noChangeShapeType="1"/>
              </p:cNvSpPr>
              <p:nvPr/>
            </p:nvSpPr>
            <p:spPr bwMode="auto">
              <a:xfrm flipV="1">
                <a:off x="1888"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Line 39"/>
              <p:cNvSpPr>
                <a:spLocks noChangeShapeType="1"/>
              </p:cNvSpPr>
              <p:nvPr/>
            </p:nvSpPr>
            <p:spPr bwMode="auto">
              <a:xfrm>
                <a:off x="1888"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40"/>
              <p:cNvSpPr>
                <a:spLocks noChangeArrowheads="1"/>
              </p:cNvSpPr>
              <p:nvPr/>
            </p:nvSpPr>
            <p:spPr bwMode="auto">
              <a:xfrm>
                <a:off x="1840"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028" name="Line 41"/>
              <p:cNvSpPr>
                <a:spLocks noChangeShapeType="1"/>
              </p:cNvSpPr>
              <p:nvPr/>
            </p:nvSpPr>
            <p:spPr bwMode="auto">
              <a:xfrm flipV="1">
                <a:off x="2129"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42"/>
              <p:cNvSpPr>
                <a:spLocks noChangeShapeType="1"/>
              </p:cNvSpPr>
              <p:nvPr/>
            </p:nvSpPr>
            <p:spPr bwMode="auto">
              <a:xfrm>
                <a:off x="2129"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43"/>
              <p:cNvSpPr>
                <a:spLocks noChangeArrowheads="1"/>
              </p:cNvSpPr>
              <p:nvPr/>
            </p:nvSpPr>
            <p:spPr bwMode="auto">
              <a:xfrm>
                <a:off x="2081"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031" name="Line 44"/>
              <p:cNvSpPr>
                <a:spLocks noChangeShapeType="1"/>
              </p:cNvSpPr>
              <p:nvPr/>
            </p:nvSpPr>
            <p:spPr bwMode="auto">
              <a:xfrm flipV="1">
                <a:off x="2370"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Line 45"/>
              <p:cNvSpPr>
                <a:spLocks noChangeShapeType="1"/>
              </p:cNvSpPr>
              <p:nvPr/>
            </p:nvSpPr>
            <p:spPr bwMode="auto">
              <a:xfrm>
                <a:off x="2370"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46"/>
              <p:cNvSpPr>
                <a:spLocks noChangeArrowheads="1"/>
              </p:cNvSpPr>
              <p:nvPr/>
            </p:nvSpPr>
            <p:spPr bwMode="auto">
              <a:xfrm>
                <a:off x="2323" y="2032"/>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1035" name="Line 47"/>
              <p:cNvSpPr>
                <a:spLocks noChangeShapeType="1"/>
              </p:cNvSpPr>
              <p:nvPr/>
            </p:nvSpPr>
            <p:spPr bwMode="auto">
              <a:xfrm>
                <a:off x="695" y="201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Line 48"/>
              <p:cNvSpPr>
                <a:spLocks noChangeShapeType="1"/>
              </p:cNvSpPr>
              <p:nvPr/>
            </p:nvSpPr>
            <p:spPr bwMode="auto">
              <a:xfrm flipH="1">
                <a:off x="2535" y="201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49"/>
              <p:cNvSpPr>
                <a:spLocks noChangeArrowheads="1"/>
              </p:cNvSpPr>
              <p:nvPr/>
            </p:nvSpPr>
            <p:spPr bwMode="auto">
              <a:xfrm>
                <a:off x="640" y="1970"/>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1038" name="Line 50"/>
              <p:cNvSpPr>
                <a:spLocks noChangeShapeType="1"/>
              </p:cNvSpPr>
              <p:nvPr/>
            </p:nvSpPr>
            <p:spPr bwMode="auto">
              <a:xfrm>
                <a:off x="695" y="184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51"/>
              <p:cNvSpPr>
                <a:spLocks noChangeShapeType="1"/>
              </p:cNvSpPr>
              <p:nvPr/>
            </p:nvSpPr>
            <p:spPr bwMode="auto">
              <a:xfrm flipH="1">
                <a:off x="2535" y="184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52"/>
              <p:cNvSpPr>
                <a:spLocks noChangeArrowheads="1"/>
              </p:cNvSpPr>
              <p:nvPr/>
            </p:nvSpPr>
            <p:spPr bwMode="auto">
              <a:xfrm>
                <a:off x="519" y="1795"/>
                <a:ext cx="2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4000</a:t>
                </a:r>
                <a:endParaRPr lang="en-US" altLang="en-US"/>
              </a:p>
            </p:txBody>
          </p:sp>
          <p:sp>
            <p:nvSpPr>
              <p:cNvPr id="1041" name="Line 53"/>
              <p:cNvSpPr>
                <a:spLocks noChangeShapeType="1"/>
              </p:cNvSpPr>
              <p:nvPr/>
            </p:nvSpPr>
            <p:spPr bwMode="auto">
              <a:xfrm>
                <a:off x="695" y="1667"/>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54"/>
              <p:cNvSpPr>
                <a:spLocks noChangeShapeType="1"/>
              </p:cNvSpPr>
              <p:nvPr/>
            </p:nvSpPr>
            <p:spPr bwMode="auto">
              <a:xfrm flipH="1">
                <a:off x="2535" y="166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55"/>
              <p:cNvSpPr>
                <a:spLocks noChangeArrowheads="1"/>
              </p:cNvSpPr>
              <p:nvPr/>
            </p:nvSpPr>
            <p:spPr bwMode="auto">
              <a:xfrm>
                <a:off x="519" y="1621"/>
                <a:ext cx="2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8000</a:t>
                </a:r>
                <a:endParaRPr lang="en-US" altLang="en-US"/>
              </a:p>
            </p:txBody>
          </p:sp>
          <p:sp>
            <p:nvSpPr>
              <p:cNvPr id="1044" name="Line 56"/>
              <p:cNvSpPr>
                <a:spLocks noChangeShapeType="1"/>
              </p:cNvSpPr>
              <p:nvPr/>
            </p:nvSpPr>
            <p:spPr bwMode="auto">
              <a:xfrm>
                <a:off x="695" y="166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57"/>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Line 58"/>
              <p:cNvSpPr>
                <a:spLocks noChangeShapeType="1"/>
              </p:cNvSpPr>
              <p:nvPr/>
            </p:nvSpPr>
            <p:spPr bwMode="auto">
              <a:xfrm flipV="1">
                <a:off x="2557"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Line 59"/>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60"/>
              <p:cNvSpPr>
                <a:spLocks noChangeArrowheads="1"/>
              </p:cNvSpPr>
              <p:nvPr/>
            </p:nvSpPr>
            <p:spPr bwMode="auto">
              <a:xfrm>
                <a:off x="695" y="1172"/>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61"/>
              <p:cNvSpPr>
                <a:spLocks noChangeArrowheads="1"/>
              </p:cNvSpPr>
              <p:nvPr/>
            </p:nvSpPr>
            <p:spPr bwMode="auto">
              <a:xfrm>
                <a:off x="695" y="1172"/>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62"/>
              <p:cNvSpPr>
                <a:spLocks noChangeShapeType="1"/>
              </p:cNvSpPr>
              <p:nvPr/>
            </p:nvSpPr>
            <p:spPr bwMode="auto">
              <a:xfrm>
                <a:off x="695" y="117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Line 63"/>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64"/>
              <p:cNvSpPr>
                <a:spLocks noChangeShapeType="1"/>
              </p:cNvSpPr>
              <p:nvPr/>
            </p:nvSpPr>
            <p:spPr bwMode="auto">
              <a:xfrm flipV="1">
                <a:off x="2557"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65"/>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Line 66"/>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67"/>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Line 68"/>
              <p:cNvSpPr>
                <a:spLocks noChangeShapeType="1"/>
              </p:cNvSpPr>
              <p:nvPr/>
            </p:nvSpPr>
            <p:spPr bwMode="auto">
              <a:xfrm flipV="1">
                <a:off x="929"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Line 69"/>
              <p:cNvSpPr>
                <a:spLocks noChangeShapeType="1"/>
              </p:cNvSpPr>
              <p:nvPr/>
            </p:nvSpPr>
            <p:spPr bwMode="auto">
              <a:xfrm>
                <a:off x="929"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70"/>
              <p:cNvSpPr>
                <a:spLocks noChangeArrowheads="1"/>
              </p:cNvSpPr>
              <p:nvPr/>
            </p:nvSpPr>
            <p:spPr bwMode="auto">
              <a:xfrm>
                <a:off x="882"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1059" name="Line 71"/>
              <p:cNvSpPr>
                <a:spLocks noChangeShapeType="1"/>
              </p:cNvSpPr>
              <p:nvPr/>
            </p:nvSpPr>
            <p:spPr bwMode="auto">
              <a:xfrm flipV="1">
                <a:off x="1167"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Line 72"/>
              <p:cNvSpPr>
                <a:spLocks noChangeShapeType="1"/>
              </p:cNvSpPr>
              <p:nvPr/>
            </p:nvSpPr>
            <p:spPr bwMode="auto">
              <a:xfrm>
                <a:off x="1167"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73"/>
              <p:cNvSpPr>
                <a:spLocks noChangeArrowheads="1"/>
              </p:cNvSpPr>
              <p:nvPr/>
            </p:nvSpPr>
            <p:spPr bwMode="auto">
              <a:xfrm>
                <a:off x="1119"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1062" name="Line 74"/>
              <p:cNvSpPr>
                <a:spLocks noChangeShapeType="1"/>
              </p:cNvSpPr>
              <p:nvPr/>
            </p:nvSpPr>
            <p:spPr bwMode="auto">
              <a:xfrm flipV="1">
                <a:off x="1408"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Line 75"/>
              <p:cNvSpPr>
                <a:spLocks noChangeShapeType="1"/>
              </p:cNvSpPr>
              <p:nvPr/>
            </p:nvSpPr>
            <p:spPr bwMode="auto">
              <a:xfrm>
                <a:off x="1408"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76"/>
              <p:cNvSpPr>
                <a:spLocks noChangeArrowheads="1"/>
              </p:cNvSpPr>
              <p:nvPr/>
            </p:nvSpPr>
            <p:spPr bwMode="auto">
              <a:xfrm>
                <a:off x="1361"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1065" name="Line 77"/>
              <p:cNvSpPr>
                <a:spLocks noChangeShapeType="1"/>
              </p:cNvSpPr>
              <p:nvPr/>
            </p:nvSpPr>
            <p:spPr bwMode="auto">
              <a:xfrm flipV="1">
                <a:off x="1650"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Line 78"/>
              <p:cNvSpPr>
                <a:spLocks noChangeShapeType="1"/>
              </p:cNvSpPr>
              <p:nvPr/>
            </p:nvSpPr>
            <p:spPr bwMode="auto">
              <a:xfrm>
                <a:off x="1650"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79"/>
              <p:cNvSpPr>
                <a:spLocks noChangeArrowheads="1"/>
              </p:cNvSpPr>
              <p:nvPr/>
            </p:nvSpPr>
            <p:spPr bwMode="auto">
              <a:xfrm>
                <a:off x="1602"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068" name="Line 80"/>
              <p:cNvSpPr>
                <a:spLocks noChangeShapeType="1"/>
              </p:cNvSpPr>
              <p:nvPr/>
            </p:nvSpPr>
            <p:spPr bwMode="auto">
              <a:xfrm flipV="1">
                <a:off x="1888"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Line 81"/>
              <p:cNvSpPr>
                <a:spLocks noChangeShapeType="1"/>
              </p:cNvSpPr>
              <p:nvPr/>
            </p:nvSpPr>
            <p:spPr bwMode="auto">
              <a:xfrm>
                <a:off x="1888"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82"/>
              <p:cNvSpPr>
                <a:spLocks noChangeArrowheads="1"/>
              </p:cNvSpPr>
              <p:nvPr/>
            </p:nvSpPr>
            <p:spPr bwMode="auto">
              <a:xfrm>
                <a:off x="1840"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071" name="Line 83"/>
              <p:cNvSpPr>
                <a:spLocks noChangeShapeType="1"/>
              </p:cNvSpPr>
              <p:nvPr/>
            </p:nvSpPr>
            <p:spPr bwMode="auto">
              <a:xfrm flipV="1">
                <a:off x="2129"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84"/>
              <p:cNvSpPr>
                <a:spLocks noChangeShapeType="1"/>
              </p:cNvSpPr>
              <p:nvPr/>
            </p:nvSpPr>
            <p:spPr bwMode="auto">
              <a:xfrm>
                <a:off x="2129"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85"/>
              <p:cNvSpPr>
                <a:spLocks noChangeArrowheads="1"/>
              </p:cNvSpPr>
              <p:nvPr/>
            </p:nvSpPr>
            <p:spPr bwMode="auto">
              <a:xfrm>
                <a:off x="2081"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074" name="Line 86"/>
              <p:cNvSpPr>
                <a:spLocks noChangeShapeType="1"/>
              </p:cNvSpPr>
              <p:nvPr/>
            </p:nvSpPr>
            <p:spPr bwMode="auto">
              <a:xfrm flipV="1">
                <a:off x="2370"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Line 87"/>
              <p:cNvSpPr>
                <a:spLocks noChangeShapeType="1"/>
              </p:cNvSpPr>
              <p:nvPr/>
            </p:nvSpPr>
            <p:spPr bwMode="auto">
              <a:xfrm>
                <a:off x="2370"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88"/>
              <p:cNvSpPr>
                <a:spLocks noChangeArrowheads="1"/>
              </p:cNvSpPr>
              <p:nvPr/>
            </p:nvSpPr>
            <p:spPr bwMode="auto">
              <a:xfrm>
                <a:off x="2323" y="153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1077" name="Line 89"/>
              <p:cNvSpPr>
                <a:spLocks noChangeShapeType="1"/>
              </p:cNvSpPr>
              <p:nvPr/>
            </p:nvSpPr>
            <p:spPr bwMode="auto">
              <a:xfrm>
                <a:off x="695" y="1525"/>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Line 90"/>
              <p:cNvSpPr>
                <a:spLocks noChangeShapeType="1"/>
              </p:cNvSpPr>
              <p:nvPr/>
            </p:nvSpPr>
            <p:spPr bwMode="auto">
              <a:xfrm flipH="1">
                <a:off x="2535" y="1525"/>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91"/>
              <p:cNvSpPr>
                <a:spLocks noChangeArrowheads="1"/>
              </p:cNvSpPr>
              <p:nvPr/>
            </p:nvSpPr>
            <p:spPr bwMode="auto">
              <a:xfrm>
                <a:off x="497" y="1479"/>
                <a:ext cx="2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1080" name="Line 92"/>
              <p:cNvSpPr>
                <a:spLocks noChangeShapeType="1"/>
              </p:cNvSpPr>
              <p:nvPr/>
            </p:nvSpPr>
            <p:spPr bwMode="auto">
              <a:xfrm>
                <a:off x="695" y="1347"/>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Line 93"/>
              <p:cNvSpPr>
                <a:spLocks noChangeShapeType="1"/>
              </p:cNvSpPr>
              <p:nvPr/>
            </p:nvSpPr>
            <p:spPr bwMode="auto">
              <a:xfrm flipH="1">
                <a:off x="2535" y="134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94"/>
              <p:cNvSpPr>
                <a:spLocks noChangeArrowheads="1"/>
              </p:cNvSpPr>
              <p:nvPr/>
            </p:nvSpPr>
            <p:spPr bwMode="auto">
              <a:xfrm>
                <a:off x="640" y="1301"/>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1083" name="Line 95"/>
              <p:cNvSpPr>
                <a:spLocks noChangeShapeType="1"/>
              </p:cNvSpPr>
              <p:nvPr/>
            </p:nvSpPr>
            <p:spPr bwMode="auto">
              <a:xfrm>
                <a:off x="695" y="1172"/>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Line 96"/>
              <p:cNvSpPr>
                <a:spLocks noChangeShapeType="1"/>
              </p:cNvSpPr>
              <p:nvPr/>
            </p:nvSpPr>
            <p:spPr bwMode="auto">
              <a:xfrm flipH="1">
                <a:off x="2535" y="1172"/>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97"/>
              <p:cNvSpPr>
                <a:spLocks noChangeArrowheads="1"/>
              </p:cNvSpPr>
              <p:nvPr/>
            </p:nvSpPr>
            <p:spPr bwMode="auto">
              <a:xfrm>
                <a:off x="519" y="1126"/>
                <a:ext cx="2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1086" name="Line 98"/>
              <p:cNvSpPr>
                <a:spLocks noChangeShapeType="1"/>
              </p:cNvSpPr>
              <p:nvPr/>
            </p:nvSpPr>
            <p:spPr bwMode="auto">
              <a:xfrm>
                <a:off x="695" y="117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Line 99"/>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Line 100"/>
              <p:cNvSpPr>
                <a:spLocks noChangeShapeType="1"/>
              </p:cNvSpPr>
              <p:nvPr/>
            </p:nvSpPr>
            <p:spPr bwMode="auto">
              <a:xfrm flipV="1">
                <a:off x="2557"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Line 101"/>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102"/>
              <p:cNvSpPr>
                <a:spLocks/>
              </p:cNvSpPr>
              <p:nvPr/>
            </p:nvSpPr>
            <p:spPr bwMode="auto">
              <a:xfrm>
                <a:off x="695" y="1334"/>
                <a:ext cx="150" cy="29"/>
              </a:xfrm>
              <a:custGeom>
                <a:avLst/>
                <a:gdLst>
                  <a:gd name="T0" fmla="*/ 0 w 150"/>
                  <a:gd name="T1" fmla="*/ 13 h 29"/>
                  <a:gd name="T2" fmla="*/ 11 w 150"/>
                  <a:gd name="T3" fmla="*/ 17 h 29"/>
                  <a:gd name="T4" fmla="*/ 15 w 150"/>
                  <a:gd name="T5" fmla="*/ 21 h 29"/>
                  <a:gd name="T6" fmla="*/ 18 w 150"/>
                  <a:gd name="T7" fmla="*/ 13 h 29"/>
                  <a:gd name="T8" fmla="*/ 22 w 150"/>
                  <a:gd name="T9" fmla="*/ 21 h 29"/>
                  <a:gd name="T10" fmla="*/ 26 w 150"/>
                  <a:gd name="T11" fmla="*/ 17 h 29"/>
                  <a:gd name="T12" fmla="*/ 29 w 150"/>
                  <a:gd name="T13" fmla="*/ 13 h 29"/>
                  <a:gd name="T14" fmla="*/ 33 w 150"/>
                  <a:gd name="T15" fmla="*/ 17 h 29"/>
                  <a:gd name="T16" fmla="*/ 37 w 150"/>
                  <a:gd name="T17" fmla="*/ 8 h 29"/>
                  <a:gd name="T18" fmla="*/ 40 w 150"/>
                  <a:gd name="T19" fmla="*/ 13 h 29"/>
                  <a:gd name="T20" fmla="*/ 40 w 150"/>
                  <a:gd name="T21" fmla="*/ 17 h 29"/>
                  <a:gd name="T22" fmla="*/ 44 w 150"/>
                  <a:gd name="T23" fmla="*/ 21 h 29"/>
                  <a:gd name="T24" fmla="*/ 48 w 150"/>
                  <a:gd name="T25" fmla="*/ 17 h 29"/>
                  <a:gd name="T26" fmla="*/ 51 w 150"/>
                  <a:gd name="T27" fmla="*/ 8 h 29"/>
                  <a:gd name="T28" fmla="*/ 55 w 150"/>
                  <a:gd name="T29" fmla="*/ 21 h 29"/>
                  <a:gd name="T30" fmla="*/ 58 w 150"/>
                  <a:gd name="T31" fmla="*/ 21 h 29"/>
                  <a:gd name="T32" fmla="*/ 62 w 150"/>
                  <a:gd name="T33" fmla="*/ 13 h 29"/>
                  <a:gd name="T34" fmla="*/ 66 w 150"/>
                  <a:gd name="T35" fmla="*/ 17 h 29"/>
                  <a:gd name="T36" fmla="*/ 69 w 150"/>
                  <a:gd name="T37" fmla="*/ 17 h 29"/>
                  <a:gd name="T38" fmla="*/ 73 w 150"/>
                  <a:gd name="T39" fmla="*/ 13 h 29"/>
                  <a:gd name="T40" fmla="*/ 73 w 150"/>
                  <a:gd name="T41" fmla="*/ 13 h 29"/>
                  <a:gd name="T42" fmla="*/ 77 w 150"/>
                  <a:gd name="T43" fmla="*/ 8 h 29"/>
                  <a:gd name="T44" fmla="*/ 80 w 150"/>
                  <a:gd name="T45" fmla="*/ 17 h 29"/>
                  <a:gd name="T46" fmla="*/ 84 w 150"/>
                  <a:gd name="T47" fmla="*/ 8 h 29"/>
                  <a:gd name="T48" fmla="*/ 88 w 150"/>
                  <a:gd name="T49" fmla="*/ 17 h 29"/>
                  <a:gd name="T50" fmla="*/ 91 w 150"/>
                  <a:gd name="T51" fmla="*/ 8 h 29"/>
                  <a:gd name="T52" fmla="*/ 95 w 150"/>
                  <a:gd name="T53" fmla="*/ 21 h 29"/>
                  <a:gd name="T54" fmla="*/ 99 w 150"/>
                  <a:gd name="T55" fmla="*/ 17 h 29"/>
                  <a:gd name="T56" fmla="*/ 102 w 150"/>
                  <a:gd name="T57" fmla="*/ 17 h 29"/>
                  <a:gd name="T58" fmla="*/ 106 w 150"/>
                  <a:gd name="T59" fmla="*/ 17 h 29"/>
                  <a:gd name="T60" fmla="*/ 106 w 150"/>
                  <a:gd name="T61" fmla="*/ 17 h 29"/>
                  <a:gd name="T62" fmla="*/ 110 w 150"/>
                  <a:gd name="T63" fmla="*/ 8 h 29"/>
                  <a:gd name="T64" fmla="*/ 113 w 150"/>
                  <a:gd name="T65" fmla="*/ 13 h 29"/>
                  <a:gd name="T66" fmla="*/ 117 w 150"/>
                  <a:gd name="T67" fmla="*/ 13 h 29"/>
                  <a:gd name="T68" fmla="*/ 121 w 150"/>
                  <a:gd name="T69" fmla="*/ 25 h 29"/>
                  <a:gd name="T70" fmla="*/ 124 w 150"/>
                  <a:gd name="T71" fmla="*/ 13 h 29"/>
                  <a:gd name="T72" fmla="*/ 128 w 150"/>
                  <a:gd name="T73" fmla="*/ 13 h 29"/>
                  <a:gd name="T74" fmla="*/ 132 w 150"/>
                  <a:gd name="T75" fmla="*/ 8 h 29"/>
                  <a:gd name="T76" fmla="*/ 135 w 150"/>
                  <a:gd name="T77" fmla="*/ 25 h 29"/>
                  <a:gd name="T78" fmla="*/ 139 w 150"/>
                  <a:gd name="T79" fmla="*/ 25 h 29"/>
                  <a:gd name="T80" fmla="*/ 143 w 150"/>
                  <a:gd name="T81" fmla="*/ 4 h 29"/>
                  <a:gd name="T82" fmla="*/ 146 w 150"/>
                  <a:gd name="T8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29">
                    <a:moveTo>
                      <a:pt x="0" y="17"/>
                    </a:moveTo>
                    <a:lnTo>
                      <a:pt x="0" y="21"/>
                    </a:lnTo>
                    <a:lnTo>
                      <a:pt x="0" y="13"/>
                    </a:lnTo>
                    <a:lnTo>
                      <a:pt x="4" y="17"/>
                    </a:lnTo>
                    <a:lnTo>
                      <a:pt x="11" y="17"/>
                    </a:lnTo>
                    <a:lnTo>
                      <a:pt x="11" y="17"/>
                    </a:lnTo>
                    <a:lnTo>
                      <a:pt x="11" y="8"/>
                    </a:lnTo>
                    <a:lnTo>
                      <a:pt x="15" y="13"/>
                    </a:lnTo>
                    <a:lnTo>
                      <a:pt x="15" y="21"/>
                    </a:lnTo>
                    <a:lnTo>
                      <a:pt x="15" y="8"/>
                    </a:lnTo>
                    <a:lnTo>
                      <a:pt x="15" y="17"/>
                    </a:lnTo>
                    <a:lnTo>
                      <a:pt x="18" y="13"/>
                    </a:lnTo>
                    <a:lnTo>
                      <a:pt x="18" y="8"/>
                    </a:lnTo>
                    <a:lnTo>
                      <a:pt x="18" y="17"/>
                    </a:lnTo>
                    <a:lnTo>
                      <a:pt x="22" y="21"/>
                    </a:lnTo>
                    <a:lnTo>
                      <a:pt x="22" y="8"/>
                    </a:lnTo>
                    <a:lnTo>
                      <a:pt x="22" y="13"/>
                    </a:lnTo>
                    <a:lnTo>
                      <a:pt x="26" y="17"/>
                    </a:lnTo>
                    <a:lnTo>
                      <a:pt x="26" y="21"/>
                    </a:lnTo>
                    <a:lnTo>
                      <a:pt x="26" y="8"/>
                    </a:lnTo>
                    <a:lnTo>
                      <a:pt x="29" y="13"/>
                    </a:lnTo>
                    <a:lnTo>
                      <a:pt x="29" y="17"/>
                    </a:lnTo>
                    <a:lnTo>
                      <a:pt x="29" y="13"/>
                    </a:lnTo>
                    <a:lnTo>
                      <a:pt x="33" y="17"/>
                    </a:lnTo>
                    <a:lnTo>
                      <a:pt x="33" y="21"/>
                    </a:lnTo>
                    <a:lnTo>
                      <a:pt x="33" y="13"/>
                    </a:lnTo>
                    <a:lnTo>
                      <a:pt x="37" y="8"/>
                    </a:lnTo>
                    <a:lnTo>
                      <a:pt x="37" y="21"/>
                    </a:lnTo>
                    <a:lnTo>
                      <a:pt x="37" y="17"/>
                    </a:lnTo>
                    <a:lnTo>
                      <a:pt x="40" y="13"/>
                    </a:lnTo>
                    <a:lnTo>
                      <a:pt x="40" y="21"/>
                    </a:lnTo>
                    <a:lnTo>
                      <a:pt x="40" y="8"/>
                    </a:lnTo>
                    <a:lnTo>
                      <a:pt x="40" y="17"/>
                    </a:lnTo>
                    <a:lnTo>
                      <a:pt x="44" y="13"/>
                    </a:lnTo>
                    <a:lnTo>
                      <a:pt x="44" y="4"/>
                    </a:lnTo>
                    <a:lnTo>
                      <a:pt x="44" y="21"/>
                    </a:lnTo>
                    <a:lnTo>
                      <a:pt x="48" y="17"/>
                    </a:lnTo>
                    <a:lnTo>
                      <a:pt x="48" y="8"/>
                    </a:lnTo>
                    <a:lnTo>
                      <a:pt x="48" y="17"/>
                    </a:lnTo>
                    <a:lnTo>
                      <a:pt x="51" y="13"/>
                    </a:lnTo>
                    <a:lnTo>
                      <a:pt x="51" y="17"/>
                    </a:lnTo>
                    <a:lnTo>
                      <a:pt x="51" y="8"/>
                    </a:lnTo>
                    <a:lnTo>
                      <a:pt x="51" y="13"/>
                    </a:lnTo>
                    <a:lnTo>
                      <a:pt x="55" y="17"/>
                    </a:lnTo>
                    <a:lnTo>
                      <a:pt x="55" y="21"/>
                    </a:lnTo>
                    <a:lnTo>
                      <a:pt x="55" y="13"/>
                    </a:lnTo>
                    <a:lnTo>
                      <a:pt x="58" y="17"/>
                    </a:lnTo>
                    <a:lnTo>
                      <a:pt x="58" y="21"/>
                    </a:lnTo>
                    <a:lnTo>
                      <a:pt x="58" y="13"/>
                    </a:lnTo>
                    <a:lnTo>
                      <a:pt x="58" y="17"/>
                    </a:lnTo>
                    <a:lnTo>
                      <a:pt x="62" y="13"/>
                    </a:lnTo>
                    <a:lnTo>
                      <a:pt x="62" y="8"/>
                    </a:lnTo>
                    <a:lnTo>
                      <a:pt x="62" y="21"/>
                    </a:lnTo>
                    <a:lnTo>
                      <a:pt x="66" y="17"/>
                    </a:lnTo>
                    <a:lnTo>
                      <a:pt x="66" y="13"/>
                    </a:lnTo>
                    <a:lnTo>
                      <a:pt x="66" y="13"/>
                    </a:lnTo>
                    <a:lnTo>
                      <a:pt x="69" y="17"/>
                    </a:lnTo>
                    <a:lnTo>
                      <a:pt x="69" y="8"/>
                    </a:lnTo>
                    <a:lnTo>
                      <a:pt x="69" y="17"/>
                    </a:lnTo>
                    <a:lnTo>
                      <a:pt x="73" y="13"/>
                    </a:lnTo>
                    <a:lnTo>
                      <a:pt x="73" y="21"/>
                    </a:lnTo>
                    <a:lnTo>
                      <a:pt x="73" y="8"/>
                    </a:lnTo>
                    <a:lnTo>
                      <a:pt x="73" y="13"/>
                    </a:lnTo>
                    <a:lnTo>
                      <a:pt x="77" y="17"/>
                    </a:lnTo>
                    <a:lnTo>
                      <a:pt x="77" y="21"/>
                    </a:lnTo>
                    <a:lnTo>
                      <a:pt x="77" y="8"/>
                    </a:lnTo>
                    <a:lnTo>
                      <a:pt x="80" y="13"/>
                    </a:lnTo>
                    <a:lnTo>
                      <a:pt x="80" y="21"/>
                    </a:lnTo>
                    <a:lnTo>
                      <a:pt x="80" y="17"/>
                    </a:lnTo>
                    <a:lnTo>
                      <a:pt x="84" y="13"/>
                    </a:lnTo>
                    <a:lnTo>
                      <a:pt x="84" y="21"/>
                    </a:lnTo>
                    <a:lnTo>
                      <a:pt x="84" y="8"/>
                    </a:lnTo>
                    <a:lnTo>
                      <a:pt x="84" y="17"/>
                    </a:lnTo>
                    <a:lnTo>
                      <a:pt x="88" y="13"/>
                    </a:lnTo>
                    <a:lnTo>
                      <a:pt x="88" y="17"/>
                    </a:lnTo>
                    <a:lnTo>
                      <a:pt x="88" y="13"/>
                    </a:lnTo>
                    <a:lnTo>
                      <a:pt x="91" y="17"/>
                    </a:lnTo>
                    <a:lnTo>
                      <a:pt x="91" y="8"/>
                    </a:lnTo>
                    <a:lnTo>
                      <a:pt x="91" y="21"/>
                    </a:lnTo>
                    <a:lnTo>
                      <a:pt x="95" y="17"/>
                    </a:lnTo>
                    <a:lnTo>
                      <a:pt x="95" y="21"/>
                    </a:lnTo>
                    <a:lnTo>
                      <a:pt x="95" y="13"/>
                    </a:lnTo>
                    <a:lnTo>
                      <a:pt x="95" y="13"/>
                    </a:lnTo>
                    <a:lnTo>
                      <a:pt x="99" y="17"/>
                    </a:lnTo>
                    <a:lnTo>
                      <a:pt x="99" y="13"/>
                    </a:lnTo>
                    <a:lnTo>
                      <a:pt x="99" y="13"/>
                    </a:lnTo>
                    <a:lnTo>
                      <a:pt x="102" y="17"/>
                    </a:lnTo>
                    <a:lnTo>
                      <a:pt x="102" y="8"/>
                    </a:lnTo>
                    <a:lnTo>
                      <a:pt x="102" y="13"/>
                    </a:lnTo>
                    <a:lnTo>
                      <a:pt x="106" y="17"/>
                    </a:lnTo>
                    <a:lnTo>
                      <a:pt x="106" y="21"/>
                    </a:lnTo>
                    <a:lnTo>
                      <a:pt x="106" y="8"/>
                    </a:lnTo>
                    <a:lnTo>
                      <a:pt x="106" y="17"/>
                    </a:lnTo>
                    <a:lnTo>
                      <a:pt x="110" y="21"/>
                    </a:lnTo>
                    <a:lnTo>
                      <a:pt x="110" y="8"/>
                    </a:lnTo>
                    <a:lnTo>
                      <a:pt x="110" y="8"/>
                    </a:lnTo>
                    <a:lnTo>
                      <a:pt x="113" y="13"/>
                    </a:lnTo>
                    <a:lnTo>
                      <a:pt x="113" y="21"/>
                    </a:lnTo>
                    <a:lnTo>
                      <a:pt x="113" y="13"/>
                    </a:lnTo>
                    <a:lnTo>
                      <a:pt x="117" y="8"/>
                    </a:lnTo>
                    <a:lnTo>
                      <a:pt x="117" y="21"/>
                    </a:lnTo>
                    <a:lnTo>
                      <a:pt x="117" y="13"/>
                    </a:lnTo>
                    <a:lnTo>
                      <a:pt x="121" y="17"/>
                    </a:lnTo>
                    <a:lnTo>
                      <a:pt x="121" y="8"/>
                    </a:lnTo>
                    <a:lnTo>
                      <a:pt x="121" y="25"/>
                    </a:lnTo>
                    <a:lnTo>
                      <a:pt x="124" y="21"/>
                    </a:lnTo>
                    <a:lnTo>
                      <a:pt x="124" y="8"/>
                    </a:lnTo>
                    <a:lnTo>
                      <a:pt x="124" y="13"/>
                    </a:lnTo>
                    <a:lnTo>
                      <a:pt x="128" y="17"/>
                    </a:lnTo>
                    <a:lnTo>
                      <a:pt x="128" y="8"/>
                    </a:lnTo>
                    <a:lnTo>
                      <a:pt x="128" y="13"/>
                    </a:lnTo>
                    <a:lnTo>
                      <a:pt x="132" y="17"/>
                    </a:lnTo>
                    <a:lnTo>
                      <a:pt x="132" y="25"/>
                    </a:lnTo>
                    <a:lnTo>
                      <a:pt x="132" y="8"/>
                    </a:lnTo>
                    <a:lnTo>
                      <a:pt x="132" y="13"/>
                    </a:lnTo>
                    <a:lnTo>
                      <a:pt x="135" y="8"/>
                    </a:lnTo>
                    <a:lnTo>
                      <a:pt x="135" y="25"/>
                    </a:lnTo>
                    <a:lnTo>
                      <a:pt x="135" y="8"/>
                    </a:lnTo>
                    <a:lnTo>
                      <a:pt x="139" y="13"/>
                    </a:lnTo>
                    <a:lnTo>
                      <a:pt x="139" y="25"/>
                    </a:lnTo>
                    <a:lnTo>
                      <a:pt x="139" y="13"/>
                    </a:lnTo>
                    <a:lnTo>
                      <a:pt x="143" y="8"/>
                    </a:lnTo>
                    <a:lnTo>
                      <a:pt x="143" y="4"/>
                    </a:lnTo>
                    <a:lnTo>
                      <a:pt x="143" y="29"/>
                    </a:lnTo>
                    <a:lnTo>
                      <a:pt x="146" y="25"/>
                    </a:lnTo>
                    <a:lnTo>
                      <a:pt x="146" y="0"/>
                    </a:lnTo>
                    <a:lnTo>
                      <a:pt x="146" y="17"/>
                    </a:lnTo>
                    <a:lnTo>
                      <a:pt x="150"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Freeform 103"/>
              <p:cNvSpPr>
                <a:spLocks/>
              </p:cNvSpPr>
              <p:nvPr/>
            </p:nvSpPr>
            <p:spPr bwMode="auto">
              <a:xfrm>
                <a:off x="845" y="1292"/>
                <a:ext cx="165" cy="117"/>
              </a:xfrm>
              <a:custGeom>
                <a:avLst/>
                <a:gdLst>
                  <a:gd name="T0" fmla="*/ 0 w 165"/>
                  <a:gd name="T1" fmla="*/ 59 h 117"/>
                  <a:gd name="T2" fmla="*/ 7 w 165"/>
                  <a:gd name="T3" fmla="*/ 55 h 117"/>
                  <a:gd name="T4" fmla="*/ 11 w 165"/>
                  <a:gd name="T5" fmla="*/ 50 h 117"/>
                  <a:gd name="T6" fmla="*/ 15 w 165"/>
                  <a:gd name="T7" fmla="*/ 63 h 117"/>
                  <a:gd name="T8" fmla="*/ 18 w 165"/>
                  <a:gd name="T9" fmla="*/ 59 h 117"/>
                  <a:gd name="T10" fmla="*/ 22 w 165"/>
                  <a:gd name="T11" fmla="*/ 59 h 117"/>
                  <a:gd name="T12" fmla="*/ 22 w 165"/>
                  <a:gd name="T13" fmla="*/ 59 h 117"/>
                  <a:gd name="T14" fmla="*/ 29 w 165"/>
                  <a:gd name="T15" fmla="*/ 63 h 117"/>
                  <a:gd name="T16" fmla="*/ 33 w 165"/>
                  <a:gd name="T17" fmla="*/ 63 h 117"/>
                  <a:gd name="T18" fmla="*/ 37 w 165"/>
                  <a:gd name="T19" fmla="*/ 50 h 117"/>
                  <a:gd name="T20" fmla="*/ 40 w 165"/>
                  <a:gd name="T21" fmla="*/ 63 h 117"/>
                  <a:gd name="T22" fmla="*/ 44 w 165"/>
                  <a:gd name="T23" fmla="*/ 59 h 117"/>
                  <a:gd name="T24" fmla="*/ 44 w 165"/>
                  <a:gd name="T25" fmla="*/ 63 h 117"/>
                  <a:gd name="T26" fmla="*/ 48 w 165"/>
                  <a:gd name="T27" fmla="*/ 50 h 117"/>
                  <a:gd name="T28" fmla="*/ 51 w 165"/>
                  <a:gd name="T29" fmla="*/ 50 h 117"/>
                  <a:gd name="T30" fmla="*/ 55 w 165"/>
                  <a:gd name="T31" fmla="*/ 63 h 117"/>
                  <a:gd name="T32" fmla="*/ 58 w 165"/>
                  <a:gd name="T33" fmla="*/ 59 h 117"/>
                  <a:gd name="T34" fmla="*/ 62 w 165"/>
                  <a:gd name="T35" fmla="*/ 55 h 117"/>
                  <a:gd name="T36" fmla="*/ 62 w 165"/>
                  <a:gd name="T37" fmla="*/ 59 h 117"/>
                  <a:gd name="T38" fmla="*/ 69 w 165"/>
                  <a:gd name="T39" fmla="*/ 55 h 117"/>
                  <a:gd name="T40" fmla="*/ 77 w 165"/>
                  <a:gd name="T41" fmla="*/ 55 h 117"/>
                  <a:gd name="T42" fmla="*/ 84 w 165"/>
                  <a:gd name="T43" fmla="*/ 55 h 117"/>
                  <a:gd name="T44" fmla="*/ 88 w 165"/>
                  <a:gd name="T45" fmla="*/ 55 h 117"/>
                  <a:gd name="T46" fmla="*/ 91 w 165"/>
                  <a:gd name="T47" fmla="*/ 59 h 117"/>
                  <a:gd name="T48" fmla="*/ 95 w 165"/>
                  <a:gd name="T49" fmla="*/ 55 h 117"/>
                  <a:gd name="T50" fmla="*/ 106 w 165"/>
                  <a:gd name="T51" fmla="*/ 55 h 117"/>
                  <a:gd name="T52" fmla="*/ 110 w 165"/>
                  <a:gd name="T53" fmla="*/ 50 h 117"/>
                  <a:gd name="T54" fmla="*/ 113 w 165"/>
                  <a:gd name="T55" fmla="*/ 42 h 117"/>
                  <a:gd name="T56" fmla="*/ 117 w 165"/>
                  <a:gd name="T57" fmla="*/ 79 h 117"/>
                  <a:gd name="T58" fmla="*/ 121 w 165"/>
                  <a:gd name="T59" fmla="*/ 38 h 117"/>
                  <a:gd name="T60" fmla="*/ 124 w 165"/>
                  <a:gd name="T61" fmla="*/ 5 h 117"/>
                  <a:gd name="T62" fmla="*/ 128 w 165"/>
                  <a:gd name="T63" fmla="*/ 104 h 117"/>
                  <a:gd name="T64" fmla="*/ 132 w 165"/>
                  <a:gd name="T65" fmla="*/ 63 h 117"/>
                  <a:gd name="T66" fmla="*/ 135 w 165"/>
                  <a:gd name="T67" fmla="*/ 46 h 117"/>
                  <a:gd name="T68" fmla="*/ 139 w 165"/>
                  <a:gd name="T69" fmla="*/ 30 h 117"/>
                  <a:gd name="T70" fmla="*/ 143 w 165"/>
                  <a:gd name="T71" fmla="*/ 109 h 117"/>
                  <a:gd name="T72" fmla="*/ 146 w 165"/>
                  <a:gd name="T73" fmla="*/ 46 h 117"/>
                  <a:gd name="T74" fmla="*/ 150 w 165"/>
                  <a:gd name="T75" fmla="*/ 34 h 117"/>
                  <a:gd name="T76" fmla="*/ 154 w 165"/>
                  <a:gd name="T77" fmla="*/ 21 h 117"/>
                  <a:gd name="T78" fmla="*/ 157 w 165"/>
                  <a:gd name="T79" fmla="*/ 71 h 117"/>
                  <a:gd name="T80" fmla="*/ 161 w 165"/>
                  <a:gd name="T81" fmla="*/ 42 h 117"/>
                  <a:gd name="T82" fmla="*/ 165 w 165"/>
                  <a:gd name="T83"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5" h="117">
                    <a:moveTo>
                      <a:pt x="0" y="63"/>
                    </a:moveTo>
                    <a:lnTo>
                      <a:pt x="0" y="50"/>
                    </a:lnTo>
                    <a:lnTo>
                      <a:pt x="0" y="59"/>
                    </a:lnTo>
                    <a:lnTo>
                      <a:pt x="4" y="63"/>
                    </a:lnTo>
                    <a:lnTo>
                      <a:pt x="4" y="50"/>
                    </a:lnTo>
                    <a:lnTo>
                      <a:pt x="7" y="55"/>
                    </a:lnTo>
                    <a:lnTo>
                      <a:pt x="7" y="63"/>
                    </a:lnTo>
                    <a:lnTo>
                      <a:pt x="7" y="55"/>
                    </a:lnTo>
                    <a:lnTo>
                      <a:pt x="11" y="50"/>
                    </a:lnTo>
                    <a:lnTo>
                      <a:pt x="11" y="63"/>
                    </a:lnTo>
                    <a:lnTo>
                      <a:pt x="11" y="59"/>
                    </a:lnTo>
                    <a:lnTo>
                      <a:pt x="15" y="63"/>
                    </a:lnTo>
                    <a:lnTo>
                      <a:pt x="15" y="50"/>
                    </a:lnTo>
                    <a:lnTo>
                      <a:pt x="15" y="63"/>
                    </a:lnTo>
                    <a:lnTo>
                      <a:pt x="18" y="59"/>
                    </a:lnTo>
                    <a:lnTo>
                      <a:pt x="18" y="50"/>
                    </a:lnTo>
                    <a:lnTo>
                      <a:pt x="18" y="55"/>
                    </a:lnTo>
                    <a:lnTo>
                      <a:pt x="22" y="59"/>
                    </a:lnTo>
                    <a:lnTo>
                      <a:pt x="22" y="63"/>
                    </a:lnTo>
                    <a:lnTo>
                      <a:pt x="22" y="46"/>
                    </a:lnTo>
                    <a:lnTo>
                      <a:pt x="22" y="59"/>
                    </a:lnTo>
                    <a:lnTo>
                      <a:pt x="26" y="55"/>
                    </a:lnTo>
                    <a:lnTo>
                      <a:pt x="29" y="59"/>
                    </a:lnTo>
                    <a:lnTo>
                      <a:pt x="29" y="63"/>
                    </a:lnTo>
                    <a:lnTo>
                      <a:pt x="29" y="55"/>
                    </a:lnTo>
                    <a:lnTo>
                      <a:pt x="33" y="50"/>
                    </a:lnTo>
                    <a:lnTo>
                      <a:pt x="33" y="63"/>
                    </a:lnTo>
                    <a:lnTo>
                      <a:pt x="33" y="46"/>
                    </a:lnTo>
                    <a:lnTo>
                      <a:pt x="33" y="55"/>
                    </a:lnTo>
                    <a:lnTo>
                      <a:pt x="37" y="50"/>
                    </a:lnTo>
                    <a:lnTo>
                      <a:pt x="37" y="46"/>
                    </a:lnTo>
                    <a:lnTo>
                      <a:pt x="37" y="67"/>
                    </a:lnTo>
                    <a:lnTo>
                      <a:pt x="40" y="63"/>
                    </a:lnTo>
                    <a:lnTo>
                      <a:pt x="40" y="50"/>
                    </a:lnTo>
                    <a:lnTo>
                      <a:pt x="40" y="55"/>
                    </a:lnTo>
                    <a:lnTo>
                      <a:pt x="44" y="59"/>
                    </a:lnTo>
                    <a:lnTo>
                      <a:pt x="44" y="63"/>
                    </a:lnTo>
                    <a:lnTo>
                      <a:pt x="44" y="46"/>
                    </a:lnTo>
                    <a:lnTo>
                      <a:pt x="44" y="63"/>
                    </a:lnTo>
                    <a:lnTo>
                      <a:pt x="48" y="59"/>
                    </a:lnTo>
                    <a:lnTo>
                      <a:pt x="48" y="63"/>
                    </a:lnTo>
                    <a:lnTo>
                      <a:pt x="48" y="50"/>
                    </a:lnTo>
                    <a:lnTo>
                      <a:pt x="51" y="55"/>
                    </a:lnTo>
                    <a:lnTo>
                      <a:pt x="51" y="67"/>
                    </a:lnTo>
                    <a:lnTo>
                      <a:pt x="51" y="50"/>
                    </a:lnTo>
                    <a:lnTo>
                      <a:pt x="51" y="55"/>
                    </a:lnTo>
                    <a:lnTo>
                      <a:pt x="55" y="50"/>
                    </a:lnTo>
                    <a:lnTo>
                      <a:pt x="55" y="63"/>
                    </a:lnTo>
                    <a:lnTo>
                      <a:pt x="55" y="50"/>
                    </a:lnTo>
                    <a:lnTo>
                      <a:pt x="58" y="55"/>
                    </a:lnTo>
                    <a:lnTo>
                      <a:pt x="58" y="59"/>
                    </a:lnTo>
                    <a:lnTo>
                      <a:pt x="58" y="50"/>
                    </a:lnTo>
                    <a:lnTo>
                      <a:pt x="58" y="59"/>
                    </a:lnTo>
                    <a:lnTo>
                      <a:pt x="62" y="55"/>
                    </a:lnTo>
                    <a:lnTo>
                      <a:pt x="62" y="63"/>
                    </a:lnTo>
                    <a:lnTo>
                      <a:pt x="62" y="50"/>
                    </a:lnTo>
                    <a:lnTo>
                      <a:pt x="62" y="59"/>
                    </a:lnTo>
                    <a:lnTo>
                      <a:pt x="66" y="55"/>
                    </a:lnTo>
                    <a:lnTo>
                      <a:pt x="66" y="59"/>
                    </a:lnTo>
                    <a:lnTo>
                      <a:pt x="69" y="55"/>
                    </a:lnTo>
                    <a:lnTo>
                      <a:pt x="69" y="63"/>
                    </a:lnTo>
                    <a:lnTo>
                      <a:pt x="69" y="55"/>
                    </a:lnTo>
                    <a:lnTo>
                      <a:pt x="77" y="55"/>
                    </a:lnTo>
                    <a:lnTo>
                      <a:pt x="77" y="55"/>
                    </a:lnTo>
                    <a:lnTo>
                      <a:pt x="84" y="55"/>
                    </a:lnTo>
                    <a:lnTo>
                      <a:pt x="84" y="55"/>
                    </a:lnTo>
                    <a:lnTo>
                      <a:pt x="84" y="63"/>
                    </a:lnTo>
                    <a:lnTo>
                      <a:pt x="88" y="59"/>
                    </a:lnTo>
                    <a:lnTo>
                      <a:pt x="88" y="55"/>
                    </a:lnTo>
                    <a:lnTo>
                      <a:pt x="88" y="59"/>
                    </a:lnTo>
                    <a:lnTo>
                      <a:pt x="91" y="55"/>
                    </a:lnTo>
                    <a:lnTo>
                      <a:pt x="91" y="59"/>
                    </a:lnTo>
                    <a:lnTo>
                      <a:pt x="95" y="55"/>
                    </a:lnTo>
                    <a:lnTo>
                      <a:pt x="95" y="59"/>
                    </a:lnTo>
                    <a:lnTo>
                      <a:pt x="95" y="55"/>
                    </a:lnTo>
                    <a:lnTo>
                      <a:pt x="99" y="59"/>
                    </a:lnTo>
                    <a:lnTo>
                      <a:pt x="102" y="59"/>
                    </a:lnTo>
                    <a:lnTo>
                      <a:pt x="106" y="55"/>
                    </a:lnTo>
                    <a:lnTo>
                      <a:pt x="106" y="63"/>
                    </a:lnTo>
                    <a:lnTo>
                      <a:pt x="106" y="55"/>
                    </a:lnTo>
                    <a:lnTo>
                      <a:pt x="110" y="50"/>
                    </a:lnTo>
                    <a:lnTo>
                      <a:pt x="110" y="59"/>
                    </a:lnTo>
                    <a:lnTo>
                      <a:pt x="110" y="38"/>
                    </a:lnTo>
                    <a:lnTo>
                      <a:pt x="113" y="42"/>
                    </a:lnTo>
                    <a:lnTo>
                      <a:pt x="113" y="34"/>
                    </a:lnTo>
                    <a:lnTo>
                      <a:pt x="113" y="84"/>
                    </a:lnTo>
                    <a:lnTo>
                      <a:pt x="117" y="79"/>
                    </a:lnTo>
                    <a:lnTo>
                      <a:pt x="117" y="55"/>
                    </a:lnTo>
                    <a:lnTo>
                      <a:pt x="121" y="59"/>
                    </a:lnTo>
                    <a:lnTo>
                      <a:pt x="121" y="38"/>
                    </a:lnTo>
                    <a:lnTo>
                      <a:pt x="124" y="38"/>
                    </a:lnTo>
                    <a:lnTo>
                      <a:pt x="124" y="75"/>
                    </a:lnTo>
                    <a:lnTo>
                      <a:pt x="124" y="5"/>
                    </a:lnTo>
                    <a:lnTo>
                      <a:pt x="128" y="9"/>
                    </a:lnTo>
                    <a:lnTo>
                      <a:pt x="128" y="117"/>
                    </a:lnTo>
                    <a:lnTo>
                      <a:pt x="128" y="104"/>
                    </a:lnTo>
                    <a:lnTo>
                      <a:pt x="132" y="96"/>
                    </a:lnTo>
                    <a:lnTo>
                      <a:pt x="132" y="50"/>
                    </a:lnTo>
                    <a:lnTo>
                      <a:pt x="132" y="63"/>
                    </a:lnTo>
                    <a:lnTo>
                      <a:pt x="135" y="67"/>
                    </a:lnTo>
                    <a:lnTo>
                      <a:pt x="135" y="30"/>
                    </a:lnTo>
                    <a:lnTo>
                      <a:pt x="135" y="46"/>
                    </a:lnTo>
                    <a:lnTo>
                      <a:pt x="139" y="50"/>
                    </a:lnTo>
                    <a:lnTo>
                      <a:pt x="139" y="75"/>
                    </a:lnTo>
                    <a:lnTo>
                      <a:pt x="139" y="30"/>
                    </a:lnTo>
                    <a:lnTo>
                      <a:pt x="143" y="25"/>
                    </a:lnTo>
                    <a:lnTo>
                      <a:pt x="143" y="0"/>
                    </a:lnTo>
                    <a:lnTo>
                      <a:pt x="143" y="109"/>
                    </a:lnTo>
                    <a:lnTo>
                      <a:pt x="146" y="113"/>
                    </a:lnTo>
                    <a:lnTo>
                      <a:pt x="146" y="117"/>
                    </a:lnTo>
                    <a:lnTo>
                      <a:pt x="146" y="46"/>
                    </a:lnTo>
                    <a:lnTo>
                      <a:pt x="150" y="50"/>
                    </a:lnTo>
                    <a:lnTo>
                      <a:pt x="150" y="75"/>
                    </a:lnTo>
                    <a:lnTo>
                      <a:pt x="150" y="34"/>
                    </a:lnTo>
                    <a:lnTo>
                      <a:pt x="154" y="30"/>
                    </a:lnTo>
                    <a:lnTo>
                      <a:pt x="154" y="63"/>
                    </a:lnTo>
                    <a:lnTo>
                      <a:pt x="154" y="21"/>
                    </a:lnTo>
                    <a:lnTo>
                      <a:pt x="154" y="63"/>
                    </a:lnTo>
                    <a:lnTo>
                      <a:pt x="157" y="67"/>
                    </a:lnTo>
                    <a:lnTo>
                      <a:pt x="157" y="71"/>
                    </a:lnTo>
                    <a:lnTo>
                      <a:pt x="157" y="0"/>
                    </a:lnTo>
                    <a:lnTo>
                      <a:pt x="157" y="34"/>
                    </a:lnTo>
                    <a:lnTo>
                      <a:pt x="161" y="42"/>
                    </a:lnTo>
                    <a:lnTo>
                      <a:pt x="161" y="117"/>
                    </a:lnTo>
                    <a:lnTo>
                      <a:pt x="161" y="71"/>
                    </a:lnTo>
                    <a:lnTo>
                      <a:pt x="165" y="67"/>
                    </a:lnTo>
                    <a:lnTo>
                      <a:pt x="165" y="42"/>
                    </a:lnTo>
                    <a:lnTo>
                      <a:pt x="165"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4"/>
              <p:cNvSpPr>
                <a:spLocks/>
              </p:cNvSpPr>
              <p:nvPr/>
            </p:nvSpPr>
            <p:spPr bwMode="auto">
              <a:xfrm>
                <a:off x="1010" y="1292"/>
                <a:ext cx="168" cy="113"/>
              </a:xfrm>
              <a:custGeom>
                <a:avLst/>
                <a:gdLst>
                  <a:gd name="T0" fmla="*/ 3 w 168"/>
                  <a:gd name="T1" fmla="*/ 25 h 113"/>
                  <a:gd name="T2" fmla="*/ 7 w 168"/>
                  <a:gd name="T3" fmla="*/ 79 h 113"/>
                  <a:gd name="T4" fmla="*/ 11 w 168"/>
                  <a:gd name="T5" fmla="*/ 0 h 113"/>
                  <a:gd name="T6" fmla="*/ 14 w 168"/>
                  <a:gd name="T7" fmla="*/ 42 h 113"/>
                  <a:gd name="T8" fmla="*/ 18 w 168"/>
                  <a:gd name="T9" fmla="*/ 63 h 113"/>
                  <a:gd name="T10" fmla="*/ 22 w 168"/>
                  <a:gd name="T11" fmla="*/ 71 h 113"/>
                  <a:gd name="T12" fmla="*/ 25 w 168"/>
                  <a:gd name="T13" fmla="*/ 42 h 113"/>
                  <a:gd name="T14" fmla="*/ 29 w 168"/>
                  <a:gd name="T15" fmla="*/ 67 h 113"/>
                  <a:gd name="T16" fmla="*/ 33 w 168"/>
                  <a:gd name="T17" fmla="*/ 59 h 113"/>
                  <a:gd name="T18" fmla="*/ 36 w 168"/>
                  <a:gd name="T19" fmla="*/ 50 h 113"/>
                  <a:gd name="T20" fmla="*/ 40 w 168"/>
                  <a:gd name="T21" fmla="*/ 30 h 113"/>
                  <a:gd name="T22" fmla="*/ 43 w 168"/>
                  <a:gd name="T23" fmla="*/ 96 h 113"/>
                  <a:gd name="T24" fmla="*/ 51 w 168"/>
                  <a:gd name="T25" fmla="*/ 50 h 113"/>
                  <a:gd name="T26" fmla="*/ 54 w 168"/>
                  <a:gd name="T27" fmla="*/ 42 h 113"/>
                  <a:gd name="T28" fmla="*/ 58 w 168"/>
                  <a:gd name="T29" fmla="*/ 34 h 113"/>
                  <a:gd name="T30" fmla="*/ 62 w 168"/>
                  <a:gd name="T31" fmla="*/ 88 h 113"/>
                  <a:gd name="T32" fmla="*/ 65 w 168"/>
                  <a:gd name="T33" fmla="*/ 55 h 113"/>
                  <a:gd name="T34" fmla="*/ 69 w 168"/>
                  <a:gd name="T35" fmla="*/ 42 h 113"/>
                  <a:gd name="T36" fmla="*/ 73 w 168"/>
                  <a:gd name="T37" fmla="*/ 55 h 113"/>
                  <a:gd name="T38" fmla="*/ 76 w 168"/>
                  <a:gd name="T39" fmla="*/ 75 h 113"/>
                  <a:gd name="T40" fmla="*/ 84 w 168"/>
                  <a:gd name="T41" fmla="*/ 55 h 113"/>
                  <a:gd name="T42" fmla="*/ 91 w 168"/>
                  <a:gd name="T43" fmla="*/ 55 h 113"/>
                  <a:gd name="T44" fmla="*/ 95 w 168"/>
                  <a:gd name="T45" fmla="*/ 63 h 113"/>
                  <a:gd name="T46" fmla="*/ 98 w 168"/>
                  <a:gd name="T47" fmla="*/ 67 h 113"/>
                  <a:gd name="T48" fmla="*/ 102 w 168"/>
                  <a:gd name="T49" fmla="*/ 59 h 113"/>
                  <a:gd name="T50" fmla="*/ 106 w 168"/>
                  <a:gd name="T51" fmla="*/ 55 h 113"/>
                  <a:gd name="T52" fmla="*/ 109 w 168"/>
                  <a:gd name="T53" fmla="*/ 63 h 113"/>
                  <a:gd name="T54" fmla="*/ 113 w 168"/>
                  <a:gd name="T55" fmla="*/ 59 h 113"/>
                  <a:gd name="T56" fmla="*/ 120 w 168"/>
                  <a:gd name="T57" fmla="*/ 50 h 113"/>
                  <a:gd name="T58" fmla="*/ 124 w 168"/>
                  <a:gd name="T59" fmla="*/ 59 h 113"/>
                  <a:gd name="T60" fmla="*/ 124 w 168"/>
                  <a:gd name="T61" fmla="*/ 55 h 113"/>
                  <a:gd name="T62" fmla="*/ 128 w 168"/>
                  <a:gd name="T63" fmla="*/ 59 h 113"/>
                  <a:gd name="T64" fmla="*/ 135 w 168"/>
                  <a:gd name="T65" fmla="*/ 50 h 113"/>
                  <a:gd name="T66" fmla="*/ 139 w 168"/>
                  <a:gd name="T67" fmla="*/ 55 h 113"/>
                  <a:gd name="T68" fmla="*/ 142 w 168"/>
                  <a:gd name="T69" fmla="*/ 59 h 113"/>
                  <a:gd name="T70" fmla="*/ 146 w 168"/>
                  <a:gd name="T71" fmla="*/ 55 h 113"/>
                  <a:gd name="T72" fmla="*/ 150 w 168"/>
                  <a:gd name="T73" fmla="*/ 59 h 113"/>
                  <a:gd name="T74" fmla="*/ 157 w 168"/>
                  <a:gd name="T75" fmla="*/ 59 h 113"/>
                  <a:gd name="T76" fmla="*/ 161 w 168"/>
                  <a:gd name="T77" fmla="*/ 55 h 113"/>
                  <a:gd name="T78" fmla="*/ 161 w 168"/>
                  <a:gd name="T79" fmla="*/ 59 h 113"/>
                  <a:gd name="T80" fmla="*/ 164 w 168"/>
                  <a:gd name="T81" fmla="*/ 55 h 113"/>
                  <a:gd name="T82" fmla="*/ 168 w 168"/>
                  <a:gd name="T83" fmla="*/ 5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13">
                    <a:moveTo>
                      <a:pt x="0" y="67"/>
                    </a:moveTo>
                    <a:lnTo>
                      <a:pt x="3" y="63"/>
                    </a:lnTo>
                    <a:lnTo>
                      <a:pt x="3" y="25"/>
                    </a:lnTo>
                    <a:lnTo>
                      <a:pt x="3" y="50"/>
                    </a:lnTo>
                    <a:lnTo>
                      <a:pt x="7" y="55"/>
                    </a:lnTo>
                    <a:lnTo>
                      <a:pt x="7" y="79"/>
                    </a:lnTo>
                    <a:lnTo>
                      <a:pt x="7" y="17"/>
                    </a:lnTo>
                    <a:lnTo>
                      <a:pt x="11" y="13"/>
                    </a:lnTo>
                    <a:lnTo>
                      <a:pt x="11" y="0"/>
                    </a:lnTo>
                    <a:lnTo>
                      <a:pt x="11" y="113"/>
                    </a:lnTo>
                    <a:lnTo>
                      <a:pt x="14" y="109"/>
                    </a:lnTo>
                    <a:lnTo>
                      <a:pt x="14" y="42"/>
                    </a:lnTo>
                    <a:lnTo>
                      <a:pt x="14" y="55"/>
                    </a:lnTo>
                    <a:lnTo>
                      <a:pt x="18" y="59"/>
                    </a:lnTo>
                    <a:lnTo>
                      <a:pt x="18" y="63"/>
                    </a:lnTo>
                    <a:lnTo>
                      <a:pt x="18" y="34"/>
                    </a:lnTo>
                    <a:lnTo>
                      <a:pt x="22" y="30"/>
                    </a:lnTo>
                    <a:lnTo>
                      <a:pt x="22" y="71"/>
                    </a:lnTo>
                    <a:lnTo>
                      <a:pt x="25" y="67"/>
                    </a:lnTo>
                    <a:lnTo>
                      <a:pt x="25" y="13"/>
                    </a:lnTo>
                    <a:lnTo>
                      <a:pt x="25" y="42"/>
                    </a:lnTo>
                    <a:lnTo>
                      <a:pt x="29" y="46"/>
                    </a:lnTo>
                    <a:lnTo>
                      <a:pt x="29" y="104"/>
                    </a:lnTo>
                    <a:lnTo>
                      <a:pt x="29" y="67"/>
                    </a:lnTo>
                    <a:lnTo>
                      <a:pt x="33" y="63"/>
                    </a:lnTo>
                    <a:lnTo>
                      <a:pt x="33" y="50"/>
                    </a:lnTo>
                    <a:lnTo>
                      <a:pt x="33" y="59"/>
                    </a:lnTo>
                    <a:lnTo>
                      <a:pt x="36" y="55"/>
                    </a:lnTo>
                    <a:lnTo>
                      <a:pt x="36" y="38"/>
                    </a:lnTo>
                    <a:lnTo>
                      <a:pt x="36" y="50"/>
                    </a:lnTo>
                    <a:lnTo>
                      <a:pt x="40" y="55"/>
                    </a:lnTo>
                    <a:lnTo>
                      <a:pt x="40" y="67"/>
                    </a:lnTo>
                    <a:lnTo>
                      <a:pt x="40" y="30"/>
                    </a:lnTo>
                    <a:lnTo>
                      <a:pt x="43" y="25"/>
                    </a:lnTo>
                    <a:lnTo>
                      <a:pt x="43" y="21"/>
                    </a:lnTo>
                    <a:lnTo>
                      <a:pt x="43" y="96"/>
                    </a:lnTo>
                    <a:lnTo>
                      <a:pt x="47" y="100"/>
                    </a:lnTo>
                    <a:lnTo>
                      <a:pt x="47" y="55"/>
                    </a:lnTo>
                    <a:lnTo>
                      <a:pt x="51" y="50"/>
                    </a:lnTo>
                    <a:lnTo>
                      <a:pt x="51" y="59"/>
                    </a:lnTo>
                    <a:lnTo>
                      <a:pt x="51" y="38"/>
                    </a:lnTo>
                    <a:lnTo>
                      <a:pt x="54" y="42"/>
                    </a:lnTo>
                    <a:lnTo>
                      <a:pt x="54" y="59"/>
                    </a:lnTo>
                    <a:lnTo>
                      <a:pt x="58" y="55"/>
                    </a:lnTo>
                    <a:lnTo>
                      <a:pt x="58" y="34"/>
                    </a:lnTo>
                    <a:lnTo>
                      <a:pt x="58" y="50"/>
                    </a:lnTo>
                    <a:lnTo>
                      <a:pt x="62" y="55"/>
                    </a:lnTo>
                    <a:lnTo>
                      <a:pt x="62" y="88"/>
                    </a:lnTo>
                    <a:lnTo>
                      <a:pt x="62" y="71"/>
                    </a:lnTo>
                    <a:lnTo>
                      <a:pt x="65" y="67"/>
                    </a:lnTo>
                    <a:lnTo>
                      <a:pt x="65" y="55"/>
                    </a:lnTo>
                    <a:lnTo>
                      <a:pt x="65" y="59"/>
                    </a:lnTo>
                    <a:lnTo>
                      <a:pt x="69" y="55"/>
                    </a:lnTo>
                    <a:lnTo>
                      <a:pt x="69" y="42"/>
                    </a:lnTo>
                    <a:lnTo>
                      <a:pt x="69" y="46"/>
                    </a:lnTo>
                    <a:lnTo>
                      <a:pt x="73" y="50"/>
                    </a:lnTo>
                    <a:lnTo>
                      <a:pt x="73" y="55"/>
                    </a:lnTo>
                    <a:lnTo>
                      <a:pt x="73" y="46"/>
                    </a:lnTo>
                    <a:lnTo>
                      <a:pt x="76" y="50"/>
                    </a:lnTo>
                    <a:lnTo>
                      <a:pt x="76" y="75"/>
                    </a:lnTo>
                    <a:lnTo>
                      <a:pt x="80" y="79"/>
                    </a:lnTo>
                    <a:lnTo>
                      <a:pt x="80" y="59"/>
                    </a:lnTo>
                    <a:lnTo>
                      <a:pt x="84" y="55"/>
                    </a:lnTo>
                    <a:lnTo>
                      <a:pt x="84" y="46"/>
                    </a:lnTo>
                    <a:lnTo>
                      <a:pt x="87" y="50"/>
                    </a:lnTo>
                    <a:lnTo>
                      <a:pt x="91" y="55"/>
                    </a:lnTo>
                    <a:lnTo>
                      <a:pt x="91" y="50"/>
                    </a:lnTo>
                    <a:lnTo>
                      <a:pt x="91" y="59"/>
                    </a:lnTo>
                    <a:lnTo>
                      <a:pt x="95" y="63"/>
                    </a:lnTo>
                    <a:lnTo>
                      <a:pt x="95" y="71"/>
                    </a:lnTo>
                    <a:lnTo>
                      <a:pt x="95" y="63"/>
                    </a:lnTo>
                    <a:lnTo>
                      <a:pt x="98" y="67"/>
                    </a:lnTo>
                    <a:lnTo>
                      <a:pt x="98" y="59"/>
                    </a:lnTo>
                    <a:lnTo>
                      <a:pt x="102" y="55"/>
                    </a:lnTo>
                    <a:lnTo>
                      <a:pt x="102" y="59"/>
                    </a:lnTo>
                    <a:lnTo>
                      <a:pt x="102" y="46"/>
                    </a:lnTo>
                    <a:lnTo>
                      <a:pt x="106" y="50"/>
                    </a:lnTo>
                    <a:lnTo>
                      <a:pt x="106" y="55"/>
                    </a:lnTo>
                    <a:lnTo>
                      <a:pt x="106" y="50"/>
                    </a:lnTo>
                    <a:lnTo>
                      <a:pt x="109" y="55"/>
                    </a:lnTo>
                    <a:lnTo>
                      <a:pt x="109" y="63"/>
                    </a:lnTo>
                    <a:lnTo>
                      <a:pt x="113" y="59"/>
                    </a:lnTo>
                    <a:lnTo>
                      <a:pt x="113" y="63"/>
                    </a:lnTo>
                    <a:lnTo>
                      <a:pt x="113" y="59"/>
                    </a:lnTo>
                    <a:lnTo>
                      <a:pt x="117" y="63"/>
                    </a:lnTo>
                    <a:lnTo>
                      <a:pt x="117" y="55"/>
                    </a:lnTo>
                    <a:lnTo>
                      <a:pt x="120" y="50"/>
                    </a:lnTo>
                    <a:lnTo>
                      <a:pt x="120" y="55"/>
                    </a:lnTo>
                    <a:lnTo>
                      <a:pt x="120" y="55"/>
                    </a:lnTo>
                    <a:lnTo>
                      <a:pt x="124" y="59"/>
                    </a:lnTo>
                    <a:lnTo>
                      <a:pt x="124" y="59"/>
                    </a:lnTo>
                    <a:lnTo>
                      <a:pt x="124" y="55"/>
                    </a:lnTo>
                    <a:lnTo>
                      <a:pt x="124" y="55"/>
                    </a:lnTo>
                    <a:lnTo>
                      <a:pt x="128" y="59"/>
                    </a:lnTo>
                    <a:lnTo>
                      <a:pt x="128" y="63"/>
                    </a:lnTo>
                    <a:lnTo>
                      <a:pt x="128" y="59"/>
                    </a:lnTo>
                    <a:lnTo>
                      <a:pt x="135" y="59"/>
                    </a:lnTo>
                    <a:lnTo>
                      <a:pt x="131" y="59"/>
                    </a:lnTo>
                    <a:lnTo>
                      <a:pt x="135" y="50"/>
                    </a:lnTo>
                    <a:lnTo>
                      <a:pt x="135" y="55"/>
                    </a:lnTo>
                    <a:lnTo>
                      <a:pt x="139" y="50"/>
                    </a:lnTo>
                    <a:lnTo>
                      <a:pt x="139" y="55"/>
                    </a:lnTo>
                    <a:lnTo>
                      <a:pt x="142" y="59"/>
                    </a:lnTo>
                    <a:lnTo>
                      <a:pt x="142" y="55"/>
                    </a:lnTo>
                    <a:lnTo>
                      <a:pt x="142" y="59"/>
                    </a:lnTo>
                    <a:lnTo>
                      <a:pt x="146" y="55"/>
                    </a:lnTo>
                    <a:lnTo>
                      <a:pt x="146" y="59"/>
                    </a:lnTo>
                    <a:lnTo>
                      <a:pt x="146" y="55"/>
                    </a:lnTo>
                    <a:lnTo>
                      <a:pt x="146" y="59"/>
                    </a:lnTo>
                    <a:lnTo>
                      <a:pt x="150" y="55"/>
                    </a:lnTo>
                    <a:lnTo>
                      <a:pt x="150" y="59"/>
                    </a:lnTo>
                    <a:lnTo>
                      <a:pt x="150" y="55"/>
                    </a:lnTo>
                    <a:lnTo>
                      <a:pt x="153" y="55"/>
                    </a:lnTo>
                    <a:lnTo>
                      <a:pt x="157" y="59"/>
                    </a:lnTo>
                    <a:lnTo>
                      <a:pt x="157" y="55"/>
                    </a:lnTo>
                    <a:lnTo>
                      <a:pt x="157" y="59"/>
                    </a:lnTo>
                    <a:lnTo>
                      <a:pt x="161" y="55"/>
                    </a:lnTo>
                    <a:lnTo>
                      <a:pt x="161" y="59"/>
                    </a:lnTo>
                    <a:lnTo>
                      <a:pt x="161" y="55"/>
                    </a:lnTo>
                    <a:lnTo>
                      <a:pt x="161" y="59"/>
                    </a:lnTo>
                    <a:lnTo>
                      <a:pt x="164" y="55"/>
                    </a:lnTo>
                    <a:lnTo>
                      <a:pt x="164" y="59"/>
                    </a:lnTo>
                    <a:lnTo>
                      <a:pt x="164" y="55"/>
                    </a:lnTo>
                    <a:lnTo>
                      <a:pt x="164" y="59"/>
                    </a:lnTo>
                    <a:lnTo>
                      <a:pt x="168" y="55"/>
                    </a:lnTo>
                    <a:lnTo>
                      <a:pt x="168" y="59"/>
                    </a:lnTo>
                    <a:lnTo>
                      <a:pt x="168" y="55"/>
                    </a:lnTo>
                    <a:lnTo>
                      <a:pt x="168"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5"/>
              <p:cNvSpPr>
                <a:spLocks/>
              </p:cNvSpPr>
              <p:nvPr/>
            </p:nvSpPr>
            <p:spPr bwMode="auto">
              <a:xfrm>
                <a:off x="1178" y="1280"/>
                <a:ext cx="157" cy="129"/>
              </a:xfrm>
              <a:custGeom>
                <a:avLst/>
                <a:gdLst>
                  <a:gd name="T0" fmla="*/ 4 w 157"/>
                  <a:gd name="T1" fmla="*/ 67 h 129"/>
                  <a:gd name="T2" fmla="*/ 7 w 157"/>
                  <a:gd name="T3" fmla="*/ 71 h 129"/>
                  <a:gd name="T4" fmla="*/ 11 w 157"/>
                  <a:gd name="T5" fmla="*/ 67 h 129"/>
                  <a:gd name="T6" fmla="*/ 15 w 157"/>
                  <a:gd name="T7" fmla="*/ 67 h 129"/>
                  <a:gd name="T8" fmla="*/ 22 w 157"/>
                  <a:gd name="T9" fmla="*/ 71 h 129"/>
                  <a:gd name="T10" fmla="*/ 25 w 157"/>
                  <a:gd name="T11" fmla="*/ 71 h 129"/>
                  <a:gd name="T12" fmla="*/ 29 w 157"/>
                  <a:gd name="T13" fmla="*/ 71 h 129"/>
                  <a:gd name="T14" fmla="*/ 33 w 157"/>
                  <a:gd name="T15" fmla="*/ 67 h 129"/>
                  <a:gd name="T16" fmla="*/ 33 w 157"/>
                  <a:gd name="T17" fmla="*/ 71 h 129"/>
                  <a:gd name="T18" fmla="*/ 36 w 157"/>
                  <a:gd name="T19" fmla="*/ 67 h 129"/>
                  <a:gd name="T20" fmla="*/ 40 w 157"/>
                  <a:gd name="T21" fmla="*/ 71 h 129"/>
                  <a:gd name="T22" fmla="*/ 44 w 157"/>
                  <a:gd name="T23" fmla="*/ 71 h 129"/>
                  <a:gd name="T24" fmla="*/ 47 w 157"/>
                  <a:gd name="T25" fmla="*/ 71 h 129"/>
                  <a:gd name="T26" fmla="*/ 51 w 157"/>
                  <a:gd name="T27" fmla="*/ 62 h 129"/>
                  <a:gd name="T28" fmla="*/ 55 w 157"/>
                  <a:gd name="T29" fmla="*/ 75 h 129"/>
                  <a:gd name="T30" fmla="*/ 58 w 157"/>
                  <a:gd name="T31" fmla="*/ 67 h 129"/>
                  <a:gd name="T32" fmla="*/ 58 w 157"/>
                  <a:gd name="T33" fmla="*/ 67 h 129"/>
                  <a:gd name="T34" fmla="*/ 62 w 157"/>
                  <a:gd name="T35" fmla="*/ 67 h 129"/>
                  <a:gd name="T36" fmla="*/ 66 w 157"/>
                  <a:gd name="T37" fmla="*/ 71 h 129"/>
                  <a:gd name="T38" fmla="*/ 69 w 157"/>
                  <a:gd name="T39" fmla="*/ 71 h 129"/>
                  <a:gd name="T40" fmla="*/ 73 w 157"/>
                  <a:gd name="T41" fmla="*/ 67 h 129"/>
                  <a:gd name="T42" fmla="*/ 73 w 157"/>
                  <a:gd name="T43" fmla="*/ 71 h 129"/>
                  <a:gd name="T44" fmla="*/ 80 w 157"/>
                  <a:gd name="T45" fmla="*/ 67 h 129"/>
                  <a:gd name="T46" fmla="*/ 88 w 157"/>
                  <a:gd name="T47" fmla="*/ 71 h 129"/>
                  <a:gd name="T48" fmla="*/ 91 w 157"/>
                  <a:gd name="T49" fmla="*/ 71 h 129"/>
                  <a:gd name="T50" fmla="*/ 95 w 157"/>
                  <a:gd name="T51" fmla="*/ 67 h 129"/>
                  <a:gd name="T52" fmla="*/ 102 w 157"/>
                  <a:gd name="T53" fmla="*/ 67 h 129"/>
                  <a:gd name="T54" fmla="*/ 110 w 157"/>
                  <a:gd name="T55" fmla="*/ 71 h 129"/>
                  <a:gd name="T56" fmla="*/ 113 w 157"/>
                  <a:gd name="T57" fmla="*/ 75 h 129"/>
                  <a:gd name="T58" fmla="*/ 117 w 157"/>
                  <a:gd name="T59" fmla="*/ 79 h 129"/>
                  <a:gd name="T60" fmla="*/ 121 w 157"/>
                  <a:gd name="T61" fmla="*/ 67 h 129"/>
                  <a:gd name="T62" fmla="*/ 124 w 157"/>
                  <a:gd name="T63" fmla="*/ 58 h 129"/>
                  <a:gd name="T64" fmla="*/ 124 w 157"/>
                  <a:gd name="T65" fmla="*/ 21 h 129"/>
                  <a:gd name="T66" fmla="*/ 128 w 157"/>
                  <a:gd name="T67" fmla="*/ 21 h 129"/>
                  <a:gd name="T68" fmla="*/ 132 w 157"/>
                  <a:gd name="T69" fmla="*/ 54 h 129"/>
                  <a:gd name="T70" fmla="*/ 135 w 157"/>
                  <a:gd name="T71" fmla="*/ 46 h 129"/>
                  <a:gd name="T72" fmla="*/ 139 w 157"/>
                  <a:gd name="T73" fmla="*/ 91 h 129"/>
                  <a:gd name="T74" fmla="*/ 143 w 157"/>
                  <a:gd name="T75" fmla="*/ 75 h 129"/>
                  <a:gd name="T76" fmla="*/ 146 w 157"/>
                  <a:gd name="T77" fmla="*/ 87 h 129"/>
                  <a:gd name="T78" fmla="*/ 150 w 157"/>
                  <a:gd name="T79" fmla="*/ 54 h 129"/>
                  <a:gd name="T80" fmla="*/ 154 w 157"/>
                  <a:gd name="T81" fmla="*/ 62 h 129"/>
                  <a:gd name="T82" fmla="*/ 157 w 157"/>
                  <a:gd name="T8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7" h="129">
                    <a:moveTo>
                      <a:pt x="0" y="67"/>
                    </a:moveTo>
                    <a:lnTo>
                      <a:pt x="4" y="71"/>
                    </a:lnTo>
                    <a:lnTo>
                      <a:pt x="4" y="67"/>
                    </a:lnTo>
                    <a:lnTo>
                      <a:pt x="4" y="71"/>
                    </a:lnTo>
                    <a:lnTo>
                      <a:pt x="7" y="67"/>
                    </a:lnTo>
                    <a:lnTo>
                      <a:pt x="7" y="71"/>
                    </a:lnTo>
                    <a:lnTo>
                      <a:pt x="11" y="67"/>
                    </a:lnTo>
                    <a:lnTo>
                      <a:pt x="11" y="71"/>
                    </a:lnTo>
                    <a:lnTo>
                      <a:pt x="11" y="67"/>
                    </a:lnTo>
                    <a:lnTo>
                      <a:pt x="18" y="67"/>
                    </a:lnTo>
                    <a:lnTo>
                      <a:pt x="18" y="71"/>
                    </a:lnTo>
                    <a:lnTo>
                      <a:pt x="15" y="67"/>
                    </a:lnTo>
                    <a:lnTo>
                      <a:pt x="18" y="67"/>
                    </a:lnTo>
                    <a:lnTo>
                      <a:pt x="22" y="71"/>
                    </a:lnTo>
                    <a:lnTo>
                      <a:pt x="22" y="71"/>
                    </a:lnTo>
                    <a:lnTo>
                      <a:pt x="22" y="67"/>
                    </a:lnTo>
                    <a:lnTo>
                      <a:pt x="25" y="71"/>
                    </a:lnTo>
                    <a:lnTo>
                      <a:pt x="25" y="71"/>
                    </a:lnTo>
                    <a:lnTo>
                      <a:pt x="25" y="67"/>
                    </a:lnTo>
                    <a:lnTo>
                      <a:pt x="29" y="71"/>
                    </a:lnTo>
                    <a:lnTo>
                      <a:pt x="29" y="71"/>
                    </a:lnTo>
                    <a:lnTo>
                      <a:pt x="29" y="67"/>
                    </a:lnTo>
                    <a:lnTo>
                      <a:pt x="29" y="71"/>
                    </a:lnTo>
                    <a:lnTo>
                      <a:pt x="33" y="67"/>
                    </a:lnTo>
                    <a:lnTo>
                      <a:pt x="33" y="71"/>
                    </a:lnTo>
                    <a:lnTo>
                      <a:pt x="33" y="67"/>
                    </a:lnTo>
                    <a:lnTo>
                      <a:pt x="33" y="71"/>
                    </a:lnTo>
                    <a:lnTo>
                      <a:pt x="36" y="67"/>
                    </a:lnTo>
                    <a:lnTo>
                      <a:pt x="36" y="71"/>
                    </a:lnTo>
                    <a:lnTo>
                      <a:pt x="36" y="67"/>
                    </a:lnTo>
                    <a:lnTo>
                      <a:pt x="40" y="71"/>
                    </a:lnTo>
                    <a:lnTo>
                      <a:pt x="40" y="67"/>
                    </a:lnTo>
                    <a:lnTo>
                      <a:pt x="40" y="71"/>
                    </a:lnTo>
                    <a:lnTo>
                      <a:pt x="44" y="67"/>
                    </a:lnTo>
                    <a:lnTo>
                      <a:pt x="44" y="71"/>
                    </a:lnTo>
                    <a:lnTo>
                      <a:pt x="44" y="71"/>
                    </a:lnTo>
                    <a:lnTo>
                      <a:pt x="47" y="67"/>
                    </a:lnTo>
                    <a:lnTo>
                      <a:pt x="47" y="67"/>
                    </a:lnTo>
                    <a:lnTo>
                      <a:pt x="47" y="71"/>
                    </a:lnTo>
                    <a:lnTo>
                      <a:pt x="51" y="67"/>
                    </a:lnTo>
                    <a:lnTo>
                      <a:pt x="51" y="71"/>
                    </a:lnTo>
                    <a:lnTo>
                      <a:pt x="51" y="62"/>
                    </a:lnTo>
                    <a:lnTo>
                      <a:pt x="51" y="67"/>
                    </a:lnTo>
                    <a:lnTo>
                      <a:pt x="55" y="71"/>
                    </a:lnTo>
                    <a:lnTo>
                      <a:pt x="55" y="75"/>
                    </a:lnTo>
                    <a:lnTo>
                      <a:pt x="55" y="62"/>
                    </a:lnTo>
                    <a:lnTo>
                      <a:pt x="55" y="71"/>
                    </a:lnTo>
                    <a:lnTo>
                      <a:pt x="58" y="67"/>
                    </a:lnTo>
                    <a:lnTo>
                      <a:pt x="58" y="71"/>
                    </a:lnTo>
                    <a:lnTo>
                      <a:pt x="58" y="62"/>
                    </a:lnTo>
                    <a:lnTo>
                      <a:pt x="58" y="67"/>
                    </a:lnTo>
                    <a:lnTo>
                      <a:pt x="62" y="71"/>
                    </a:lnTo>
                    <a:lnTo>
                      <a:pt x="62" y="71"/>
                    </a:lnTo>
                    <a:lnTo>
                      <a:pt x="62" y="67"/>
                    </a:lnTo>
                    <a:lnTo>
                      <a:pt x="62" y="71"/>
                    </a:lnTo>
                    <a:lnTo>
                      <a:pt x="66" y="67"/>
                    </a:lnTo>
                    <a:lnTo>
                      <a:pt x="66" y="71"/>
                    </a:lnTo>
                    <a:lnTo>
                      <a:pt x="66" y="62"/>
                    </a:lnTo>
                    <a:lnTo>
                      <a:pt x="66" y="62"/>
                    </a:lnTo>
                    <a:lnTo>
                      <a:pt x="69" y="71"/>
                    </a:lnTo>
                    <a:lnTo>
                      <a:pt x="69" y="67"/>
                    </a:lnTo>
                    <a:lnTo>
                      <a:pt x="69" y="71"/>
                    </a:lnTo>
                    <a:lnTo>
                      <a:pt x="73" y="67"/>
                    </a:lnTo>
                    <a:lnTo>
                      <a:pt x="73" y="75"/>
                    </a:lnTo>
                    <a:lnTo>
                      <a:pt x="73" y="67"/>
                    </a:lnTo>
                    <a:lnTo>
                      <a:pt x="73" y="71"/>
                    </a:lnTo>
                    <a:lnTo>
                      <a:pt x="80" y="71"/>
                    </a:lnTo>
                    <a:lnTo>
                      <a:pt x="77" y="71"/>
                    </a:lnTo>
                    <a:lnTo>
                      <a:pt x="80" y="67"/>
                    </a:lnTo>
                    <a:lnTo>
                      <a:pt x="84" y="67"/>
                    </a:lnTo>
                    <a:lnTo>
                      <a:pt x="88" y="71"/>
                    </a:lnTo>
                    <a:lnTo>
                      <a:pt x="88" y="71"/>
                    </a:lnTo>
                    <a:lnTo>
                      <a:pt x="88" y="67"/>
                    </a:lnTo>
                    <a:lnTo>
                      <a:pt x="88" y="67"/>
                    </a:lnTo>
                    <a:lnTo>
                      <a:pt x="91" y="71"/>
                    </a:lnTo>
                    <a:lnTo>
                      <a:pt x="91" y="67"/>
                    </a:lnTo>
                    <a:lnTo>
                      <a:pt x="91" y="71"/>
                    </a:lnTo>
                    <a:lnTo>
                      <a:pt x="95" y="67"/>
                    </a:lnTo>
                    <a:lnTo>
                      <a:pt x="99" y="67"/>
                    </a:lnTo>
                    <a:lnTo>
                      <a:pt x="102" y="71"/>
                    </a:lnTo>
                    <a:lnTo>
                      <a:pt x="102" y="67"/>
                    </a:lnTo>
                    <a:lnTo>
                      <a:pt x="102" y="71"/>
                    </a:lnTo>
                    <a:lnTo>
                      <a:pt x="106" y="67"/>
                    </a:lnTo>
                    <a:lnTo>
                      <a:pt x="110" y="71"/>
                    </a:lnTo>
                    <a:lnTo>
                      <a:pt x="110" y="83"/>
                    </a:lnTo>
                    <a:lnTo>
                      <a:pt x="110" y="79"/>
                    </a:lnTo>
                    <a:lnTo>
                      <a:pt x="113" y="75"/>
                    </a:lnTo>
                    <a:lnTo>
                      <a:pt x="113" y="37"/>
                    </a:lnTo>
                    <a:lnTo>
                      <a:pt x="113" y="71"/>
                    </a:lnTo>
                    <a:lnTo>
                      <a:pt x="117" y="79"/>
                    </a:lnTo>
                    <a:lnTo>
                      <a:pt x="117" y="100"/>
                    </a:lnTo>
                    <a:lnTo>
                      <a:pt x="117" y="71"/>
                    </a:lnTo>
                    <a:lnTo>
                      <a:pt x="121" y="67"/>
                    </a:lnTo>
                    <a:lnTo>
                      <a:pt x="121" y="75"/>
                    </a:lnTo>
                    <a:lnTo>
                      <a:pt x="121" y="62"/>
                    </a:lnTo>
                    <a:lnTo>
                      <a:pt x="124" y="58"/>
                    </a:lnTo>
                    <a:lnTo>
                      <a:pt x="124" y="100"/>
                    </a:lnTo>
                    <a:lnTo>
                      <a:pt x="124" y="0"/>
                    </a:lnTo>
                    <a:lnTo>
                      <a:pt x="124" y="21"/>
                    </a:lnTo>
                    <a:lnTo>
                      <a:pt x="128" y="25"/>
                    </a:lnTo>
                    <a:lnTo>
                      <a:pt x="128" y="129"/>
                    </a:lnTo>
                    <a:lnTo>
                      <a:pt x="128" y="21"/>
                    </a:lnTo>
                    <a:lnTo>
                      <a:pt x="128" y="79"/>
                    </a:lnTo>
                    <a:lnTo>
                      <a:pt x="132" y="75"/>
                    </a:lnTo>
                    <a:lnTo>
                      <a:pt x="132" y="54"/>
                    </a:lnTo>
                    <a:lnTo>
                      <a:pt x="132" y="87"/>
                    </a:lnTo>
                    <a:lnTo>
                      <a:pt x="135" y="83"/>
                    </a:lnTo>
                    <a:lnTo>
                      <a:pt x="135" y="46"/>
                    </a:lnTo>
                    <a:lnTo>
                      <a:pt x="135" y="67"/>
                    </a:lnTo>
                    <a:lnTo>
                      <a:pt x="139" y="71"/>
                    </a:lnTo>
                    <a:lnTo>
                      <a:pt x="139" y="91"/>
                    </a:lnTo>
                    <a:lnTo>
                      <a:pt x="139" y="62"/>
                    </a:lnTo>
                    <a:lnTo>
                      <a:pt x="139" y="79"/>
                    </a:lnTo>
                    <a:lnTo>
                      <a:pt x="143" y="75"/>
                    </a:lnTo>
                    <a:lnTo>
                      <a:pt x="143" y="12"/>
                    </a:lnTo>
                    <a:lnTo>
                      <a:pt x="143" y="79"/>
                    </a:lnTo>
                    <a:lnTo>
                      <a:pt x="146" y="87"/>
                    </a:lnTo>
                    <a:lnTo>
                      <a:pt x="146" y="125"/>
                    </a:lnTo>
                    <a:lnTo>
                      <a:pt x="146" y="50"/>
                    </a:lnTo>
                    <a:lnTo>
                      <a:pt x="150" y="54"/>
                    </a:lnTo>
                    <a:lnTo>
                      <a:pt x="150" y="96"/>
                    </a:lnTo>
                    <a:lnTo>
                      <a:pt x="150" y="67"/>
                    </a:lnTo>
                    <a:lnTo>
                      <a:pt x="154" y="62"/>
                    </a:lnTo>
                    <a:lnTo>
                      <a:pt x="154" y="42"/>
                    </a:lnTo>
                    <a:lnTo>
                      <a:pt x="154" y="83"/>
                    </a:lnTo>
                    <a:lnTo>
                      <a:pt x="157" y="96"/>
                    </a:lnTo>
                    <a:lnTo>
                      <a:pt x="157" y="108"/>
                    </a:lnTo>
                    <a:lnTo>
                      <a:pt x="15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6"/>
              <p:cNvSpPr>
                <a:spLocks/>
              </p:cNvSpPr>
              <p:nvPr/>
            </p:nvSpPr>
            <p:spPr bwMode="auto">
              <a:xfrm>
                <a:off x="1335" y="1284"/>
                <a:ext cx="264" cy="137"/>
              </a:xfrm>
              <a:custGeom>
                <a:avLst/>
                <a:gdLst>
                  <a:gd name="T0" fmla="*/ 4 w 264"/>
                  <a:gd name="T1" fmla="*/ 17 h 137"/>
                  <a:gd name="T2" fmla="*/ 7 w 264"/>
                  <a:gd name="T3" fmla="*/ 96 h 137"/>
                  <a:gd name="T4" fmla="*/ 11 w 264"/>
                  <a:gd name="T5" fmla="*/ 71 h 137"/>
                  <a:gd name="T6" fmla="*/ 15 w 264"/>
                  <a:gd name="T7" fmla="*/ 54 h 137"/>
                  <a:gd name="T8" fmla="*/ 18 w 264"/>
                  <a:gd name="T9" fmla="*/ 25 h 137"/>
                  <a:gd name="T10" fmla="*/ 22 w 264"/>
                  <a:gd name="T11" fmla="*/ 125 h 137"/>
                  <a:gd name="T12" fmla="*/ 26 w 264"/>
                  <a:gd name="T13" fmla="*/ 46 h 137"/>
                  <a:gd name="T14" fmla="*/ 29 w 264"/>
                  <a:gd name="T15" fmla="*/ 54 h 137"/>
                  <a:gd name="T16" fmla="*/ 33 w 264"/>
                  <a:gd name="T17" fmla="*/ 67 h 137"/>
                  <a:gd name="T18" fmla="*/ 37 w 264"/>
                  <a:gd name="T19" fmla="*/ 58 h 137"/>
                  <a:gd name="T20" fmla="*/ 40 w 264"/>
                  <a:gd name="T21" fmla="*/ 79 h 137"/>
                  <a:gd name="T22" fmla="*/ 44 w 264"/>
                  <a:gd name="T23" fmla="*/ 50 h 137"/>
                  <a:gd name="T24" fmla="*/ 48 w 264"/>
                  <a:gd name="T25" fmla="*/ 67 h 137"/>
                  <a:gd name="T26" fmla="*/ 51 w 264"/>
                  <a:gd name="T27" fmla="*/ 75 h 137"/>
                  <a:gd name="T28" fmla="*/ 59 w 264"/>
                  <a:gd name="T29" fmla="*/ 63 h 137"/>
                  <a:gd name="T30" fmla="*/ 66 w 264"/>
                  <a:gd name="T31" fmla="*/ 54 h 137"/>
                  <a:gd name="T32" fmla="*/ 70 w 264"/>
                  <a:gd name="T33" fmla="*/ 71 h 137"/>
                  <a:gd name="T34" fmla="*/ 77 w 264"/>
                  <a:gd name="T35" fmla="*/ 71 h 137"/>
                  <a:gd name="T36" fmla="*/ 84 w 264"/>
                  <a:gd name="T37" fmla="*/ 63 h 137"/>
                  <a:gd name="T38" fmla="*/ 88 w 264"/>
                  <a:gd name="T39" fmla="*/ 63 h 137"/>
                  <a:gd name="T40" fmla="*/ 99 w 264"/>
                  <a:gd name="T41" fmla="*/ 67 h 137"/>
                  <a:gd name="T42" fmla="*/ 110 w 264"/>
                  <a:gd name="T43" fmla="*/ 63 h 137"/>
                  <a:gd name="T44" fmla="*/ 121 w 264"/>
                  <a:gd name="T45" fmla="*/ 63 h 137"/>
                  <a:gd name="T46" fmla="*/ 128 w 264"/>
                  <a:gd name="T47" fmla="*/ 63 h 137"/>
                  <a:gd name="T48" fmla="*/ 143 w 264"/>
                  <a:gd name="T49" fmla="*/ 67 h 137"/>
                  <a:gd name="T50" fmla="*/ 147 w 264"/>
                  <a:gd name="T51" fmla="*/ 63 h 137"/>
                  <a:gd name="T52" fmla="*/ 161 w 264"/>
                  <a:gd name="T53" fmla="*/ 67 h 137"/>
                  <a:gd name="T54" fmla="*/ 168 w 264"/>
                  <a:gd name="T55" fmla="*/ 63 h 137"/>
                  <a:gd name="T56" fmla="*/ 176 w 264"/>
                  <a:gd name="T57" fmla="*/ 63 h 137"/>
                  <a:gd name="T58" fmla="*/ 179 w 264"/>
                  <a:gd name="T59" fmla="*/ 63 h 137"/>
                  <a:gd name="T60" fmla="*/ 190 w 264"/>
                  <a:gd name="T61" fmla="*/ 63 h 137"/>
                  <a:gd name="T62" fmla="*/ 198 w 264"/>
                  <a:gd name="T63" fmla="*/ 67 h 137"/>
                  <a:gd name="T64" fmla="*/ 205 w 264"/>
                  <a:gd name="T65" fmla="*/ 67 h 137"/>
                  <a:gd name="T66" fmla="*/ 216 w 264"/>
                  <a:gd name="T67" fmla="*/ 67 h 137"/>
                  <a:gd name="T68" fmla="*/ 223 w 264"/>
                  <a:gd name="T69" fmla="*/ 63 h 137"/>
                  <a:gd name="T70" fmla="*/ 227 w 264"/>
                  <a:gd name="T71" fmla="*/ 63 h 137"/>
                  <a:gd name="T72" fmla="*/ 234 w 264"/>
                  <a:gd name="T73" fmla="*/ 67 h 137"/>
                  <a:gd name="T74" fmla="*/ 238 w 264"/>
                  <a:gd name="T75" fmla="*/ 63 h 137"/>
                  <a:gd name="T76" fmla="*/ 242 w 264"/>
                  <a:gd name="T77" fmla="*/ 67 h 137"/>
                  <a:gd name="T78" fmla="*/ 249 w 264"/>
                  <a:gd name="T79" fmla="*/ 63 h 137"/>
                  <a:gd name="T80" fmla="*/ 253 w 264"/>
                  <a:gd name="T81" fmla="*/ 63 h 137"/>
                  <a:gd name="T82" fmla="*/ 264 w 264"/>
                  <a:gd name="T83" fmla="*/ 6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137">
                    <a:moveTo>
                      <a:pt x="0" y="0"/>
                    </a:moveTo>
                    <a:lnTo>
                      <a:pt x="0" y="8"/>
                    </a:lnTo>
                    <a:lnTo>
                      <a:pt x="4" y="17"/>
                    </a:lnTo>
                    <a:lnTo>
                      <a:pt x="4" y="137"/>
                    </a:lnTo>
                    <a:lnTo>
                      <a:pt x="4" y="100"/>
                    </a:lnTo>
                    <a:lnTo>
                      <a:pt x="7" y="96"/>
                    </a:lnTo>
                    <a:lnTo>
                      <a:pt x="7" y="33"/>
                    </a:lnTo>
                    <a:lnTo>
                      <a:pt x="7" y="83"/>
                    </a:lnTo>
                    <a:lnTo>
                      <a:pt x="11" y="71"/>
                    </a:lnTo>
                    <a:lnTo>
                      <a:pt x="11" y="38"/>
                    </a:lnTo>
                    <a:lnTo>
                      <a:pt x="11" y="46"/>
                    </a:lnTo>
                    <a:lnTo>
                      <a:pt x="15" y="54"/>
                    </a:lnTo>
                    <a:lnTo>
                      <a:pt x="15" y="100"/>
                    </a:lnTo>
                    <a:lnTo>
                      <a:pt x="15" y="29"/>
                    </a:lnTo>
                    <a:lnTo>
                      <a:pt x="18" y="25"/>
                    </a:lnTo>
                    <a:lnTo>
                      <a:pt x="18" y="0"/>
                    </a:lnTo>
                    <a:lnTo>
                      <a:pt x="18" y="121"/>
                    </a:lnTo>
                    <a:lnTo>
                      <a:pt x="22" y="125"/>
                    </a:lnTo>
                    <a:lnTo>
                      <a:pt x="22" y="129"/>
                    </a:lnTo>
                    <a:lnTo>
                      <a:pt x="22" y="50"/>
                    </a:lnTo>
                    <a:lnTo>
                      <a:pt x="26" y="46"/>
                    </a:lnTo>
                    <a:lnTo>
                      <a:pt x="26" y="67"/>
                    </a:lnTo>
                    <a:lnTo>
                      <a:pt x="26" y="58"/>
                    </a:lnTo>
                    <a:lnTo>
                      <a:pt x="29" y="54"/>
                    </a:lnTo>
                    <a:lnTo>
                      <a:pt x="29" y="67"/>
                    </a:lnTo>
                    <a:lnTo>
                      <a:pt x="33" y="63"/>
                    </a:lnTo>
                    <a:lnTo>
                      <a:pt x="33" y="67"/>
                    </a:lnTo>
                    <a:lnTo>
                      <a:pt x="33" y="50"/>
                    </a:lnTo>
                    <a:lnTo>
                      <a:pt x="33" y="54"/>
                    </a:lnTo>
                    <a:lnTo>
                      <a:pt x="37" y="58"/>
                    </a:lnTo>
                    <a:lnTo>
                      <a:pt x="37" y="87"/>
                    </a:lnTo>
                    <a:lnTo>
                      <a:pt x="37" y="83"/>
                    </a:lnTo>
                    <a:lnTo>
                      <a:pt x="40" y="79"/>
                    </a:lnTo>
                    <a:lnTo>
                      <a:pt x="40" y="67"/>
                    </a:lnTo>
                    <a:lnTo>
                      <a:pt x="44" y="63"/>
                    </a:lnTo>
                    <a:lnTo>
                      <a:pt x="44" y="50"/>
                    </a:lnTo>
                    <a:lnTo>
                      <a:pt x="44" y="58"/>
                    </a:lnTo>
                    <a:lnTo>
                      <a:pt x="48" y="63"/>
                    </a:lnTo>
                    <a:lnTo>
                      <a:pt x="48" y="67"/>
                    </a:lnTo>
                    <a:lnTo>
                      <a:pt x="48" y="54"/>
                    </a:lnTo>
                    <a:lnTo>
                      <a:pt x="51" y="50"/>
                    </a:lnTo>
                    <a:lnTo>
                      <a:pt x="51" y="75"/>
                    </a:lnTo>
                    <a:lnTo>
                      <a:pt x="55" y="71"/>
                    </a:lnTo>
                    <a:lnTo>
                      <a:pt x="55" y="58"/>
                    </a:lnTo>
                    <a:lnTo>
                      <a:pt x="59" y="63"/>
                    </a:lnTo>
                    <a:lnTo>
                      <a:pt x="59" y="71"/>
                    </a:lnTo>
                    <a:lnTo>
                      <a:pt x="66" y="63"/>
                    </a:lnTo>
                    <a:lnTo>
                      <a:pt x="66" y="54"/>
                    </a:lnTo>
                    <a:lnTo>
                      <a:pt x="66" y="58"/>
                    </a:lnTo>
                    <a:lnTo>
                      <a:pt x="70" y="63"/>
                    </a:lnTo>
                    <a:lnTo>
                      <a:pt x="70" y="71"/>
                    </a:lnTo>
                    <a:lnTo>
                      <a:pt x="70" y="67"/>
                    </a:lnTo>
                    <a:lnTo>
                      <a:pt x="77" y="67"/>
                    </a:lnTo>
                    <a:lnTo>
                      <a:pt x="77" y="71"/>
                    </a:lnTo>
                    <a:lnTo>
                      <a:pt x="77" y="63"/>
                    </a:lnTo>
                    <a:lnTo>
                      <a:pt x="81" y="67"/>
                    </a:lnTo>
                    <a:lnTo>
                      <a:pt x="84" y="63"/>
                    </a:lnTo>
                    <a:lnTo>
                      <a:pt x="84" y="58"/>
                    </a:lnTo>
                    <a:lnTo>
                      <a:pt x="84" y="67"/>
                    </a:lnTo>
                    <a:lnTo>
                      <a:pt x="88" y="63"/>
                    </a:lnTo>
                    <a:lnTo>
                      <a:pt x="92" y="67"/>
                    </a:lnTo>
                    <a:lnTo>
                      <a:pt x="95" y="63"/>
                    </a:lnTo>
                    <a:lnTo>
                      <a:pt x="99" y="67"/>
                    </a:lnTo>
                    <a:lnTo>
                      <a:pt x="103" y="63"/>
                    </a:lnTo>
                    <a:lnTo>
                      <a:pt x="106" y="67"/>
                    </a:lnTo>
                    <a:lnTo>
                      <a:pt x="110" y="63"/>
                    </a:lnTo>
                    <a:lnTo>
                      <a:pt x="114" y="67"/>
                    </a:lnTo>
                    <a:lnTo>
                      <a:pt x="117" y="67"/>
                    </a:lnTo>
                    <a:lnTo>
                      <a:pt x="121" y="63"/>
                    </a:lnTo>
                    <a:lnTo>
                      <a:pt x="128" y="63"/>
                    </a:lnTo>
                    <a:lnTo>
                      <a:pt x="125" y="63"/>
                    </a:lnTo>
                    <a:lnTo>
                      <a:pt x="128" y="63"/>
                    </a:lnTo>
                    <a:lnTo>
                      <a:pt x="132" y="67"/>
                    </a:lnTo>
                    <a:lnTo>
                      <a:pt x="136" y="67"/>
                    </a:lnTo>
                    <a:lnTo>
                      <a:pt x="143" y="67"/>
                    </a:lnTo>
                    <a:lnTo>
                      <a:pt x="139" y="67"/>
                    </a:lnTo>
                    <a:lnTo>
                      <a:pt x="143" y="63"/>
                    </a:lnTo>
                    <a:lnTo>
                      <a:pt x="147" y="63"/>
                    </a:lnTo>
                    <a:lnTo>
                      <a:pt x="150" y="67"/>
                    </a:lnTo>
                    <a:lnTo>
                      <a:pt x="154" y="67"/>
                    </a:lnTo>
                    <a:lnTo>
                      <a:pt x="161" y="67"/>
                    </a:lnTo>
                    <a:lnTo>
                      <a:pt x="157" y="67"/>
                    </a:lnTo>
                    <a:lnTo>
                      <a:pt x="161" y="63"/>
                    </a:lnTo>
                    <a:lnTo>
                      <a:pt x="168" y="63"/>
                    </a:lnTo>
                    <a:lnTo>
                      <a:pt x="168" y="63"/>
                    </a:lnTo>
                    <a:lnTo>
                      <a:pt x="172" y="67"/>
                    </a:lnTo>
                    <a:lnTo>
                      <a:pt x="176" y="63"/>
                    </a:lnTo>
                    <a:lnTo>
                      <a:pt x="176" y="67"/>
                    </a:lnTo>
                    <a:lnTo>
                      <a:pt x="176" y="63"/>
                    </a:lnTo>
                    <a:lnTo>
                      <a:pt x="179" y="63"/>
                    </a:lnTo>
                    <a:lnTo>
                      <a:pt x="183" y="63"/>
                    </a:lnTo>
                    <a:lnTo>
                      <a:pt x="187" y="67"/>
                    </a:lnTo>
                    <a:lnTo>
                      <a:pt x="190" y="63"/>
                    </a:lnTo>
                    <a:lnTo>
                      <a:pt x="194" y="67"/>
                    </a:lnTo>
                    <a:lnTo>
                      <a:pt x="198" y="63"/>
                    </a:lnTo>
                    <a:lnTo>
                      <a:pt x="198" y="67"/>
                    </a:lnTo>
                    <a:lnTo>
                      <a:pt x="198" y="63"/>
                    </a:lnTo>
                    <a:lnTo>
                      <a:pt x="201" y="63"/>
                    </a:lnTo>
                    <a:lnTo>
                      <a:pt x="205" y="67"/>
                    </a:lnTo>
                    <a:lnTo>
                      <a:pt x="209" y="63"/>
                    </a:lnTo>
                    <a:lnTo>
                      <a:pt x="212" y="63"/>
                    </a:lnTo>
                    <a:lnTo>
                      <a:pt x="216" y="67"/>
                    </a:lnTo>
                    <a:lnTo>
                      <a:pt x="216" y="63"/>
                    </a:lnTo>
                    <a:lnTo>
                      <a:pt x="216" y="63"/>
                    </a:lnTo>
                    <a:lnTo>
                      <a:pt x="223" y="63"/>
                    </a:lnTo>
                    <a:lnTo>
                      <a:pt x="220" y="63"/>
                    </a:lnTo>
                    <a:lnTo>
                      <a:pt x="223" y="63"/>
                    </a:lnTo>
                    <a:lnTo>
                      <a:pt x="227" y="63"/>
                    </a:lnTo>
                    <a:lnTo>
                      <a:pt x="231" y="63"/>
                    </a:lnTo>
                    <a:lnTo>
                      <a:pt x="234" y="67"/>
                    </a:lnTo>
                    <a:lnTo>
                      <a:pt x="234" y="67"/>
                    </a:lnTo>
                    <a:lnTo>
                      <a:pt x="234" y="63"/>
                    </a:lnTo>
                    <a:lnTo>
                      <a:pt x="238" y="67"/>
                    </a:lnTo>
                    <a:lnTo>
                      <a:pt x="238" y="63"/>
                    </a:lnTo>
                    <a:lnTo>
                      <a:pt x="242" y="67"/>
                    </a:lnTo>
                    <a:lnTo>
                      <a:pt x="242" y="63"/>
                    </a:lnTo>
                    <a:lnTo>
                      <a:pt x="242" y="67"/>
                    </a:lnTo>
                    <a:lnTo>
                      <a:pt x="249" y="67"/>
                    </a:lnTo>
                    <a:lnTo>
                      <a:pt x="245" y="67"/>
                    </a:lnTo>
                    <a:lnTo>
                      <a:pt x="249" y="63"/>
                    </a:lnTo>
                    <a:lnTo>
                      <a:pt x="253" y="67"/>
                    </a:lnTo>
                    <a:lnTo>
                      <a:pt x="253" y="63"/>
                    </a:lnTo>
                    <a:lnTo>
                      <a:pt x="253" y="63"/>
                    </a:lnTo>
                    <a:lnTo>
                      <a:pt x="260" y="63"/>
                    </a:lnTo>
                    <a:lnTo>
                      <a:pt x="260" y="63"/>
                    </a:lnTo>
                    <a:lnTo>
                      <a:pt x="264" y="67"/>
                    </a:lnTo>
                    <a:lnTo>
                      <a:pt x="264" y="71"/>
                    </a:lnTo>
                    <a:lnTo>
                      <a:pt x="264"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7"/>
              <p:cNvSpPr>
                <a:spLocks/>
              </p:cNvSpPr>
              <p:nvPr/>
            </p:nvSpPr>
            <p:spPr bwMode="auto">
              <a:xfrm>
                <a:off x="1599" y="1322"/>
                <a:ext cx="223" cy="58"/>
              </a:xfrm>
              <a:custGeom>
                <a:avLst/>
                <a:gdLst>
                  <a:gd name="T0" fmla="*/ 3 w 223"/>
                  <a:gd name="T1" fmla="*/ 29 h 58"/>
                  <a:gd name="T2" fmla="*/ 7 w 223"/>
                  <a:gd name="T3" fmla="*/ 29 h 58"/>
                  <a:gd name="T4" fmla="*/ 11 w 223"/>
                  <a:gd name="T5" fmla="*/ 25 h 58"/>
                  <a:gd name="T6" fmla="*/ 11 w 223"/>
                  <a:gd name="T7" fmla="*/ 29 h 58"/>
                  <a:gd name="T8" fmla="*/ 14 w 223"/>
                  <a:gd name="T9" fmla="*/ 16 h 58"/>
                  <a:gd name="T10" fmla="*/ 18 w 223"/>
                  <a:gd name="T11" fmla="*/ 33 h 58"/>
                  <a:gd name="T12" fmla="*/ 22 w 223"/>
                  <a:gd name="T13" fmla="*/ 29 h 58"/>
                  <a:gd name="T14" fmla="*/ 25 w 223"/>
                  <a:gd name="T15" fmla="*/ 29 h 58"/>
                  <a:gd name="T16" fmla="*/ 29 w 223"/>
                  <a:gd name="T17" fmla="*/ 29 h 58"/>
                  <a:gd name="T18" fmla="*/ 29 w 223"/>
                  <a:gd name="T19" fmla="*/ 25 h 58"/>
                  <a:gd name="T20" fmla="*/ 33 w 223"/>
                  <a:gd name="T21" fmla="*/ 29 h 58"/>
                  <a:gd name="T22" fmla="*/ 40 w 223"/>
                  <a:gd name="T23" fmla="*/ 25 h 58"/>
                  <a:gd name="T24" fmla="*/ 43 w 223"/>
                  <a:gd name="T25" fmla="*/ 25 h 58"/>
                  <a:gd name="T26" fmla="*/ 51 w 223"/>
                  <a:gd name="T27" fmla="*/ 29 h 58"/>
                  <a:gd name="T28" fmla="*/ 58 w 223"/>
                  <a:gd name="T29" fmla="*/ 25 h 58"/>
                  <a:gd name="T30" fmla="*/ 65 w 223"/>
                  <a:gd name="T31" fmla="*/ 29 h 58"/>
                  <a:gd name="T32" fmla="*/ 69 w 223"/>
                  <a:gd name="T33" fmla="*/ 25 h 58"/>
                  <a:gd name="T34" fmla="*/ 80 w 223"/>
                  <a:gd name="T35" fmla="*/ 25 h 58"/>
                  <a:gd name="T36" fmla="*/ 87 w 223"/>
                  <a:gd name="T37" fmla="*/ 25 h 58"/>
                  <a:gd name="T38" fmla="*/ 98 w 223"/>
                  <a:gd name="T39" fmla="*/ 25 h 58"/>
                  <a:gd name="T40" fmla="*/ 102 w 223"/>
                  <a:gd name="T41" fmla="*/ 25 h 58"/>
                  <a:gd name="T42" fmla="*/ 113 w 223"/>
                  <a:gd name="T43" fmla="*/ 25 h 58"/>
                  <a:gd name="T44" fmla="*/ 117 w 223"/>
                  <a:gd name="T45" fmla="*/ 25 h 58"/>
                  <a:gd name="T46" fmla="*/ 120 w 223"/>
                  <a:gd name="T47" fmla="*/ 29 h 58"/>
                  <a:gd name="T48" fmla="*/ 128 w 223"/>
                  <a:gd name="T49" fmla="*/ 25 h 58"/>
                  <a:gd name="T50" fmla="*/ 131 w 223"/>
                  <a:gd name="T51" fmla="*/ 29 h 58"/>
                  <a:gd name="T52" fmla="*/ 139 w 223"/>
                  <a:gd name="T53" fmla="*/ 25 h 58"/>
                  <a:gd name="T54" fmla="*/ 146 w 223"/>
                  <a:gd name="T55" fmla="*/ 29 h 58"/>
                  <a:gd name="T56" fmla="*/ 153 w 223"/>
                  <a:gd name="T57" fmla="*/ 25 h 58"/>
                  <a:gd name="T58" fmla="*/ 153 w 223"/>
                  <a:gd name="T59" fmla="*/ 25 h 58"/>
                  <a:gd name="T60" fmla="*/ 164 w 223"/>
                  <a:gd name="T61" fmla="*/ 25 h 58"/>
                  <a:gd name="T62" fmla="*/ 168 w 223"/>
                  <a:gd name="T63" fmla="*/ 25 h 58"/>
                  <a:gd name="T64" fmla="*/ 175 w 223"/>
                  <a:gd name="T65" fmla="*/ 25 h 58"/>
                  <a:gd name="T66" fmla="*/ 179 w 223"/>
                  <a:gd name="T67" fmla="*/ 29 h 58"/>
                  <a:gd name="T68" fmla="*/ 183 w 223"/>
                  <a:gd name="T69" fmla="*/ 29 h 58"/>
                  <a:gd name="T70" fmla="*/ 193 w 223"/>
                  <a:gd name="T71" fmla="*/ 20 h 58"/>
                  <a:gd name="T72" fmla="*/ 201 w 223"/>
                  <a:gd name="T73" fmla="*/ 45 h 58"/>
                  <a:gd name="T74" fmla="*/ 204 w 223"/>
                  <a:gd name="T75" fmla="*/ 8 h 58"/>
                  <a:gd name="T76" fmla="*/ 208 w 223"/>
                  <a:gd name="T77" fmla="*/ 8 h 58"/>
                  <a:gd name="T78" fmla="*/ 212 w 223"/>
                  <a:gd name="T79" fmla="*/ 58 h 58"/>
                  <a:gd name="T80" fmla="*/ 215 w 223"/>
                  <a:gd name="T81" fmla="*/ 0 h 58"/>
                  <a:gd name="T82" fmla="*/ 223 w 223"/>
                  <a:gd name="T8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 h="58">
                    <a:moveTo>
                      <a:pt x="0" y="16"/>
                    </a:moveTo>
                    <a:lnTo>
                      <a:pt x="0" y="25"/>
                    </a:lnTo>
                    <a:lnTo>
                      <a:pt x="3" y="29"/>
                    </a:lnTo>
                    <a:lnTo>
                      <a:pt x="3" y="33"/>
                    </a:lnTo>
                    <a:lnTo>
                      <a:pt x="3" y="25"/>
                    </a:lnTo>
                    <a:lnTo>
                      <a:pt x="7" y="29"/>
                    </a:lnTo>
                    <a:lnTo>
                      <a:pt x="7" y="25"/>
                    </a:lnTo>
                    <a:lnTo>
                      <a:pt x="7" y="29"/>
                    </a:lnTo>
                    <a:lnTo>
                      <a:pt x="11" y="25"/>
                    </a:lnTo>
                    <a:lnTo>
                      <a:pt x="11" y="29"/>
                    </a:lnTo>
                    <a:lnTo>
                      <a:pt x="11" y="25"/>
                    </a:lnTo>
                    <a:lnTo>
                      <a:pt x="11" y="29"/>
                    </a:lnTo>
                    <a:lnTo>
                      <a:pt x="14" y="25"/>
                    </a:lnTo>
                    <a:lnTo>
                      <a:pt x="14" y="37"/>
                    </a:lnTo>
                    <a:lnTo>
                      <a:pt x="14" y="16"/>
                    </a:lnTo>
                    <a:lnTo>
                      <a:pt x="14" y="20"/>
                    </a:lnTo>
                    <a:lnTo>
                      <a:pt x="18" y="25"/>
                    </a:lnTo>
                    <a:lnTo>
                      <a:pt x="18" y="33"/>
                    </a:lnTo>
                    <a:lnTo>
                      <a:pt x="18" y="29"/>
                    </a:lnTo>
                    <a:lnTo>
                      <a:pt x="22" y="25"/>
                    </a:lnTo>
                    <a:lnTo>
                      <a:pt x="22" y="29"/>
                    </a:lnTo>
                    <a:lnTo>
                      <a:pt x="22" y="20"/>
                    </a:lnTo>
                    <a:lnTo>
                      <a:pt x="22" y="25"/>
                    </a:lnTo>
                    <a:lnTo>
                      <a:pt x="25" y="29"/>
                    </a:lnTo>
                    <a:lnTo>
                      <a:pt x="25" y="25"/>
                    </a:lnTo>
                    <a:lnTo>
                      <a:pt x="25" y="25"/>
                    </a:lnTo>
                    <a:lnTo>
                      <a:pt x="29" y="29"/>
                    </a:lnTo>
                    <a:lnTo>
                      <a:pt x="29" y="29"/>
                    </a:lnTo>
                    <a:lnTo>
                      <a:pt x="29" y="25"/>
                    </a:lnTo>
                    <a:lnTo>
                      <a:pt x="29" y="25"/>
                    </a:lnTo>
                    <a:lnTo>
                      <a:pt x="33" y="29"/>
                    </a:lnTo>
                    <a:lnTo>
                      <a:pt x="33" y="25"/>
                    </a:lnTo>
                    <a:lnTo>
                      <a:pt x="33" y="29"/>
                    </a:lnTo>
                    <a:lnTo>
                      <a:pt x="36" y="25"/>
                    </a:lnTo>
                    <a:lnTo>
                      <a:pt x="36" y="29"/>
                    </a:lnTo>
                    <a:lnTo>
                      <a:pt x="40" y="25"/>
                    </a:lnTo>
                    <a:lnTo>
                      <a:pt x="40" y="29"/>
                    </a:lnTo>
                    <a:lnTo>
                      <a:pt x="40" y="25"/>
                    </a:lnTo>
                    <a:lnTo>
                      <a:pt x="43" y="25"/>
                    </a:lnTo>
                    <a:lnTo>
                      <a:pt x="47" y="29"/>
                    </a:lnTo>
                    <a:lnTo>
                      <a:pt x="54" y="29"/>
                    </a:lnTo>
                    <a:lnTo>
                      <a:pt x="51" y="29"/>
                    </a:lnTo>
                    <a:lnTo>
                      <a:pt x="54" y="25"/>
                    </a:lnTo>
                    <a:lnTo>
                      <a:pt x="58" y="29"/>
                    </a:lnTo>
                    <a:lnTo>
                      <a:pt x="58" y="25"/>
                    </a:lnTo>
                    <a:lnTo>
                      <a:pt x="58" y="29"/>
                    </a:lnTo>
                    <a:lnTo>
                      <a:pt x="62" y="25"/>
                    </a:lnTo>
                    <a:lnTo>
                      <a:pt x="65" y="29"/>
                    </a:lnTo>
                    <a:lnTo>
                      <a:pt x="69" y="25"/>
                    </a:lnTo>
                    <a:lnTo>
                      <a:pt x="69" y="29"/>
                    </a:lnTo>
                    <a:lnTo>
                      <a:pt x="69" y="25"/>
                    </a:lnTo>
                    <a:lnTo>
                      <a:pt x="73" y="29"/>
                    </a:lnTo>
                    <a:lnTo>
                      <a:pt x="76" y="25"/>
                    </a:lnTo>
                    <a:lnTo>
                      <a:pt x="80" y="25"/>
                    </a:lnTo>
                    <a:lnTo>
                      <a:pt x="87" y="25"/>
                    </a:lnTo>
                    <a:lnTo>
                      <a:pt x="84" y="25"/>
                    </a:lnTo>
                    <a:lnTo>
                      <a:pt x="87" y="25"/>
                    </a:lnTo>
                    <a:lnTo>
                      <a:pt x="91" y="29"/>
                    </a:lnTo>
                    <a:lnTo>
                      <a:pt x="95" y="29"/>
                    </a:lnTo>
                    <a:lnTo>
                      <a:pt x="98" y="25"/>
                    </a:lnTo>
                    <a:lnTo>
                      <a:pt x="98" y="29"/>
                    </a:lnTo>
                    <a:lnTo>
                      <a:pt x="98" y="25"/>
                    </a:lnTo>
                    <a:lnTo>
                      <a:pt x="102" y="25"/>
                    </a:lnTo>
                    <a:lnTo>
                      <a:pt x="106" y="25"/>
                    </a:lnTo>
                    <a:lnTo>
                      <a:pt x="109" y="29"/>
                    </a:lnTo>
                    <a:lnTo>
                      <a:pt x="113" y="25"/>
                    </a:lnTo>
                    <a:lnTo>
                      <a:pt x="113" y="29"/>
                    </a:lnTo>
                    <a:lnTo>
                      <a:pt x="113" y="25"/>
                    </a:lnTo>
                    <a:lnTo>
                      <a:pt x="117" y="25"/>
                    </a:lnTo>
                    <a:lnTo>
                      <a:pt x="120" y="29"/>
                    </a:lnTo>
                    <a:lnTo>
                      <a:pt x="120" y="25"/>
                    </a:lnTo>
                    <a:lnTo>
                      <a:pt x="120" y="29"/>
                    </a:lnTo>
                    <a:lnTo>
                      <a:pt x="124" y="25"/>
                    </a:lnTo>
                    <a:lnTo>
                      <a:pt x="128" y="29"/>
                    </a:lnTo>
                    <a:lnTo>
                      <a:pt x="128" y="25"/>
                    </a:lnTo>
                    <a:lnTo>
                      <a:pt x="128" y="29"/>
                    </a:lnTo>
                    <a:lnTo>
                      <a:pt x="131" y="25"/>
                    </a:lnTo>
                    <a:lnTo>
                      <a:pt x="131" y="29"/>
                    </a:lnTo>
                    <a:lnTo>
                      <a:pt x="139" y="29"/>
                    </a:lnTo>
                    <a:lnTo>
                      <a:pt x="135" y="29"/>
                    </a:lnTo>
                    <a:lnTo>
                      <a:pt x="139" y="25"/>
                    </a:lnTo>
                    <a:lnTo>
                      <a:pt x="142" y="25"/>
                    </a:lnTo>
                    <a:lnTo>
                      <a:pt x="146" y="29"/>
                    </a:lnTo>
                    <a:lnTo>
                      <a:pt x="146" y="29"/>
                    </a:lnTo>
                    <a:lnTo>
                      <a:pt x="146" y="25"/>
                    </a:lnTo>
                    <a:lnTo>
                      <a:pt x="150" y="29"/>
                    </a:lnTo>
                    <a:lnTo>
                      <a:pt x="153" y="25"/>
                    </a:lnTo>
                    <a:lnTo>
                      <a:pt x="153" y="29"/>
                    </a:lnTo>
                    <a:lnTo>
                      <a:pt x="153" y="25"/>
                    </a:lnTo>
                    <a:lnTo>
                      <a:pt x="153" y="25"/>
                    </a:lnTo>
                    <a:lnTo>
                      <a:pt x="157" y="25"/>
                    </a:lnTo>
                    <a:lnTo>
                      <a:pt x="161" y="29"/>
                    </a:lnTo>
                    <a:lnTo>
                      <a:pt x="164" y="25"/>
                    </a:lnTo>
                    <a:lnTo>
                      <a:pt x="168" y="29"/>
                    </a:lnTo>
                    <a:lnTo>
                      <a:pt x="168" y="25"/>
                    </a:lnTo>
                    <a:lnTo>
                      <a:pt x="168" y="25"/>
                    </a:lnTo>
                    <a:lnTo>
                      <a:pt x="172" y="25"/>
                    </a:lnTo>
                    <a:lnTo>
                      <a:pt x="175" y="29"/>
                    </a:lnTo>
                    <a:lnTo>
                      <a:pt x="175" y="25"/>
                    </a:lnTo>
                    <a:lnTo>
                      <a:pt x="175" y="29"/>
                    </a:lnTo>
                    <a:lnTo>
                      <a:pt x="179" y="25"/>
                    </a:lnTo>
                    <a:lnTo>
                      <a:pt x="179" y="29"/>
                    </a:lnTo>
                    <a:lnTo>
                      <a:pt x="179" y="29"/>
                    </a:lnTo>
                    <a:lnTo>
                      <a:pt x="186" y="29"/>
                    </a:lnTo>
                    <a:lnTo>
                      <a:pt x="183" y="29"/>
                    </a:lnTo>
                    <a:lnTo>
                      <a:pt x="186" y="25"/>
                    </a:lnTo>
                    <a:lnTo>
                      <a:pt x="190" y="25"/>
                    </a:lnTo>
                    <a:lnTo>
                      <a:pt x="193" y="20"/>
                    </a:lnTo>
                    <a:lnTo>
                      <a:pt x="197" y="25"/>
                    </a:lnTo>
                    <a:lnTo>
                      <a:pt x="197" y="41"/>
                    </a:lnTo>
                    <a:lnTo>
                      <a:pt x="201" y="45"/>
                    </a:lnTo>
                    <a:lnTo>
                      <a:pt x="201" y="20"/>
                    </a:lnTo>
                    <a:lnTo>
                      <a:pt x="204" y="16"/>
                    </a:lnTo>
                    <a:lnTo>
                      <a:pt x="204" y="8"/>
                    </a:lnTo>
                    <a:lnTo>
                      <a:pt x="204" y="16"/>
                    </a:lnTo>
                    <a:lnTo>
                      <a:pt x="208" y="12"/>
                    </a:lnTo>
                    <a:lnTo>
                      <a:pt x="208" y="8"/>
                    </a:lnTo>
                    <a:lnTo>
                      <a:pt x="208" y="33"/>
                    </a:lnTo>
                    <a:lnTo>
                      <a:pt x="212" y="37"/>
                    </a:lnTo>
                    <a:lnTo>
                      <a:pt x="212" y="58"/>
                    </a:lnTo>
                    <a:lnTo>
                      <a:pt x="212" y="54"/>
                    </a:lnTo>
                    <a:lnTo>
                      <a:pt x="215" y="49"/>
                    </a:lnTo>
                    <a:lnTo>
                      <a:pt x="215" y="0"/>
                    </a:lnTo>
                    <a:lnTo>
                      <a:pt x="219" y="4"/>
                    </a:lnTo>
                    <a:lnTo>
                      <a:pt x="219" y="25"/>
                    </a:lnTo>
                    <a:lnTo>
                      <a:pt x="223" y="29"/>
                    </a:lnTo>
                    <a:lnTo>
                      <a:pt x="223" y="41"/>
                    </a:lnTo>
                    <a:lnTo>
                      <a:pt x="223"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8"/>
              <p:cNvSpPr>
                <a:spLocks/>
              </p:cNvSpPr>
              <p:nvPr/>
            </p:nvSpPr>
            <p:spPr bwMode="auto">
              <a:xfrm>
                <a:off x="1822" y="1255"/>
                <a:ext cx="150" cy="200"/>
              </a:xfrm>
              <a:custGeom>
                <a:avLst/>
                <a:gdLst>
                  <a:gd name="T0" fmla="*/ 3 w 150"/>
                  <a:gd name="T1" fmla="*/ 104 h 200"/>
                  <a:gd name="T2" fmla="*/ 7 w 150"/>
                  <a:gd name="T3" fmla="*/ 87 h 200"/>
                  <a:gd name="T4" fmla="*/ 11 w 150"/>
                  <a:gd name="T5" fmla="*/ 108 h 200"/>
                  <a:gd name="T6" fmla="*/ 14 w 150"/>
                  <a:gd name="T7" fmla="*/ 100 h 200"/>
                  <a:gd name="T8" fmla="*/ 18 w 150"/>
                  <a:gd name="T9" fmla="*/ 116 h 200"/>
                  <a:gd name="T10" fmla="*/ 22 w 150"/>
                  <a:gd name="T11" fmla="*/ 71 h 200"/>
                  <a:gd name="T12" fmla="*/ 29 w 150"/>
                  <a:gd name="T13" fmla="*/ 121 h 200"/>
                  <a:gd name="T14" fmla="*/ 33 w 150"/>
                  <a:gd name="T15" fmla="*/ 96 h 200"/>
                  <a:gd name="T16" fmla="*/ 36 w 150"/>
                  <a:gd name="T17" fmla="*/ 75 h 200"/>
                  <a:gd name="T18" fmla="*/ 40 w 150"/>
                  <a:gd name="T19" fmla="*/ 112 h 200"/>
                  <a:gd name="T20" fmla="*/ 44 w 150"/>
                  <a:gd name="T21" fmla="*/ 92 h 200"/>
                  <a:gd name="T22" fmla="*/ 47 w 150"/>
                  <a:gd name="T23" fmla="*/ 96 h 200"/>
                  <a:gd name="T24" fmla="*/ 51 w 150"/>
                  <a:gd name="T25" fmla="*/ 116 h 200"/>
                  <a:gd name="T26" fmla="*/ 55 w 150"/>
                  <a:gd name="T27" fmla="*/ 92 h 200"/>
                  <a:gd name="T28" fmla="*/ 58 w 150"/>
                  <a:gd name="T29" fmla="*/ 104 h 200"/>
                  <a:gd name="T30" fmla="*/ 62 w 150"/>
                  <a:gd name="T31" fmla="*/ 62 h 200"/>
                  <a:gd name="T32" fmla="*/ 66 w 150"/>
                  <a:gd name="T33" fmla="*/ 133 h 200"/>
                  <a:gd name="T34" fmla="*/ 73 w 150"/>
                  <a:gd name="T35" fmla="*/ 67 h 200"/>
                  <a:gd name="T36" fmla="*/ 77 w 150"/>
                  <a:gd name="T37" fmla="*/ 87 h 200"/>
                  <a:gd name="T38" fmla="*/ 77 w 150"/>
                  <a:gd name="T39" fmla="*/ 104 h 200"/>
                  <a:gd name="T40" fmla="*/ 80 w 150"/>
                  <a:gd name="T41" fmla="*/ 125 h 200"/>
                  <a:gd name="T42" fmla="*/ 84 w 150"/>
                  <a:gd name="T43" fmla="*/ 96 h 200"/>
                  <a:gd name="T44" fmla="*/ 88 w 150"/>
                  <a:gd name="T45" fmla="*/ 71 h 200"/>
                  <a:gd name="T46" fmla="*/ 91 w 150"/>
                  <a:gd name="T47" fmla="*/ 92 h 200"/>
                  <a:gd name="T48" fmla="*/ 95 w 150"/>
                  <a:gd name="T49" fmla="*/ 79 h 200"/>
                  <a:gd name="T50" fmla="*/ 99 w 150"/>
                  <a:gd name="T51" fmla="*/ 87 h 200"/>
                  <a:gd name="T52" fmla="*/ 99 w 150"/>
                  <a:gd name="T53" fmla="*/ 21 h 200"/>
                  <a:gd name="T54" fmla="*/ 102 w 150"/>
                  <a:gd name="T55" fmla="*/ 87 h 200"/>
                  <a:gd name="T56" fmla="*/ 106 w 150"/>
                  <a:gd name="T57" fmla="*/ 79 h 200"/>
                  <a:gd name="T58" fmla="*/ 109 w 150"/>
                  <a:gd name="T59" fmla="*/ 62 h 200"/>
                  <a:gd name="T60" fmla="*/ 113 w 150"/>
                  <a:gd name="T61" fmla="*/ 104 h 200"/>
                  <a:gd name="T62" fmla="*/ 117 w 150"/>
                  <a:gd name="T63" fmla="*/ 87 h 200"/>
                  <a:gd name="T64" fmla="*/ 117 w 150"/>
                  <a:gd name="T65" fmla="*/ 75 h 200"/>
                  <a:gd name="T66" fmla="*/ 120 w 150"/>
                  <a:gd name="T67" fmla="*/ 0 h 200"/>
                  <a:gd name="T68" fmla="*/ 124 w 150"/>
                  <a:gd name="T69" fmla="*/ 71 h 200"/>
                  <a:gd name="T70" fmla="*/ 128 w 150"/>
                  <a:gd name="T71" fmla="*/ 54 h 200"/>
                  <a:gd name="T72" fmla="*/ 131 w 150"/>
                  <a:gd name="T73" fmla="*/ 58 h 200"/>
                  <a:gd name="T74" fmla="*/ 135 w 150"/>
                  <a:gd name="T75" fmla="*/ 187 h 200"/>
                  <a:gd name="T76" fmla="*/ 139 w 150"/>
                  <a:gd name="T77" fmla="*/ 87 h 200"/>
                  <a:gd name="T78" fmla="*/ 142 w 150"/>
                  <a:gd name="T79" fmla="*/ 166 h 200"/>
                  <a:gd name="T80" fmla="*/ 142 w 150"/>
                  <a:gd name="T81" fmla="*/ 112 h 200"/>
                  <a:gd name="T82" fmla="*/ 146 w 150"/>
                  <a:gd name="T83"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200">
                    <a:moveTo>
                      <a:pt x="0" y="96"/>
                    </a:moveTo>
                    <a:lnTo>
                      <a:pt x="3" y="100"/>
                    </a:lnTo>
                    <a:lnTo>
                      <a:pt x="3" y="104"/>
                    </a:lnTo>
                    <a:lnTo>
                      <a:pt x="3" y="92"/>
                    </a:lnTo>
                    <a:lnTo>
                      <a:pt x="3" y="92"/>
                    </a:lnTo>
                    <a:lnTo>
                      <a:pt x="7" y="87"/>
                    </a:lnTo>
                    <a:lnTo>
                      <a:pt x="7" y="79"/>
                    </a:lnTo>
                    <a:lnTo>
                      <a:pt x="7" y="104"/>
                    </a:lnTo>
                    <a:lnTo>
                      <a:pt x="11" y="108"/>
                    </a:lnTo>
                    <a:lnTo>
                      <a:pt x="11" y="116"/>
                    </a:lnTo>
                    <a:lnTo>
                      <a:pt x="11" y="104"/>
                    </a:lnTo>
                    <a:lnTo>
                      <a:pt x="14" y="100"/>
                    </a:lnTo>
                    <a:lnTo>
                      <a:pt x="14" y="67"/>
                    </a:lnTo>
                    <a:lnTo>
                      <a:pt x="18" y="71"/>
                    </a:lnTo>
                    <a:lnTo>
                      <a:pt x="18" y="116"/>
                    </a:lnTo>
                    <a:lnTo>
                      <a:pt x="22" y="112"/>
                    </a:lnTo>
                    <a:lnTo>
                      <a:pt x="22" y="116"/>
                    </a:lnTo>
                    <a:lnTo>
                      <a:pt x="22" y="71"/>
                    </a:lnTo>
                    <a:lnTo>
                      <a:pt x="25" y="75"/>
                    </a:lnTo>
                    <a:lnTo>
                      <a:pt x="25" y="116"/>
                    </a:lnTo>
                    <a:lnTo>
                      <a:pt x="29" y="121"/>
                    </a:lnTo>
                    <a:lnTo>
                      <a:pt x="29" y="125"/>
                    </a:lnTo>
                    <a:lnTo>
                      <a:pt x="29" y="100"/>
                    </a:lnTo>
                    <a:lnTo>
                      <a:pt x="33" y="96"/>
                    </a:lnTo>
                    <a:lnTo>
                      <a:pt x="33" y="67"/>
                    </a:lnTo>
                    <a:lnTo>
                      <a:pt x="33" y="71"/>
                    </a:lnTo>
                    <a:lnTo>
                      <a:pt x="36" y="75"/>
                    </a:lnTo>
                    <a:lnTo>
                      <a:pt x="36" y="100"/>
                    </a:lnTo>
                    <a:lnTo>
                      <a:pt x="40" y="104"/>
                    </a:lnTo>
                    <a:lnTo>
                      <a:pt x="40" y="112"/>
                    </a:lnTo>
                    <a:lnTo>
                      <a:pt x="40" y="96"/>
                    </a:lnTo>
                    <a:lnTo>
                      <a:pt x="40" y="96"/>
                    </a:lnTo>
                    <a:lnTo>
                      <a:pt x="44" y="92"/>
                    </a:lnTo>
                    <a:lnTo>
                      <a:pt x="44" y="71"/>
                    </a:lnTo>
                    <a:lnTo>
                      <a:pt x="44" y="92"/>
                    </a:lnTo>
                    <a:lnTo>
                      <a:pt x="47" y="96"/>
                    </a:lnTo>
                    <a:lnTo>
                      <a:pt x="47" y="125"/>
                    </a:lnTo>
                    <a:lnTo>
                      <a:pt x="47" y="121"/>
                    </a:lnTo>
                    <a:lnTo>
                      <a:pt x="51" y="116"/>
                    </a:lnTo>
                    <a:lnTo>
                      <a:pt x="51" y="62"/>
                    </a:lnTo>
                    <a:lnTo>
                      <a:pt x="55" y="67"/>
                    </a:lnTo>
                    <a:lnTo>
                      <a:pt x="55" y="92"/>
                    </a:lnTo>
                    <a:lnTo>
                      <a:pt x="58" y="96"/>
                    </a:lnTo>
                    <a:lnTo>
                      <a:pt x="58" y="121"/>
                    </a:lnTo>
                    <a:lnTo>
                      <a:pt x="58" y="104"/>
                    </a:lnTo>
                    <a:lnTo>
                      <a:pt x="62" y="108"/>
                    </a:lnTo>
                    <a:lnTo>
                      <a:pt x="62" y="112"/>
                    </a:lnTo>
                    <a:lnTo>
                      <a:pt x="62" y="62"/>
                    </a:lnTo>
                    <a:lnTo>
                      <a:pt x="62" y="67"/>
                    </a:lnTo>
                    <a:lnTo>
                      <a:pt x="66" y="71"/>
                    </a:lnTo>
                    <a:lnTo>
                      <a:pt x="66" y="133"/>
                    </a:lnTo>
                    <a:lnTo>
                      <a:pt x="69" y="129"/>
                    </a:lnTo>
                    <a:lnTo>
                      <a:pt x="69" y="71"/>
                    </a:lnTo>
                    <a:lnTo>
                      <a:pt x="73" y="67"/>
                    </a:lnTo>
                    <a:lnTo>
                      <a:pt x="73" y="62"/>
                    </a:lnTo>
                    <a:lnTo>
                      <a:pt x="73" y="83"/>
                    </a:lnTo>
                    <a:lnTo>
                      <a:pt x="77" y="87"/>
                    </a:lnTo>
                    <a:lnTo>
                      <a:pt x="77" y="158"/>
                    </a:lnTo>
                    <a:lnTo>
                      <a:pt x="77" y="83"/>
                    </a:lnTo>
                    <a:lnTo>
                      <a:pt x="77" y="104"/>
                    </a:lnTo>
                    <a:lnTo>
                      <a:pt x="80" y="100"/>
                    </a:lnTo>
                    <a:lnTo>
                      <a:pt x="80" y="29"/>
                    </a:lnTo>
                    <a:lnTo>
                      <a:pt x="80" y="125"/>
                    </a:lnTo>
                    <a:lnTo>
                      <a:pt x="84" y="137"/>
                    </a:lnTo>
                    <a:lnTo>
                      <a:pt x="84" y="154"/>
                    </a:lnTo>
                    <a:lnTo>
                      <a:pt x="84" y="96"/>
                    </a:lnTo>
                    <a:lnTo>
                      <a:pt x="88" y="87"/>
                    </a:lnTo>
                    <a:lnTo>
                      <a:pt x="88" y="104"/>
                    </a:lnTo>
                    <a:lnTo>
                      <a:pt x="88" y="71"/>
                    </a:lnTo>
                    <a:lnTo>
                      <a:pt x="88" y="75"/>
                    </a:lnTo>
                    <a:lnTo>
                      <a:pt x="91" y="79"/>
                    </a:lnTo>
                    <a:lnTo>
                      <a:pt x="91" y="92"/>
                    </a:lnTo>
                    <a:lnTo>
                      <a:pt x="91" y="75"/>
                    </a:lnTo>
                    <a:lnTo>
                      <a:pt x="91" y="83"/>
                    </a:lnTo>
                    <a:lnTo>
                      <a:pt x="95" y="79"/>
                    </a:lnTo>
                    <a:lnTo>
                      <a:pt x="95" y="83"/>
                    </a:lnTo>
                    <a:lnTo>
                      <a:pt x="95" y="83"/>
                    </a:lnTo>
                    <a:lnTo>
                      <a:pt x="99" y="87"/>
                    </a:lnTo>
                    <a:lnTo>
                      <a:pt x="99" y="200"/>
                    </a:lnTo>
                    <a:lnTo>
                      <a:pt x="99" y="8"/>
                    </a:lnTo>
                    <a:lnTo>
                      <a:pt x="99" y="21"/>
                    </a:lnTo>
                    <a:lnTo>
                      <a:pt x="102" y="50"/>
                    </a:lnTo>
                    <a:lnTo>
                      <a:pt x="102" y="162"/>
                    </a:lnTo>
                    <a:lnTo>
                      <a:pt x="102" y="87"/>
                    </a:lnTo>
                    <a:lnTo>
                      <a:pt x="106" y="75"/>
                    </a:lnTo>
                    <a:lnTo>
                      <a:pt x="106" y="133"/>
                    </a:lnTo>
                    <a:lnTo>
                      <a:pt x="106" y="79"/>
                    </a:lnTo>
                    <a:lnTo>
                      <a:pt x="109" y="71"/>
                    </a:lnTo>
                    <a:lnTo>
                      <a:pt x="109" y="87"/>
                    </a:lnTo>
                    <a:lnTo>
                      <a:pt x="109" y="62"/>
                    </a:lnTo>
                    <a:lnTo>
                      <a:pt x="109" y="83"/>
                    </a:lnTo>
                    <a:lnTo>
                      <a:pt x="113" y="75"/>
                    </a:lnTo>
                    <a:lnTo>
                      <a:pt x="113" y="104"/>
                    </a:lnTo>
                    <a:lnTo>
                      <a:pt x="113" y="67"/>
                    </a:lnTo>
                    <a:lnTo>
                      <a:pt x="113" y="92"/>
                    </a:lnTo>
                    <a:lnTo>
                      <a:pt x="117" y="87"/>
                    </a:lnTo>
                    <a:lnTo>
                      <a:pt x="117" y="200"/>
                    </a:lnTo>
                    <a:lnTo>
                      <a:pt x="117" y="67"/>
                    </a:lnTo>
                    <a:lnTo>
                      <a:pt x="117" y="75"/>
                    </a:lnTo>
                    <a:lnTo>
                      <a:pt x="120" y="71"/>
                    </a:lnTo>
                    <a:lnTo>
                      <a:pt x="120" y="170"/>
                    </a:lnTo>
                    <a:lnTo>
                      <a:pt x="120" y="0"/>
                    </a:lnTo>
                    <a:lnTo>
                      <a:pt x="120" y="133"/>
                    </a:lnTo>
                    <a:lnTo>
                      <a:pt x="124" y="121"/>
                    </a:lnTo>
                    <a:lnTo>
                      <a:pt x="124" y="71"/>
                    </a:lnTo>
                    <a:lnTo>
                      <a:pt x="124" y="146"/>
                    </a:lnTo>
                    <a:lnTo>
                      <a:pt x="128" y="129"/>
                    </a:lnTo>
                    <a:lnTo>
                      <a:pt x="128" y="54"/>
                    </a:lnTo>
                    <a:lnTo>
                      <a:pt x="128" y="79"/>
                    </a:lnTo>
                    <a:lnTo>
                      <a:pt x="131" y="75"/>
                    </a:lnTo>
                    <a:lnTo>
                      <a:pt x="131" y="58"/>
                    </a:lnTo>
                    <a:lnTo>
                      <a:pt x="131" y="108"/>
                    </a:lnTo>
                    <a:lnTo>
                      <a:pt x="135" y="104"/>
                    </a:lnTo>
                    <a:lnTo>
                      <a:pt x="135" y="187"/>
                    </a:lnTo>
                    <a:lnTo>
                      <a:pt x="135" y="79"/>
                    </a:lnTo>
                    <a:lnTo>
                      <a:pt x="135" y="96"/>
                    </a:lnTo>
                    <a:lnTo>
                      <a:pt x="139" y="87"/>
                    </a:lnTo>
                    <a:lnTo>
                      <a:pt x="139" y="13"/>
                    </a:lnTo>
                    <a:lnTo>
                      <a:pt x="139" y="154"/>
                    </a:lnTo>
                    <a:lnTo>
                      <a:pt x="142" y="166"/>
                    </a:lnTo>
                    <a:lnTo>
                      <a:pt x="142" y="170"/>
                    </a:lnTo>
                    <a:lnTo>
                      <a:pt x="142" y="75"/>
                    </a:lnTo>
                    <a:lnTo>
                      <a:pt x="142" y="112"/>
                    </a:lnTo>
                    <a:lnTo>
                      <a:pt x="146" y="108"/>
                    </a:lnTo>
                    <a:lnTo>
                      <a:pt x="146" y="137"/>
                    </a:lnTo>
                    <a:lnTo>
                      <a:pt x="146" y="58"/>
                    </a:lnTo>
                    <a:lnTo>
                      <a:pt x="146" y="83"/>
                    </a:lnTo>
                    <a:lnTo>
                      <a:pt x="15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9"/>
              <p:cNvSpPr>
                <a:spLocks/>
              </p:cNvSpPr>
              <p:nvPr/>
            </p:nvSpPr>
            <p:spPr bwMode="auto">
              <a:xfrm>
                <a:off x="1972" y="1272"/>
                <a:ext cx="168" cy="158"/>
              </a:xfrm>
              <a:custGeom>
                <a:avLst/>
                <a:gdLst>
                  <a:gd name="T0" fmla="*/ 0 w 168"/>
                  <a:gd name="T1" fmla="*/ 66 h 158"/>
                  <a:gd name="T2" fmla="*/ 3 w 168"/>
                  <a:gd name="T3" fmla="*/ 104 h 158"/>
                  <a:gd name="T4" fmla="*/ 7 w 168"/>
                  <a:gd name="T5" fmla="*/ 0 h 158"/>
                  <a:gd name="T6" fmla="*/ 11 w 168"/>
                  <a:gd name="T7" fmla="*/ 149 h 158"/>
                  <a:gd name="T8" fmla="*/ 14 w 168"/>
                  <a:gd name="T9" fmla="*/ 99 h 158"/>
                  <a:gd name="T10" fmla="*/ 18 w 168"/>
                  <a:gd name="T11" fmla="*/ 58 h 158"/>
                  <a:gd name="T12" fmla="*/ 18 w 168"/>
                  <a:gd name="T13" fmla="*/ 58 h 158"/>
                  <a:gd name="T14" fmla="*/ 22 w 168"/>
                  <a:gd name="T15" fmla="*/ 70 h 158"/>
                  <a:gd name="T16" fmla="*/ 25 w 168"/>
                  <a:gd name="T17" fmla="*/ 16 h 158"/>
                  <a:gd name="T18" fmla="*/ 29 w 168"/>
                  <a:gd name="T19" fmla="*/ 129 h 158"/>
                  <a:gd name="T20" fmla="*/ 36 w 168"/>
                  <a:gd name="T21" fmla="*/ 62 h 158"/>
                  <a:gd name="T22" fmla="*/ 40 w 168"/>
                  <a:gd name="T23" fmla="*/ 54 h 158"/>
                  <a:gd name="T24" fmla="*/ 44 w 168"/>
                  <a:gd name="T25" fmla="*/ 70 h 158"/>
                  <a:gd name="T26" fmla="*/ 47 w 168"/>
                  <a:gd name="T27" fmla="*/ 75 h 158"/>
                  <a:gd name="T28" fmla="*/ 51 w 168"/>
                  <a:gd name="T29" fmla="*/ 104 h 158"/>
                  <a:gd name="T30" fmla="*/ 55 w 168"/>
                  <a:gd name="T31" fmla="*/ 79 h 158"/>
                  <a:gd name="T32" fmla="*/ 58 w 168"/>
                  <a:gd name="T33" fmla="*/ 79 h 158"/>
                  <a:gd name="T34" fmla="*/ 62 w 168"/>
                  <a:gd name="T35" fmla="*/ 87 h 158"/>
                  <a:gd name="T36" fmla="*/ 66 w 168"/>
                  <a:gd name="T37" fmla="*/ 62 h 158"/>
                  <a:gd name="T38" fmla="*/ 69 w 168"/>
                  <a:gd name="T39" fmla="*/ 104 h 158"/>
                  <a:gd name="T40" fmla="*/ 77 w 168"/>
                  <a:gd name="T41" fmla="*/ 62 h 158"/>
                  <a:gd name="T42" fmla="*/ 80 w 168"/>
                  <a:gd name="T43" fmla="*/ 54 h 158"/>
                  <a:gd name="T44" fmla="*/ 84 w 168"/>
                  <a:gd name="T45" fmla="*/ 75 h 158"/>
                  <a:gd name="T46" fmla="*/ 88 w 168"/>
                  <a:gd name="T47" fmla="*/ 95 h 158"/>
                  <a:gd name="T48" fmla="*/ 91 w 168"/>
                  <a:gd name="T49" fmla="*/ 95 h 158"/>
                  <a:gd name="T50" fmla="*/ 99 w 168"/>
                  <a:gd name="T51" fmla="*/ 37 h 158"/>
                  <a:gd name="T52" fmla="*/ 102 w 168"/>
                  <a:gd name="T53" fmla="*/ 99 h 158"/>
                  <a:gd name="T54" fmla="*/ 106 w 168"/>
                  <a:gd name="T55" fmla="*/ 62 h 158"/>
                  <a:gd name="T56" fmla="*/ 109 w 168"/>
                  <a:gd name="T57" fmla="*/ 108 h 158"/>
                  <a:gd name="T58" fmla="*/ 113 w 168"/>
                  <a:gd name="T59" fmla="*/ 45 h 158"/>
                  <a:gd name="T60" fmla="*/ 120 w 168"/>
                  <a:gd name="T61" fmla="*/ 66 h 158"/>
                  <a:gd name="T62" fmla="*/ 124 w 168"/>
                  <a:gd name="T63" fmla="*/ 95 h 158"/>
                  <a:gd name="T64" fmla="*/ 128 w 168"/>
                  <a:gd name="T65" fmla="*/ 70 h 158"/>
                  <a:gd name="T66" fmla="*/ 131 w 168"/>
                  <a:gd name="T67" fmla="*/ 62 h 158"/>
                  <a:gd name="T68" fmla="*/ 135 w 168"/>
                  <a:gd name="T69" fmla="*/ 50 h 158"/>
                  <a:gd name="T70" fmla="*/ 142 w 168"/>
                  <a:gd name="T71" fmla="*/ 99 h 158"/>
                  <a:gd name="T72" fmla="*/ 146 w 168"/>
                  <a:gd name="T73" fmla="*/ 62 h 158"/>
                  <a:gd name="T74" fmla="*/ 150 w 168"/>
                  <a:gd name="T75" fmla="*/ 108 h 158"/>
                  <a:gd name="T76" fmla="*/ 153 w 168"/>
                  <a:gd name="T77" fmla="*/ 37 h 158"/>
                  <a:gd name="T78" fmla="*/ 161 w 168"/>
                  <a:gd name="T79" fmla="*/ 91 h 158"/>
                  <a:gd name="T80" fmla="*/ 164 w 168"/>
                  <a:gd name="T81" fmla="*/ 87 h 158"/>
                  <a:gd name="T82" fmla="*/ 168 w 168"/>
                  <a:gd name="T8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58">
                    <a:moveTo>
                      <a:pt x="0" y="70"/>
                    </a:moveTo>
                    <a:lnTo>
                      <a:pt x="0" y="45"/>
                    </a:lnTo>
                    <a:lnTo>
                      <a:pt x="0" y="66"/>
                    </a:lnTo>
                    <a:lnTo>
                      <a:pt x="3" y="70"/>
                    </a:lnTo>
                    <a:lnTo>
                      <a:pt x="3" y="66"/>
                    </a:lnTo>
                    <a:lnTo>
                      <a:pt x="3" y="104"/>
                    </a:lnTo>
                    <a:lnTo>
                      <a:pt x="7" y="129"/>
                    </a:lnTo>
                    <a:lnTo>
                      <a:pt x="7" y="158"/>
                    </a:lnTo>
                    <a:lnTo>
                      <a:pt x="7" y="0"/>
                    </a:lnTo>
                    <a:lnTo>
                      <a:pt x="7" y="58"/>
                    </a:lnTo>
                    <a:lnTo>
                      <a:pt x="11" y="58"/>
                    </a:lnTo>
                    <a:lnTo>
                      <a:pt x="11" y="149"/>
                    </a:lnTo>
                    <a:lnTo>
                      <a:pt x="11" y="75"/>
                    </a:lnTo>
                    <a:lnTo>
                      <a:pt x="14" y="79"/>
                    </a:lnTo>
                    <a:lnTo>
                      <a:pt x="14" y="99"/>
                    </a:lnTo>
                    <a:lnTo>
                      <a:pt x="14" y="58"/>
                    </a:lnTo>
                    <a:lnTo>
                      <a:pt x="14" y="62"/>
                    </a:lnTo>
                    <a:lnTo>
                      <a:pt x="18" y="58"/>
                    </a:lnTo>
                    <a:lnTo>
                      <a:pt x="18" y="66"/>
                    </a:lnTo>
                    <a:lnTo>
                      <a:pt x="18" y="54"/>
                    </a:lnTo>
                    <a:lnTo>
                      <a:pt x="18" y="58"/>
                    </a:lnTo>
                    <a:lnTo>
                      <a:pt x="22" y="62"/>
                    </a:lnTo>
                    <a:lnTo>
                      <a:pt x="22" y="75"/>
                    </a:lnTo>
                    <a:lnTo>
                      <a:pt x="22" y="70"/>
                    </a:lnTo>
                    <a:lnTo>
                      <a:pt x="25" y="75"/>
                    </a:lnTo>
                    <a:lnTo>
                      <a:pt x="25" y="137"/>
                    </a:lnTo>
                    <a:lnTo>
                      <a:pt x="25" y="16"/>
                    </a:lnTo>
                    <a:lnTo>
                      <a:pt x="29" y="16"/>
                    </a:lnTo>
                    <a:lnTo>
                      <a:pt x="29" y="141"/>
                    </a:lnTo>
                    <a:lnTo>
                      <a:pt x="29" y="129"/>
                    </a:lnTo>
                    <a:lnTo>
                      <a:pt x="33" y="124"/>
                    </a:lnTo>
                    <a:lnTo>
                      <a:pt x="33" y="66"/>
                    </a:lnTo>
                    <a:lnTo>
                      <a:pt x="36" y="62"/>
                    </a:lnTo>
                    <a:lnTo>
                      <a:pt x="36" y="54"/>
                    </a:lnTo>
                    <a:lnTo>
                      <a:pt x="36" y="58"/>
                    </a:lnTo>
                    <a:lnTo>
                      <a:pt x="40" y="54"/>
                    </a:lnTo>
                    <a:lnTo>
                      <a:pt x="40" y="75"/>
                    </a:lnTo>
                    <a:lnTo>
                      <a:pt x="40" y="75"/>
                    </a:lnTo>
                    <a:lnTo>
                      <a:pt x="44" y="70"/>
                    </a:lnTo>
                    <a:lnTo>
                      <a:pt x="44" y="108"/>
                    </a:lnTo>
                    <a:lnTo>
                      <a:pt x="44" y="79"/>
                    </a:lnTo>
                    <a:lnTo>
                      <a:pt x="47" y="75"/>
                    </a:lnTo>
                    <a:lnTo>
                      <a:pt x="47" y="45"/>
                    </a:lnTo>
                    <a:lnTo>
                      <a:pt x="47" y="99"/>
                    </a:lnTo>
                    <a:lnTo>
                      <a:pt x="51" y="104"/>
                    </a:lnTo>
                    <a:lnTo>
                      <a:pt x="51" y="124"/>
                    </a:lnTo>
                    <a:lnTo>
                      <a:pt x="51" y="83"/>
                    </a:lnTo>
                    <a:lnTo>
                      <a:pt x="55" y="79"/>
                    </a:lnTo>
                    <a:lnTo>
                      <a:pt x="55" y="50"/>
                    </a:lnTo>
                    <a:lnTo>
                      <a:pt x="58" y="54"/>
                    </a:lnTo>
                    <a:lnTo>
                      <a:pt x="58" y="79"/>
                    </a:lnTo>
                    <a:lnTo>
                      <a:pt x="62" y="83"/>
                    </a:lnTo>
                    <a:lnTo>
                      <a:pt x="62" y="75"/>
                    </a:lnTo>
                    <a:lnTo>
                      <a:pt x="62" y="87"/>
                    </a:lnTo>
                    <a:lnTo>
                      <a:pt x="66" y="91"/>
                    </a:lnTo>
                    <a:lnTo>
                      <a:pt x="66" y="95"/>
                    </a:lnTo>
                    <a:lnTo>
                      <a:pt x="66" y="62"/>
                    </a:lnTo>
                    <a:lnTo>
                      <a:pt x="66" y="66"/>
                    </a:lnTo>
                    <a:lnTo>
                      <a:pt x="69" y="70"/>
                    </a:lnTo>
                    <a:lnTo>
                      <a:pt x="69" y="104"/>
                    </a:lnTo>
                    <a:lnTo>
                      <a:pt x="73" y="108"/>
                    </a:lnTo>
                    <a:lnTo>
                      <a:pt x="73" y="66"/>
                    </a:lnTo>
                    <a:lnTo>
                      <a:pt x="77" y="62"/>
                    </a:lnTo>
                    <a:lnTo>
                      <a:pt x="77" y="37"/>
                    </a:lnTo>
                    <a:lnTo>
                      <a:pt x="77" y="50"/>
                    </a:lnTo>
                    <a:lnTo>
                      <a:pt x="80" y="54"/>
                    </a:lnTo>
                    <a:lnTo>
                      <a:pt x="80" y="91"/>
                    </a:lnTo>
                    <a:lnTo>
                      <a:pt x="84" y="95"/>
                    </a:lnTo>
                    <a:lnTo>
                      <a:pt x="84" y="75"/>
                    </a:lnTo>
                    <a:lnTo>
                      <a:pt x="88" y="70"/>
                    </a:lnTo>
                    <a:lnTo>
                      <a:pt x="88" y="62"/>
                    </a:lnTo>
                    <a:lnTo>
                      <a:pt x="88" y="95"/>
                    </a:lnTo>
                    <a:lnTo>
                      <a:pt x="91" y="99"/>
                    </a:lnTo>
                    <a:lnTo>
                      <a:pt x="91" y="108"/>
                    </a:lnTo>
                    <a:lnTo>
                      <a:pt x="91" y="95"/>
                    </a:lnTo>
                    <a:lnTo>
                      <a:pt x="95" y="91"/>
                    </a:lnTo>
                    <a:lnTo>
                      <a:pt x="95" y="41"/>
                    </a:lnTo>
                    <a:lnTo>
                      <a:pt x="99" y="37"/>
                    </a:lnTo>
                    <a:lnTo>
                      <a:pt x="99" y="79"/>
                    </a:lnTo>
                    <a:lnTo>
                      <a:pt x="102" y="83"/>
                    </a:lnTo>
                    <a:lnTo>
                      <a:pt x="102" y="99"/>
                    </a:lnTo>
                    <a:lnTo>
                      <a:pt x="102" y="87"/>
                    </a:lnTo>
                    <a:lnTo>
                      <a:pt x="106" y="83"/>
                    </a:lnTo>
                    <a:lnTo>
                      <a:pt x="106" y="62"/>
                    </a:lnTo>
                    <a:lnTo>
                      <a:pt x="106" y="75"/>
                    </a:lnTo>
                    <a:lnTo>
                      <a:pt x="109" y="79"/>
                    </a:lnTo>
                    <a:lnTo>
                      <a:pt x="109" y="108"/>
                    </a:lnTo>
                    <a:lnTo>
                      <a:pt x="109" y="104"/>
                    </a:lnTo>
                    <a:lnTo>
                      <a:pt x="113" y="99"/>
                    </a:lnTo>
                    <a:lnTo>
                      <a:pt x="113" y="45"/>
                    </a:lnTo>
                    <a:lnTo>
                      <a:pt x="117" y="41"/>
                    </a:lnTo>
                    <a:lnTo>
                      <a:pt x="117" y="62"/>
                    </a:lnTo>
                    <a:lnTo>
                      <a:pt x="120" y="66"/>
                    </a:lnTo>
                    <a:lnTo>
                      <a:pt x="120" y="104"/>
                    </a:lnTo>
                    <a:lnTo>
                      <a:pt x="120" y="99"/>
                    </a:lnTo>
                    <a:lnTo>
                      <a:pt x="124" y="95"/>
                    </a:lnTo>
                    <a:lnTo>
                      <a:pt x="124" y="62"/>
                    </a:lnTo>
                    <a:lnTo>
                      <a:pt x="124" y="66"/>
                    </a:lnTo>
                    <a:lnTo>
                      <a:pt x="128" y="70"/>
                    </a:lnTo>
                    <a:lnTo>
                      <a:pt x="128" y="108"/>
                    </a:lnTo>
                    <a:lnTo>
                      <a:pt x="131" y="104"/>
                    </a:lnTo>
                    <a:lnTo>
                      <a:pt x="131" y="62"/>
                    </a:lnTo>
                    <a:lnTo>
                      <a:pt x="135" y="58"/>
                    </a:lnTo>
                    <a:lnTo>
                      <a:pt x="135" y="41"/>
                    </a:lnTo>
                    <a:lnTo>
                      <a:pt x="135" y="50"/>
                    </a:lnTo>
                    <a:lnTo>
                      <a:pt x="139" y="54"/>
                    </a:lnTo>
                    <a:lnTo>
                      <a:pt x="139" y="95"/>
                    </a:lnTo>
                    <a:lnTo>
                      <a:pt x="142" y="99"/>
                    </a:lnTo>
                    <a:lnTo>
                      <a:pt x="142" y="104"/>
                    </a:lnTo>
                    <a:lnTo>
                      <a:pt x="142" y="66"/>
                    </a:lnTo>
                    <a:lnTo>
                      <a:pt x="146" y="62"/>
                    </a:lnTo>
                    <a:lnTo>
                      <a:pt x="146" y="99"/>
                    </a:lnTo>
                    <a:lnTo>
                      <a:pt x="150" y="104"/>
                    </a:lnTo>
                    <a:lnTo>
                      <a:pt x="150" y="108"/>
                    </a:lnTo>
                    <a:lnTo>
                      <a:pt x="150" y="83"/>
                    </a:lnTo>
                    <a:lnTo>
                      <a:pt x="153" y="79"/>
                    </a:lnTo>
                    <a:lnTo>
                      <a:pt x="153" y="37"/>
                    </a:lnTo>
                    <a:lnTo>
                      <a:pt x="157" y="41"/>
                    </a:lnTo>
                    <a:lnTo>
                      <a:pt x="157" y="87"/>
                    </a:lnTo>
                    <a:lnTo>
                      <a:pt x="161" y="91"/>
                    </a:lnTo>
                    <a:lnTo>
                      <a:pt x="161" y="104"/>
                    </a:lnTo>
                    <a:lnTo>
                      <a:pt x="161" y="91"/>
                    </a:lnTo>
                    <a:lnTo>
                      <a:pt x="164" y="87"/>
                    </a:lnTo>
                    <a:lnTo>
                      <a:pt x="164" y="58"/>
                    </a:lnTo>
                    <a:lnTo>
                      <a:pt x="164" y="75"/>
                    </a:lnTo>
                    <a:lnTo>
                      <a:pt x="168" y="79"/>
                    </a:lnTo>
                    <a:lnTo>
                      <a:pt x="168" y="108"/>
                    </a:lnTo>
                    <a:lnTo>
                      <a:pt x="168" y="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10"/>
              <p:cNvSpPr>
                <a:spLocks/>
              </p:cNvSpPr>
              <p:nvPr/>
            </p:nvSpPr>
            <p:spPr bwMode="auto">
              <a:xfrm>
                <a:off x="2140" y="1309"/>
                <a:ext cx="176" cy="104"/>
              </a:xfrm>
              <a:custGeom>
                <a:avLst/>
                <a:gdLst>
                  <a:gd name="T0" fmla="*/ 4 w 176"/>
                  <a:gd name="T1" fmla="*/ 4 h 104"/>
                  <a:gd name="T2" fmla="*/ 11 w 176"/>
                  <a:gd name="T3" fmla="*/ 38 h 104"/>
                  <a:gd name="T4" fmla="*/ 15 w 176"/>
                  <a:gd name="T5" fmla="*/ 67 h 104"/>
                  <a:gd name="T6" fmla="*/ 18 w 176"/>
                  <a:gd name="T7" fmla="*/ 33 h 104"/>
                  <a:gd name="T8" fmla="*/ 22 w 176"/>
                  <a:gd name="T9" fmla="*/ 67 h 104"/>
                  <a:gd name="T10" fmla="*/ 26 w 176"/>
                  <a:gd name="T11" fmla="*/ 25 h 104"/>
                  <a:gd name="T12" fmla="*/ 33 w 176"/>
                  <a:gd name="T13" fmla="*/ 50 h 104"/>
                  <a:gd name="T14" fmla="*/ 37 w 176"/>
                  <a:gd name="T15" fmla="*/ 21 h 104"/>
                  <a:gd name="T16" fmla="*/ 40 w 176"/>
                  <a:gd name="T17" fmla="*/ 92 h 104"/>
                  <a:gd name="T18" fmla="*/ 44 w 176"/>
                  <a:gd name="T19" fmla="*/ 4 h 104"/>
                  <a:gd name="T20" fmla="*/ 48 w 176"/>
                  <a:gd name="T21" fmla="*/ 42 h 104"/>
                  <a:gd name="T22" fmla="*/ 51 w 176"/>
                  <a:gd name="T23" fmla="*/ 62 h 104"/>
                  <a:gd name="T24" fmla="*/ 55 w 176"/>
                  <a:gd name="T25" fmla="*/ 38 h 104"/>
                  <a:gd name="T26" fmla="*/ 59 w 176"/>
                  <a:gd name="T27" fmla="*/ 71 h 104"/>
                  <a:gd name="T28" fmla="*/ 62 w 176"/>
                  <a:gd name="T29" fmla="*/ 4 h 104"/>
                  <a:gd name="T30" fmla="*/ 73 w 176"/>
                  <a:gd name="T31" fmla="*/ 46 h 104"/>
                  <a:gd name="T32" fmla="*/ 77 w 176"/>
                  <a:gd name="T33" fmla="*/ 8 h 104"/>
                  <a:gd name="T34" fmla="*/ 81 w 176"/>
                  <a:gd name="T35" fmla="*/ 96 h 104"/>
                  <a:gd name="T36" fmla="*/ 84 w 176"/>
                  <a:gd name="T37" fmla="*/ 0 h 104"/>
                  <a:gd name="T38" fmla="*/ 88 w 176"/>
                  <a:gd name="T39" fmla="*/ 46 h 104"/>
                  <a:gd name="T40" fmla="*/ 91 w 176"/>
                  <a:gd name="T41" fmla="*/ 29 h 104"/>
                  <a:gd name="T42" fmla="*/ 95 w 176"/>
                  <a:gd name="T43" fmla="*/ 67 h 104"/>
                  <a:gd name="T44" fmla="*/ 99 w 176"/>
                  <a:gd name="T45" fmla="*/ 46 h 104"/>
                  <a:gd name="T46" fmla="*/ 102 w 176"/>
                  <a:gd name="T47" fmla="*/ 17 h 104"/>
                  <a:gd name="T48" fmla="*/ 110 w 176"/>
                  <a:gd name="T49" fmla="*/ 42 h 104"/>
                  <a:gd name="T50" fmla="*/ 113 w 176"/>
                  <a:gd name="T51" fmla="*/ 75 h 104"/>
                  <a:gd name="T52" fmla="*/ 117 w 176"/>
                  <a:gd name="T53" fmla="*/ 8 h 104"/>
                  <a:gd name="T54" fmla="*/ 121 w 176"/>
                  <a:gd name="T55" fmla="*/ 75 h 104"/>
                  <a:gd name="T56" fmla="*/ 124 w 176"/>
                  <a:gd name="T57" fmla="*/ 29 h 104"/>
                  <a:gd name="T58" fmla="*/ 132 w 176"/>
                  <a:gd name="T59" fmla="*/ 42 h 104"/>
                  <a:gd name="T60" fmla="*/ 132 w 176"/>
                  <a:gd name="T61" fmla="*/ 25 h 104"/>
                  <a:gd name="T62" fmla="*/ 135 w 176"/>
                  <a:gd name="T63" fmla="*/ 79 h 104"/>
                  <a:gd name="T64" fmla="*/ 139 w 176"/>
                  <a:gd name="T65" fmla="*/ 25 h 104"/>
                  <a:gd name="T66" fmla="*/ 143 w 176"/>
                  <a:gd name="T67" fmla="*/ 13 h 104"/>
                  <a:gd name="T68" fmla="*/ 150 w 176"/>
                  <a:gd name="T69" fmla="*/ 46 h 104"/>
                  <a:gd name="T70" fmla="*/ 154 w 176"/>
                  <a:gd name="T71" fmla="*/ 75 h 104"/>
                  <a:gd name="T72" fmla="*/ 157 w 176"/>
                  <a:gd name="T73" fmla="*/ 25 h 104"/>
                  <a:gd name="T74" fmla="*/ 161 w 176"/>
                  <a:gd name="T75" fmla="*/ 71 h 104"/>
                  <a:gd name="T76" fmla="*/ 165 w 176"/>
                  <a:gd name="T77" fmla="*/ 13 h 104"/>
                  <a:gd name="T78" fmla="*/ 168 w 176"/>
                  <a:gd name="T79" fmla="*/ 33 h 104"/>
                  <a:gd name="T80" fmla="*/ 172 w 176"/>
                  <a:gd name="T81" fmla="*/ 38 h 104"/>
                  <a:gd name="T82" fmla="*/ 172 w 176"/>
                  <a:gd name="T8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04">
                    <a:moveTo>
                      <a:pt x="0" y="62"/>
                    </a:moveTo>
                    <a:lnTo>
                      <a:pt x="4" y="58"/>
                    </a:lnTo>
                    <a:lnTo>
                      <a:pt x="4" y="4"/>
                    </a:lnTo>
                    <a:lnTo>
                      <a:pt x="7" y="8"/>
                    </a:lnTo>
                    <a:lnTo>
                      <a:pt x="7" y="33"/>
                    </a:lnTo>
                    <a:lnTo>
                      <a:pt x="11" y="38"/>
                    </a:lnTo>
                    <a:lnTo>
                      <a:pt x="11" y="79"/>
                    </a:lnTo>
                    <a:lnTo>
                      <a:pt x="11" y="75"/>
                    </a:lnTo>
                    <a:lnTo>
                      <a:pt x="15" y="67"/>
                    </a:lnTo>
                    <a:lnTo>
                      <a:pt x="15" y="13"/>
                    </a:lnTo>
                    <a:lnTo>
                      <a:pt x="15" y="29"/>
                    </a:lnTo>
                    <a:lnTo>
                      <a:pt x="18" y="33"/>
                    </a:lnTo>
                    <a:lnTo>
                      <a:pt x="18" y="79"/>
                    </a:lnTo>
                    <a:lnTo>
                      <a:pt x="18" y="71"/>
                    </a:lnTo>
                    <a:lnTo>
                      <a:pt x="22" y="67"/>
                    </a:lnTo>
                    <a:lnTo>
                      <a:pt x="22" y="8"/>
                    </a:lnTo>
                    <a:lnTo>
                      <a:pt x="26" y="13"/>
                    </a:lnTo>
                    <a:lnTo>
                      <a:pt x="26" y="25"/>
                    </a:lnTo>
                    <a:lnTo>
                      <a:pt x="29" y="29"/>
                    </a:lnTo>
                    <a:lnTo>
                      <a:pt x="29" y="46"/>
                    </a:lnTo>
                    <a:lnTo>
                      <a:pt x="33" y="50"/>
                    </a:lnTo>
                    <a:lnTo>
                      <a:pt x="33" y="75"/>
                    </a:lnTo>
                    <a:lnTo>
                      <a:pt x="33" y="29"/>
                    </a:lnTo>
                    <a:lnTo>
                      <a:pt x="37" y="21"/>
                    </a:lnTo>
                    <a:lnTo>
                      <a:pt x="37" y="8"/>
                    </a:lnTo>
                    <a:lnTo>
                      <a:pt x="37" y="87"/>
                    </a:lnTo>
                    <a:lnTo>
                      <a:pt x="40" y="92"/>
                    </a:lnTo>
                    <a:lnTo>
                      <a:pt x="40" y="17"/>
                    </a:lnTo>
                    <a:lnTo>
                      <a:pt x="44" y="13"/>
                    </a:lnTo>
                    <a:lnTo>
                      <a:pt x="44" y="4"/>
                    </a:lnTo>
                    <a:lnTo>
                      <a:pt x="44" y="21"/>
                    </a:lnTo>
                    <a:lnTo>
                      <a:pt x="48" y="25"/>
                    </a:lnTo>
                    <a:lnTo>
                      <a:pt x="48" y="42"/>
                    </a:lnTo>
                    <a:lnTo>
                      <a:pt x="51" y="46"/>
                    </a:lnTo>
                    <a:lnTo>
                      <a:pt x="51" y="75"/>
                    </a:lnTo>
                    <a:lnTo>
                      <a:pt x="51" y="62"/>
                    </a:lnTo>
                    <a:lnTo>
                      <a:pt x="55" y="54"/>
                    </a:lnTo>
                    <a:lnTo>
                      <a:pt x="55" y="0"/>
                    </a:lnTo>
                    <a:lnTo>
                      <a:pt x="55" y="38"/>
                    </a:lnTo>
                    <a:lnTo>
                      <a:pt x="59" y="46"/>
                    </a:lnTo>
                    <a:lnTo>
                      <a:pt x="59" y="96"/>
                    </a:lnTo>
                    <a:lnTo>
                      <a:pt x="59" y="71"/>
                    </a:lnTo>
                    <a:lnTo>
                      <a:pt x="62" y="67"/>
                    </a:lnTo>
                    <a:lnTo>
                      <a:pt x="62" y="0"/>
                    </a:lnTo>
                    <a:lnTo>
                      <a:pt x="62" y="4"/>
                    </a:lnTo>
                    <a:lnTo>
                      <a:pt x="66" y="8"/>
                    </a:lnTo>
                    <a:lnTo>
                      <a:pt x="66" y="38"/>
                    </a:lnTo>
                    <a:lnTo>
                      <a:pt x="73" y="46"/>
                    </a:lnTo>
                    <a:lnTo>
                      <a:pt x="73" y="75"/>
                    </a:lnTo>
                    <a:lnTo>
                      <a:pt x="73" y="13"/>
                    </a:lnTo>
                    <a:lnTo>
                      <a:pt x="77" y="8"/>
                    </a:lnTo>
                    <a:lnTo>
                      <a:pt x="77" y="4"/>
                    </a:lnTo>
                    <a:lnTo>
                      <a:pt x="77" y="100"/>
                    </a:lnTo>
                    <a:lnTo>
                      <a:pt x="81" y="96"/>
                    </a:lnTo>
                    <a:lnTo>
                      <a:pt x="81" y="8"/>
                    </a:lnTo>
                    <a:lnTo>
                      <a:pt x="84" y="4"/>
                    </a:lnTo>
                    <a:lnTo>
                      <a:pt x="84" y="0"/>
                    </a:lnTo>
                    <a:lnTo>
                      <a:pt x="84" y="25"/>
                    </a:lnTo>
                    <a:lnTo>
                      <a:pt x="88" y="29"/>
                    </a:lnTo>
                    <a:lnTo>
                      <a:pt x="88" y="46"/>
                    </a:lnTo>
                    <a:lnTo>
                      <a:pt x="91" y="42"/>
                    </a:lnTo>
                    <a:lnTo>
                      <a:pt x="91" y="75"/>
                    </a:lnTo>
                    <a:lnTo>
                      <a:pt x="91" y="29"/>
                    </a:lnTo>
                    <a:lnTo>
                      <a:pt x="95" y="25"/>
                    </a:lnTo>
                    <a:lnTo>
                      <a:pt x="95" y="0"/>
                    </a:lnTo>
                    <a:lnTo>
                      <a:pt x="95" y="67"/>
                    </a:lnTo>
                    <a:lnTo>
                      <a:pt x="99" y="71"/>
                    </a:lnTo>
                    <a:lnTo>
                      <a:pt x="99" y="100"/>
                    </a:lnTo>
                    <a:lnTo>
                      <a:pt x="99" y="46"/>
                    </a:lnTo>
                    <a:lnTo>
                      <a:pt x="102" y="38"/>
                    </a:lnTo>
                    <a:lnTo>
                      <a:pt x="102" y="4"/>
                    </a:lnTo>
                    <a:lnTo>
                      <a:pt x="102" y="17"/>
                    </a:lnTo>
                    <a:lnTo>
                      <a:pt x="106" y="21"/>
                    </a:lnTo>
                    <a:lnTo>
                      <a:pt x="106" y="38"/>
                    </a:lnTo>
                    <a:lnTo>
                      <a:pt x="110" y="42"/>
                    </a:lnTo>
                    <a:lnTo>
                      <a:pt x="110" y="58"/>
                    </a:lnTo>
                    <a:lnTo>
                      <a:pt x="113" y="67"/>
                    </a:lnTo>
                    <a:lnTo>
                      <a:pt x="113" y="75"/>
                    </a:lnTo>
                    <a:lnTo>
                      <a:pt x="113" y="0"/>
                    </a:lnTo>
                    <a:lnTo>
                      <a:pt x="113" y="4"/>
                    </a:lnTo>
                    <a:lnTo>
                      <a:pt x="117" y="8"/>
                    </a:lnTo>
                    <a:lnTo>
                      <a:pt x="117" y="100"/>
                    </a:lnTo>
                    <a:lnTo>
                      <a:pt x="117" y="83"/>
                    </a:lnTo>
                    <a:lnTo>
                      <a:pt x="121" y="75"/>
                    </a:lnTo>
                    <a:lnTo>
                      <a:pt x="121" y="4"/>
                    </a:lnTo>
                    <a:lnTo>
                      <a:pt x="124" y="8"/>
                    </a:lnTo>
                    <a:lnTo>
                      <a:pt x="124" y="29"/>
                    </a:lnTo>
                    <a:lnTo>
                      <a:pt x="128" y="33"/>
                    </a:lnTo>
                    <a:lnTo>
                      <a:pt x="128" y="46"/>
                    </a:lnTo>
                    <a:lnTo>
                      <a:pt x="132" y="42"/>
                    </a:lnTo>
                    <a:lnTo>
                      <a:pt x="132" y="75"/>
                    </a:lnTo>
                    <a:lnTo>
                      <a:pt x="132" y="21"/>
                    </a:lnTo>
                    <a:lnTo>
                      <a:pt x="132" y="25"/>
                    </a:lnTo>
                    <a:lnTo>
                      <a:pt x="135" y="21"/>
                    </a:lnTo>
                    <a:lnTo>
                      <a:pt x="135" y="0"/>
                    </a:lnTo>
                    <a:lnTo>
                      <a:pt x="135" y="79"/>
                    </a:lnTo>
                    <a:lnTo>
                      <a:pt x="139" y="83"/>
                    </a:lnTo>
                    <a:lnTo>
                      <a:pt x="139" y="104"/>
                    </a:lnTo>
                    <a:lnTo>
                      <a:pt x="139" y="25"/>
                    </a:lnTo>
                    <a:lnTo>
                      <a:pt x="143" y="21"/>
                    </a:lnTo>
                    <a:lnTo>
                      <a:pt x="143" y="4"/>
                    </a:lnTo>
                    <a:lnTo>
                      <a:pt x="143" y="13"/>
                    </a:lnTo>
                    <a:lnTo>
                      <a:pt x="146" y="17"/>
                    </a:lnTo>
                    <a:lnTo>
                      <a:pt x="146" y="42"/>
                    </a:lnTo>
                    <a:lnTo>
                      <a:pt x="150" y="46"/>
                    </a:lnTo>
                    <a:lnTo>
                      <a:pt x="150" y="42"/>
                    </a:lnTo>
                    <a:lnTo>
                      <a:pt x="150" y="67"/>
                    </a:lnTo>
                    <a:lnTo>
                      <a:pt x="154" y="75"/>
                    </a:lnTo>
                    <a:lnTo>
                      <a:pt x="154" y="0"/>
                    </a:lnTo>
                    <a:lnTo>
                      <a:pt x="154" y="17"/>
                    </a:lnTo>
                    <a:lnTo>
                      <a:pt x="157" y="25"/>
                    </a:lnTo>
                    <a:lnTo>
                      <a:pt x="157" y="104"/>
                    </a:lnTo>
                    <a:lnTo>
                      <a:pt x="157" y="75"/>
                    </a:lnTo>
                    <a:lnTo>
                      <a:pt x="161" y="71"/>
                    </a:lnTo>
                    <a:lnTo>
                      <a:pt x="161" y="4"/>
                    </a:lnTo>
                    <a:lnTo>
                      <a:pt x="161" y="8"/>
                    </a:lnTo>
                    <a:lnTo>
                      <a:pt x="165" y="13"/>
                    </a:lnTo>
                    <a:lnTo>
                      <a:pt x="165" y="8"/>
                    </a:lnTo>
                    <a:lnTo>
                      <a:pt x="165" y="29"/>
                    </a:lnTo>
                    <a:lnTo>
                      <a:pt x="168" y="33"/>
                    </a:lnTo>
                    <a:lnTo>
                      <a:pt x="168" y="50"/>
                    </a:lnTo>
                    <a:lnTo>
                      <a:pt x="168" y="42"/>
                    </a:lnTo>
                    <a:lnTo>
                      <a:pt x="172" y="38"/>
                    </a:lnTo>
                    <a:lnTo>
                      <a:pt x="172" y="79"/>
                    </a:lnTo>
                    <a:lnTo>
                      <a:pt x="172" y="21"/>
                    </a:lnTo>
                    <a:lnTo>
                      <a:pt x="172" y="29"/>
                    </a:lnTo>
                    <a:lnTo>
                      <a:pt x="176" y="25"/>
                    </a:lnTo>
                    <a:lnTo>
                      <a:pt x="17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11"/>
              <p:cNvSpPr>
                <a:spLocks/>
              </p:cNvSpPr>
              <p:nvPr/>
            </p:nvSpPr>
            <p:spPr bwMode="auto">
              <a:xfrm>
                <a:off x="2316" y="1309"/>
                <a:ext cx="172" cy="104"/>
              </a:xfrm>
              <a:custGeom>
                <a:avLst/>
                <a:gdLst>
                  <a:gd name="T0" fmla="*/ 3 w 172"/>
                  <a:gd name="T1" fmla="*/ 87 h 104"/>
                  <a:gd name="T2" fmla="*/ 7 w 172"/>
                  <a:gd name="T3" fmla="*/ 25 h 104"/>
                  <a:gd name="T4" fmla="*/ 11 w 172"/>
                  <a:gd name="T5" fmla="*/ 17 h 104"/>
                  <a:gd name="T6" fmla="*/ 14 w 172"/>
                  <a:gd name="T7" fmla="*/ 33 h 104"/>
                  <a:gd name="T8" fmla="*/ 18 w 172"/>
                  <a:gd name="T9" fmla="*/ 79 h 104"/>
                  <a:gd name="T10" fmla="*/ 22 w 172"/>
                  <a:gd name="T11" fmla="*/ 21 h 104"/>
                  <a:gd name="T12" fmla="*/ 25 w 172"/>
                  <a:gd name="T13" fmla="*/ 83 h 104"/>
                  <a:gd name="T14" fmla="*/ 29 w 172"/>
                  <a:gd name="T15" fmla="*/ 4 h 104"/>
                  <a:gd name="T16" fmla="*/ 33 w 172"/>
                  <a:gd name="T17" fmla="*/ 50 h 104"/>
                  <a:gd name="T18" fmla="*/ 36 w 172"/>
                  <a:gd name="T19" fmla="*/ 79 h 104"/>
                  <a:gd name="T20" fmla="*/ 40 w 172"/>
                  <a:gd name="T21" fmla="*/ 4 h 104"/>
                  <a:gd name="T22" fmla="*/ 44 w 172"/>
                  <a:gd name="T23" fmla="*/ 96 h 104"/>
                  <a:gd name="T24" fmla="*/ 47 w 172"/>
                  <a:gd name="T25" fmla="*/ 4 h 104"/>
                  <a:gd name="T26" fmla="*/ 51 w 172"/>
                  <a:gd name="T27" fmla="*/ 50 h 104"/>
                  <a:gd name="T28" fmla="*/ 54 w 172"/>
                  <a:gd name="T29" fmla="*/ 33 h 104"/>
                  <a:gd name="T30" fmla="*/ 58 w 172"/>
                  <a:gd name="T31" fmla="*/ 4 h 104"/>
                  <a:gd name="T32" fmla="*/ 65 w 172"/>
                  <a:gd name="T33" fmla="*/ 100 h 104"/>
                  <a:gd name="T34" fmla="*/ 69 w 172"/>
                  <a:gd name="T35" fmla="*/ 4 h 104"/>
                  <a:gd name="T36" fmla="*/ 73 w 172"/>
                  <a:gd name="T37" fmla="*/ 50 h 104"/>
                  <a:gd name="T38" fmla="*/ 76 w 172"/>
                  <a:gd name="T39" fmla="*/ 33 h 104"/>
                  <a:gd name="T40" fmla="*/ 80 w 172"/>
                  <a:gd name="T41" fmla="*/ 4 h 104"/>
                  <a:gd name="T42" fmla="*/ 84 w 172"/>
                  <a:gd name="T43" fmla="*/ 104 h 104"/>
                  <a:gd name="T44" fmla="*/ 87 w 172"/>
                  <a:gd name="T45" fmla="*/ 4 h 104"/>
                  <a:gd name="T46" fmla="*/ 95 w 172"/>
                  <a:gd name="T47" fmla="*/ 46 h 104"/>
                  <a:gd name="T48" fmla="*/ 98 w 172"/>
                  <a:gd name="T49" fmla="*/ 87 h 104"/>
                  <a:gd name="T50" fmla="*/ 102 w 172"/>
                  <a:gd name="T51" fmla="*/ 0 h 104"/>
                  <a:gd name="T52" fmla="*/ 106 w 172"/>
                  <a:gd name="T53" fmla="*/ 100 h 104"/>
                  <a:gd name="T54" fmla="*/ 109 w 172"/>
                  <a:gd name="T55" fmla="*/ 8 h 104"/>
                  <a:gd name="T56" fmla="*/ 113 w 172"/>
                  <a:gd name="T57" fmla="*/ 50 h 104"/>
                  <a:gd name="T58" fmla="*/ 117 w 172"/>
                  <a:gd name="T59" fmla="*/ 38 h 104"/>
                  <a:gd name="T60" fmla="*/ 120 w 172"/>
                  <a:gd name="T61" fmla="*/ 13 h 104"/>
                  <a:gd name="T62" fmla="*/ 124 w 172"/>
                  <a:gd name="T63" fmla="*/ 100 h 104"/>
                  <a:gd name="T64" fmla="*/ 131 w 172"/>
                  <a:gd name="T65" fmla="*/ 8 h 104"/>
                  <a:gd name="T66" fmla="*/ 135 w 172"/>
                  <a:gd name="T67" fmla="*/ 50 h 104"/>
                  <a:gd name="T68" fmla="*/ 139 w 172"/>
                  <a:gd name="T69" fmla="*/ 33 h 104"/>
                  <a:gd name="T70" fmla="*/ 142 w 172"/>
                  <a:gd name="T71" fmla="*/ 87 h 104"/>
                  <a:gd name="T72" fmla="*/ 146 w 172"/>
                  <a:gd name="T73" fmla="*/ 100 h 104"/>
                  <a:gd name="T74" fmla="*/ 150 w 172"/>
                  <a:gd name="T75" fmla="*/ 4 h 104"/>
                  <a:gd name="T76" fmla="*/ 153 w 172"/>
                  <a:gd name="T77" fmla="*/ 42 h 104"/>
                  <a:gd name="T78" fmla="*/ 161 w 172"/>
                  <a:gd name="T79" fmla="*/ 33 h 104"/>
                  <a:gd name="T80" fmla="*/ 164 w 172"/>
                  <a:gd name="T81" fmla="*/ 0 h 104"/>
                  <a:gd name="T82" fmla="*/ 168 w 172"/>
                  <a:gd name="T83"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04">
                    <a:moveTo>
                      <a:pt x="0" y="0"/>
                    </a:moveTo>
                    <a:lnTo>
                      <a:pt x="0" y="83"/>
                    </a:lnTo>
                    <a:lnTo>
                      <a:pt x="3" y="87"/>
                    </a:lnTo>
                    <a:lnTo>
                      <a:pt x="3" y="100"/>
                    </a:lnTo>
                    <a:lnTo>
                      <a:pt x="3" y="29"/>
                    </a:lnTo>
                    <a:lnTo>
                      <a:pt x="7" y="25"/>
                    </a:lnTo>
                    <a:lnTo>
                      <a:pt x="7" y="4"/>
                    </a:lnTo>
                    <a:lnTo>
                      <a:pt x="7" y="13"/>
                    </a:lnTo>
                    <a:lnTo>
                      <a:pt x="11" y="17"/>
                    </a:lnTo>
                    <a:lnTo>
                      <a:pt x="11" y="50"/>
                    </a:lnTo>
                    <a:lnTo>
                      <a:pt x="14" y="46"/>
                    </a:lnTo>
                    <a:lnTo>
                      <a:pt x="14" y="33"/>
                    </a:lnTo>
                    <a:lnTo>
                      <a:pt x="14" y="54"/>
                    </a:lnTo>
                    <a:lnTo>
                      <a:pt x="18" y="62"/>
                    </a:lnTo>
                    <a:lnTo>
                      <a:pt x="18" y="79"/>
                    </a:lnTo>
                    <a:lnTo>
                      <a:pt x="18" y="0"/>
                    </a:lnTo>
                    <a:lnTo>
                      <a:pt x="18" y="17"/>
                    </a:lnTo>
                    <a:lnTo>
                      <a:pt x="22" y="21"/>
                    </a:lnTo>
                    <a:lnTo>
                      <a:pt x="22" y="96"/>
                    </a:lnTo>
                    <a:lnTo>
                      <a:pt x="22" y="87"/>
                    </a:lnTo>
                    <a:lnTo>
                      <a:pt x="25" y="83"/>
                    </a:lnTo>
                    <a:lnTo>
                      <a:pt x="25" y="0"/>
                    </a:lnTo>
                    <a:lnTo>
                      <a:pt x="25" y="8"/>
                    </a:lnTo>
                    <a:lnTo>
                      <a:pt x="29" y="4"/>
                    </a:lnTo>
                    <a:lnTo>
                      <a:pt x="29" y="33"/>
                    </a:lnTo>
                    <a:lnTo>
                      <a:pt x="33" y="38"/>
                    </a:lnTo>
                    <a:lnTo>
                      <a:pt x="33" y="50"/>
                    </a:lnTo>
                    <a:lnTo>
                      <a:pt x="33" y="38"/>
                    </a:lnTo>
                    <a:lnTo>
                      <a:pt x="36" y="33"/>
                    </a:lnTo>
                    <a:lnTo>
                      <a:pt x="36" y="79"/>
                    </a:lnTo>
                    <a:lnTo>
                      <a:pt x="36" y="42"/>
                    </a:lnTo>
                    <a:lnTo>
                      <a:pt x="40" y="38"/>
                    </a:lnTo>
                    <a:lnTo>
                      <a:pt x="40" y="4"/>
                    </a:lnTo>
                    <a:lnTo>
                      <a:pt x="40" y="58"/>
                    </a:lnTo>
                    <a:lnTo>
                      <a:pt x="44" y="62"/>
                    </a:lnTo>
                    <a:lnTo>
                      <a:pt x="44" y="96"/>
                    </a:lnTo>
                    <a:lnTo>
                      <a:pt x="44" y="46"/>
                    </a:lnTo>
                    <a:lnTo>
                      <a:pt x="47" y="42"/>
                    </a:lnTo>
                    <a:lnTo>
                      <a:pt x="47" y="4"/>
                    </a:lnTo>
                    <a:lnTo>
                      <a:pt x="47" y="4"/>
                    </a:lnTo>
                    <a:lnTo>
                      <a:pt x="51" y="8"/>
                    </a:lnTo>
                    <a:lnTo>
                      <a:pt x="51" y="50"/>
                    </a:lnTo>
                    <a:lnTo>
                      <a:pt x="51" y="46"/>
                    </a:lnTo>
                    <a:lnTo>
                      <a:pt x="54" y="50"/>
                    </a:lnTo>
                    <a:lnTo>
                      <a:pt x="54" y="33"/>
                    </a:lnTo>
                    <a:lnTo>
                      <a:pt x="58" y="38"/>
                    </a:lnTo>
                    <a:lnTo>
                      <a:pt x="58" y="79"/>
                    </a:lnTo>
                    <a:lnTo>
                      <a:pt x="58" y="4"/>
                    </a:lnTo>
                    <a:lnTo>
                      <a:pt x="62" y="8"/>
                    </a:lnTo>
                    <a:lnTo>
                      <a:pt x="62" y="96"/>
                    </a:lnTo>
                    <a:lnTo>
                      <a:pt x="65" y="100"/>
                    </a:lnTo>
                    <a:lnTo>
                      <a:pt x="65" y="4"/>
                    </a:lnTo>
                    <a:lnTo>
                      <a:pt x="69" y="8"/>
                    </a:lnTo>
                    <a:lnTo>
                      <a:pt x="69" y="4"/>
                    </a:lnTo>
                    <a:lnTo>
                      <a:pt x="69" y="25"/>
                    </a:lnTo>
                    <a:lnTo>
                      <a:pt x="73" y="29"/>
                    </a:lnTo>
                    <a:lnTo>
                      <a:pt x="73" y="50"/>
                    </a:lnTo>
                    <a:lnTo>
                      <a:pt x="73" y="42"/>
                    </a:lnTo>
                    <a:lnTo>
                      <a:pt x="76" y="38"/>
                    </a:lnTo>
                    <a:lnTo>
                      <a:pt x="76" y="33"/>
                    </a:lnTo>
                    <a:lnTo>
                      <a:pt x="76" y="79"/>
                    </a:lnTo>
                    <a:lnTo>
                      <a:pt x="80" y="83"/>
                    </a:lnTo>
                    <a:lnTo>
                      <a:pt x="80" y="4"/>
                    </a:lnTo>
                    <a:lnTo>
                      <a:pt x="80" y="8"/>
                    </a:lnTo>
                    <a:lnTo>
                      <a:pt x="84" y="17"/>
                    </a:lnTo>
                    <a:lnTo>
                      <a:pt x="84" y="104"/>
                    </a:lnTo>
                    <a:lnTo>
                      <a:pt x="84" y="79"/>
                    </a:lnTo>
                    <a:lnTo>
                      <a:pt x="87" y="71"/>
                    </a:lnTo>
                    <a:lnTo>
                      <a:pt x="87" y="4"/>
                    </a:lnTo>
                    <a:lnTo>
                      <a:pt x="91" y="8"/>
                    </a:lnTo>
                    <a:lnTo>
                      <a:pt x="91" y="42"/>
                    </a:lnTo>
                    <a:lnTo>
                      <a:pt x="95" y="46"/>
                    </a:lnTo>
                    <a:lnTo>
                      <a:pt x="95" y="38"/>
                    </a:lnTo>
                    <a:lnTo>
                      <a:pt x="98" y="42"/>
                    </a:lnTo>
                    <a:lnTo>
                      <a:pt x="98" y="87"/>
                    </a:lnTo>
                    <a:lnTo>
                      <a:pt x="98" y="62"/>
                    </a:lnTo>
                    <a:lnTo>
                      <a:pt x="102" y="46"/>
                    </a:lnTo>
                    <a:lnTo>
                      <a:pt x="102" y="0"/>
                    </a:lnTo>
                    <a:lnTo>
                      <a:pt x="102" y="67"/>
                    </a:lnTo>
                    <a:lnTo>
                      <a:pt x="106" y="79"/>
                    </a:lnTo>
                    <a:lnTo>
                      <a:pt x="106" y="100"/>
                    </a:lnTo>
                    <a:lnTo>
                      <a:pt x="106" y="25"/>
                    </a:lnTo>
                    <a:lnTo>
                      <a:pt x="109" y="21"/>
                    </a:lnTo>
                    <a:lnTo>
                      <a:pt x="109" y="8"/>
                    </a:lnTo>
                    <a:lnTo>
                      <a:pt x="109" y="13"/>
                    </a:lnTo>
                    <a:lnTo>
                      <a:pt x="113" y="17"/>
                    </a:lnTo>
                    <a:lnTo>
                      <a:pt x="113" y="50"/>
                    </a:lnTo>
                    <a:lnTo>
                      <a:pt x="117" y="46"/>
                    </a:lnTo>
                    <a:lnTo>
                      <a:pt x="117" y="33"/>
                    </a:lnTo>
                    <a:lnTo>
                      <a:pt x="117" y="38"/>
                    </a:lnTo>
                    <a:lnTo>
                      <a:pt x="120" y="42"/>
                    </a:lnTo>
                    <a:lnTo>
                      <a:pt x="120" y="87"/>
                    </a:lnTo>
                    <a:lnTo>
                      <a:pt x="120" y="13"/>
                    </a:lnTo>
                    <a:lnTo>
                      <a:pt x="124" y="0"/>
                    </a:lnTo>
                    <a:lnTo>
                      <a:pt x="124" y="4"/>
                    </a:lnTo>
                    <a:lnTo>
                      <a:pt x="124" y="100"/>
                    </a:lnTo>
                    <a:lnTo>
                      <a:pt x="128" y="104"/>
                    </a:lnTo>
                    <a:lnTo>
                      <a:pt x="128" y="13"/>
                    </a:lnTo>
                    <a:lnTo>
                      <a:pt x="131" y="8"/>
                    </a:lnTo>
                    <a:lnTo>
                      <a:pt x="131" y="21"/>
                    </a:lnTo>
                    <a:lnTo>
                      <a:pt x="135" y="25"/>
                    </a:lnTo>
                    <a:lnTo>
                      <a:pt x="135" y="50"/>
                    </a:lnTo>
                    <a:lnTo>
                      <a:pt x="135" y="46"/>
                    </a:lnTo>
                    <a:lnTo>
                      <a:pt x="139" y="42"/>
                    </a:lnTo>
                    <a:lnTo>
                      <a:pt x="139" y="33"/>
                    </a:lnTo>
                    <a:lnTo>
                      <a:pt x="139" y="62"/>
                    </a:lnTo>
                    <a:lnTo>
                      <a:pt x="142" y="79"/>
                    </a:lnTo>
                    <a:lnTo>
                      <a:pt x="142" y="87"/>
                    </a:lnTo>
                    <a:lnTo>
                      <a:pt x="142" y="0"/>
                    </a:lnTo>
                    <a:lnTo>
                      <a:pt x="146" y="0"/>
                    </a:lnTo>
                    <a:lnTo>
                      <a:pt x="146" y="100"/>
                    </a:lnTo>
                    <a:lnTo>
                      <a:pt x="146" y="79"/>
                    </a:lnTo>
                    <a:lnTo>
                      <a:pt x="150" y="67"/>
                    </a:lnTo>
                    <a:lnTo>
                      <a:pt x="150" y="4"/>
                    </a:lnTo>
                    <a:lnTo>
                      <a:pt x="150" y="8"/>
                    </a:lnTo>
                    <a:lnTo>
                      <a:pt x="153" y="4"/>
                    </a:lnTo>
                    <a:lnTo>
                      <a:pt x="153" y="42"/>
                    </a:lnTo>
                    <a:lnTo>
                      <a:pt x="157" y="46"/>
                    </a:lnTo>
                    <a:lnTo>
                      <a:pt x="157" y="38"/>
                    </a:lnTo>
                    <a:lnTo>
                      <a:pt x="161" y="33"/>
                    </a:lnTo>
                    <a:lnTo>
                      <a:pt x="161" y="83"/>
                    </a:lnTo>
                    <a:lnTo>
                      <a:pt x="164" y="83"/>
                    </a:lnTo>
                    <a:lnTo>
                      <a:pt x="164" y="0"/>
                    </a:lnTo>
                    <a:lnTo>
                      <a:pt x="164" y="38"/>
                    </a:lnTo>
                    <a:lnTo>
                      <a:pt x="168" y="46"/>
                    </a:lnTo>
                    <a:lnTo>
                      <a:pt x="168" y="96"/>
                    </a:lnTo>
                    <a:lnTo>
                      <a:pt x="168" y="42"/>
                    </a:lnTo>
                    <a:lnTo>
                      <a:pt x="17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12"/>
              <p:cNvSpPr>
                <a:spLocks/>
              </p:cNvSpPr>
              <p:nvPr/>
            </p:nvSpPr>
            <p:spPr bwMode="auto">
              <a:xfrm>
                <a:off x="2488" y="1305"/>
                <a:ext cx="73" cy="91"/>
              </a:xfrm>
              <a:custGeom>
                <a:avLst/>
                <a:gdLst>
                  <a:gd name="T0" fmla="*/ 0 w 73"/>
                  <a:gd name="T1" fmla="*/ 42 h 91"/>
                  <a:gd name="T2" fmla="*/ 0 w 73"/>
                  <a:gd name="T3" fmla="*/ 4 h 91"/>
                  <a:gd name="T4" fmla="*/ 0 w 73"/>
                  <a:gd name="T5" fmla="*/ 12 h 91"/>
                  <a:gd name="T6" fmla="*/ 3 w 73"/>
                  <a:gd name="T7" fmla="*/ 17 h 91"/>
                  <a:gd name="T8" fmla="*/ 3 w 73"/>
                  <a:gd name="T9" fmla="*/ 54 h 91"/>
                  <a:gd name="T10" fmla="*/ 7 w 73"/>
                  <a:gd name="T11" fmla="*/ 50 h 91"/>
                  <a:gd name="T12" fmla="*/ 7 w 73"/>
                  <a:gd name="T13" fmla="*/ 37 h 91"/>
                  <a:gd name="T14" fmla="*/ 7 w 73"/>
                  <a:gd name="T15" fmla="*/ 37 h 91"/>
                  <a:gd name="T16" fmla="*/ 11 w 73"/>
                  <a:gd name="T17" fmla="*/ 42 h 91"/>
                  <a:gd name="T18" fmla="*/ 11 w 73"/>
                  <a:gd name="T19" fmla="*/ 87 h 91"/>
                  <a:gd name="T20" fmla="*/ 11 w 73"/>
                  <a:gd name="T21" fmla="*/ 37 h 91"/>
                  <a:gd name="T22" fmla="*/ 11 w 73"/>
                  <a:gd name="T23" fmla="*/ 50 h 91"/>
                  <a:gd name="T24" fmla="*/ 14 w 73"/>
                  <a:gd name="T25" fmla="*/ 54 h 91"/>
                  <a:gd name="T26" fmla="*/ 14 w 73"/>
                  <a:gd name="T27" fmla="*/ 12 h 91"/>
                  <a:gd name="T28" fmla="*/ 14 w 73"/>
                  <a:gd name="T29" fmla="*/ 75 h 91"/>
                  <a:gd name="T30" fmla="*/ 18 w 73"/>
                  <a:gd name="T31" fmla="*/ 79 h 91"/>
                  <a:gd name="T32" fmla="*/ 18 w 73"/>
                  <a:gd name="T33" fmla="*/ 91 h 91"/>
                  <a:gd name="T34" fmla="*/ 18 w 73"/>
                  <a:gd name="T35" fmla="*/ 33 h 91"/>
                  <a:gd name="T36" fmla="*/ 22 w 73"/>
                  <a:gd name="T37" fmla="*/ 29 h 91"/>
                  <a:gd name="T38" fmla="*/ 22 w 73"/>
                  <a:gd name="T39" fmla="*/ 4 h 91"/>
                  <a:gd name="T40" fmla="*/ 22 w 73"/>
                  <a:gd name="T41" fmla="*/ 21 h 91"/>
                  <a:gd name="T42" fmla="*/ 25 w 73"/>
                  <a:gd name="T43" fmla="*/ 25 h 91"/>
                  <a:gd name="T44" fmla="*/ 25 w 73"/>
                  <a:gd name="T45" fmla="*/ 54 h 91"/>
                  <a:gd name="T46" fmla="*/ 25 w 73"/>
                  <a:gd name="T47" fmla="*/ 50 h 91"/>
                  <a:gd name="T48" fmla="*/ 29 w 73"/>
                  <a:gd name="T49" fmla="*/ 46 h 91"/>
                  <a:gd name="T50" fmla="*/ 29 w 73"/>
                  <a:gd name="T51" fmla="*/ 37 h 91"/>
                  <a:gd name="T52" fmla="*/ 29 w 73"/>
                  <a:gd name="T53" fmla="*/ 46 h 91"/>
                  <a:gd name="T54" fmla="*/ 32 w 73"/>
                  <a:gd name="T55" fmla="*/ 50 h 91"/>
                  <a:gd name="T56" fmla="*/ 32 w 73"/>
                  <a:gd name="T57" fmla="*/ 75 h 91"/>
                  <a:gd name="T58" fmla="*/ 32 w 73"/>
                  <a:gd name="T59" fmla="*/ 33 h 91"/>
                  <a:gd name="T60" fmla="*/ 36 w 73"/>
                  <a:gd name="T61" fmla="*/ 25 h 91"/>
                  <a:gd name="T62" fmla="*/ 36 w 73"/>
                  <a:gd name="T63" fmla="*/ 12 h 91"/>
                  <a:gd name="T64" fmla="*/ 36 w 73"/>
                  <a:gd name="T65" fmla="*/ 83 h 91"/>
                  <a:gd name="T66" fmla="*/ 40 w 73"/>
                  <a:gd name="T67" fmla="*/ 79 h 91"/>
                  <a:gd name="T68" fmla="*/ 40 w 73"/>
                  <a:gd name="T69" fmla="*/ 25 h 91"/>
                  <a:gd name="T70" fmla="*/ 43 w 73"/>
                  <a:gd name="T71" fmla="*/ 17 h 91"/>
                  <a:gd name="T72" fmla="*/ 43 w 73"/>
                  <a:gd name="T73" fmla="*/ 0 h 91"/>
                  <a:gd name="T74" fmla="*/ 43 w 73"/>
                  <a:gd name="T75" fmla="*/ 29 h 91"/>
                  <a:gd name="T76" fmla="*/ 47 w 73"/>
                  <a:gd name="T77" fmla="*/ 33 h 91"/>
                  <a:gd name="T78" fmla="*/ 47 w 73"/>
                  <a:gd name="T79" fmla="*/ 58 h 91"/>
                  <a:gd name="T80" fmla="*/ 47 w 73"/>
                  <a:gd name="T81" fmla="*/ 50 h 91"/>
                  <a:gd name="T82" fmla="*/ 51 w 73"/>
                  <a:gd name="T83" fmla="*/ 46 h 91"/>
                  <a:gd name="T84" fmla="*/ 51 w 73"/>
                  <a:gd name="T85" fmla="*/ 37 h 91"/>
                  <a:gd name="T86" fmla="*/ 51 w 73"/>
                  <a:gd name="T87" fmla="*/ 46 h 91"/>
                  <a:gd name="T88" fmla="*/ 54 w 73"/>
                  <a:gd name="T89" fmla="*/ 50 h 91"/>
                  <a:gd name="T90" fmla="*/ 54 w 73"/>
                  <a:gd name="T91" fmla="*/ 66 h 91"/>
                  <a:gd name="T92" fmla="*/ 54 w 73"/>
                  <a:gd name="T93" fmla="*/ 29 h 91"/>
                  <a:gd name="T94" fmla="*/ 58 w 73"/>
                  <a:gd name="T95" fmla="*/ 25 h 91"/>
                  <a:gd name="T96" fmla="*/ 58 w 73"/>
                  <a:gd name="T97" fmla="*/ 21 h 91"/>
                  <a:gd name="T98" fmla="*/ 58 w 73"/>
                  <a:gd name="T99" fmla="*/ 79 h 91"/>
                  <a:gd name="T100" fmla="*/ 62 w 73"/>
                  <a:gd name="T101" fmla="*/ 75 h 91"/>
                  <a:gd name="T102" fmla="*/ 62 w 73"/>
                  <a:gd name="T103" fmla="*/ 17 h 91"/>
                  <a:gd name="T104" fmla="*/ 65 w 73"/>
                  <a:gd name="T105" fmla="*/ 12 h 91"/>
                  <a:gd name="T106" fmla="*/ 65 w 73"/>
                  <a:gd name="T107" fmla="*/ 4 h 91"/>
                  <a:gd name="T108" fmla="*/ 65 w 73"/>
                  <a:gd name="T109" fmla="*/ 42 h 91"/>
                  <a:gd name="T110" fmla="*/ 69 w 73"/>
                  <a:gd name="T111" fmla="*/ 46 h 91"/>
                  <a:gd name="T112" fmla="*/ 69 w 73"/>
                  <a:gd name="T113" fmla="*/ 54 h 91"/>
                  <a:gd name="T114" fmla="*/ 69 w 73"/>
                  <a:gd name="T115" fmla="*/ 42 h 91"/>
                  <a:gd name="T116" fmla="*/ 73 w 73"/>
                  <a:gd name="T11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91">
                    <a:moveTo>
                      <a:pt x="0" y="42"/>
                    </a:moveTo>
                    <a:lnTo>
                      <a:pt x="0" y="4"/>
                    </a:lnTo>
                    <a:lnTo>
                      <a:pt x="0" y="12"/>
                    </a:lnTo>
                    <a:lnTo>
                      <a:pt x="3" y="17"/>
                    </a:lnTo>
                    <a:lnTo>
                      <a:pt x="3" y="54"/>
                    </a:lnTo>
                    <a:lnTo>
                      <a:pt x="7" y="50"/>
                    </a:lnTo>
                    <a:lnTo>
                      <a:pt x="7" y="37"/>
                    </a:lnTo>
                    <a:lnTo>
                      <a:pt x="7" y="37"/>
                    </a:lnTo>
                    <a:lnTo>
                      <a:pt x="11" y="42"/>
                    </a:lnTo>
                    <a:lnTo>
                      <a:pt x="11" y="87"/>
                    </a:lnTo>
                    <a:lnTo>
                      <a:pt x="11" y="37"/>
                    </a:lnTo>
                    <a:lnTo>
                      <a:pt x="11" y="50"/>
                    </a:lnTo>
                    <a:lnTo>
                      <a:pt x="14" y="54"/>
                    </a:lnTo>
                    <a:lnTo>
                      <a:pt x="14" y="12"/>
                    </a:lnTo>
                    <a:lnTo>
                      <a:pt x="14" y="75"/>
                    </a:lnTo>
                    <a:lnTo>
                      <a:pt x="18" y="79"/>
                    </a:lnTo>
                    <a:lnTo>
                      <a:pt x="18" y="91"/>
                    </a:lnTo>
                    <a:lnTo>
                      <a:pt x="18" y="33"/>
                    </a:lnTo>
                    <a:lnTo>
                      <a:pt x="22" y="29"/>
                    </a:lnTo>
                    <a:lnTo>
                      <a:pt x="22" y="4"/>
                    </a:lnTo>
                    <a:lnTo>
                      <a:pt x="22" y="21"/>
                    </a:lnTo>
                    <a:lnTo>
                      <a:pt x="25" y="25"/>
                    </a:lnTo>
                    <a:lnTo>
                      <a:pt x="25" y="54"/>
                    </a:lnTo>
                    <a:lnTo>
                      <a:pt x="25" y="50"/>
                    </a:lnTo>
                    <a:lnTo>
                      <a:pt x="29" y="46"/>
                    </a:lnTo>
                    <a:lnTo>
                      <a:pt x="29" y="37"/>
                    </a:lnTo>
                    <a:lnTo>
                      <a:pt x="29" y="46"/>
                    </a:lnTo>
                    <a:lnTo>
                      <a:pt x="32" y="50"/>
                    </a:lnTo>
                    <a:lnTo>
                      <a:pt x="32" y="75"/>
                    </a:lnTo>
                    <a:lnTo>
                      <a:pt x="32" y="33"/>
                    </a:lnTo>
                    <a:lnTo>
                      <a:pt x="36" y="25"/>
                    </a:lnTo>
                    <a:lnTo>
                      <a:pt x="36" y="12"/>
                    </a:lnTo>
                    <a:lnTo>
                      <a:pt x="36" y="83"/>
                    </a:lnTo>
                    <a:lnTo>
                      <a:pt x="40" y="79"/>
                    </a:lnTo>
                    <a:lnTo>
                      <a:pt x="40" y="25"/>
                    </a:lnTo>
                    <a:lnTo>
                      <a:pt x="43" y="17"/>
                    </a:lnTo>
                    <a:lnTo>
                      <a:pt x="43" y="0"/>
                    </a:lnTo>
                    <a:lnTo>
                      <a:pt x="43" y="29"/>
                    </a:lnTo>
                    <a:lnTo>
                      <a:pt x="47" y="33"/>
                    </a:lnTo>
                    <a:lnTo>
                      <a:pt x="47" y="58"/>
                    </a:lnTo>
                    <a:lnTo>
                      <a:pt x="47" y="50"/>
                    </a:lnTo>
                    <a:lnTo>
                      <a:pt x="51" y="46"/>
                    </a:lnTo>
                    <a:lnTo>
                      <a:pt x="51" y="37"/>
                    </a:lnTo>
                    <a:lnTo>
                      <a:pt x="51" y="46"/>
                    </a:lnTo>
                    <a:lnTo>
                      <a:pt x="54" y="50"/>
                    </a:lnTo>
                    <a:lnTo>
                      <a:pt x="54" y="66"/>
                    </a:lnTo>
                    <a:lnTo>
                      <a:pt x="54" y="29"/>
                    </a:lnTo>
                    <a:lnTo>
                      <a:pt x="58" y="25"/>
                    </a:lnTo>
                    <a:lnTo>
                      <a:pt x="58" y="21"/>
                    </a:lnTo>
                    <a:lnTo>
                      <a:pt x="58" y="79"/>
                    </a:lnTo>
                    <a:lnTo>
                      <a:pt x="62" y="75"/>
                    </a:lnTo>
                    <a:lnTo>
                      <a:pt x="62" y="17"/>
                    </a:lnTo>
                    <a:lnTo>
                      <a:pt x="65" y="12"/>
                    </a:lnTo>
                    <a:lnTo>
                      <a:pt x="65" y="4"/>
                    </a:lnTo>
                    <a:lnTo>
                      <a:pt x="65" y="42"/>
                    </a:lnTo>
                    <a:lnTo>
                      <a:pt x="69" y="46"/>
                    </a:lnTo>
                    <a:lnTo>
                      <a:pt x="69" y="54"/>
                    </a:lnTo>
                    <a:lnTo>
                      <a:pt x="69" y="42"/>
                    </a:lnTo>
                    <a:lnTo>
                      <a:pt x="73"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113"/>
              <p:cNvSpPr>
                <a:spLocks noChangeArrowheads="1"/>
              </p:cNvSpPr>
              <p:nvPr/>
            </p:nvSpPr>
            <p:spPr bwMode="auto">
              <a:xfrm>
                <a:off x="1010" y="1026"/>
                <a:ext cx="16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a:solidFill>
                      <a:srgbClr val="000000"/>
                    </a:solidFill>
                    <a:latin typeface="Helvetica" charset="0"/>
                  </a:rPr>
                  <a:t>perfect-memory: Clearly articulated</a:t>
                </a:r>
                <a:endParaRPr lang="en-US" altLang="en-US" dirty="0"/>
              </a:p>
            </p:txBody>
          </p:sp>
          <p:sp>
            <p:nvSpPr>
              <p:cNvPr id="1102" name="Rectangle 114"/>
              <p:cNvSpPr>
                <a:spLocks noChangeArrowheads="1"/>
              </p:cNvSpPr>
              <p:nvPr/>
            </p:nvSpPr>
            <p:spPr bwMode="auto">
              <a:xfrm>
                <a:off x="695" y="2157"/>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115"/>
              <p:cNvSpPr>
                <a:spLocks noChangeArrowheads="1"/>
              </p:cNvSpPr>
              <p:nvPr/>
            </p:nvSpPr>
            <p:spPr bwMode="auto">
              <a:xfrm>
                <a:off x="695" y="2157"/>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Line 116"/>
              <p:cNvSpPr>
                <a:spLocks noChangeShapeType="1"/>
              </p:cNvSpPr>
              <p:nvPr/>
            </p:nvSpPr>
            <p:spPr bwMode="auto">
              <a:xfrm>
                <a:off x="695" y="215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Line 117"/>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Line 118"/>
              <p:cNvSpPr>
                <a:spLocks noChangeShapeType="1"/>
              </p:cNvSpPr>
              <p:nvPr/>
            </p:nvSpPr>
            <p:spPr bwMode="auto">
              <a:xfrm flipV="1">
                <a:off x="2557"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Line 119"/>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Line 120"/>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Line 121"/>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Line 122"/>
              <p:cNvSpPr>
                <a:spLocks noChangeShapeType="1"/>
              </p:cNvSpPr>
              <p:nvPr/>
            </p:nvSpPr>
            <p:spPr bwMode="auto">
              <a:xfrm flipV="1">
                <a:off x="929"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Line 123"/>
              <p:cNvSpPr>
                <a:spLocks noChangeShapeType="1"/>
              </p:cNvSpPr>
              <p:nvPr/>
            </p:nvSpPr>
            <p:spPr bwMode="auto">
              <a:xfrm>
                <a:off x="929"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Rectangle 124"/>
              <p:cNvSpPr>
                <a:spLocks noChangeArrowheads="1"/>
              </p:cNvSpPr>
              <p:nvPr/>
            </p:nvSpPr>
            <p:spPr bwMode="auto">
              <a:xfrm>
                <a:off x="882"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1113" name="Line 125"/>
              <p:cNvSpPr>
                <a:spLocks noChangeShapeType="1"/>
              </p:cNvSpPr>
              <p:nvPr/>
            </p:nvSpPr>
            <p:spPr bwMode="auto">
              <a:xfrm flipV="1">
                <a:off x="1167"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Line 126"/>
              <p:cNvSpPr>
                <a:spLocks noChangeShapeType="1"/>
              </p:cNvSpPr>
              <p:nvPr/>
            </p:nvSpPr>
            <p:spPr bwMode="auto">
              <a:xfrm>
                <a:off x="1167"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127"/>
              <p:cNvSpPr>
                <a:spLocks noChangeArrowheads="1"/>
              </p:cNvSpPr>
              <p:nvPr/>
            </p:nvSpPr>
            <p:spPr bwMode="auto">
              <a:xfrm>
                <a:off x="1119"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1116" name="Line 128"/>
              <p:cNvSpPr>
                <a:spLocks noChangeShapeType="1"/>
              </p:cNvSpPr>
              <p:nvPr/>
            </p:nvSpPr>
            <p:spPr bwMode="auto">
              <a:xfrm flipV="1">
                <a:off x="1408"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Line 129"/>
              <p:cNvSpPr>
                <a:spLocks noChangeShapeType="1"/>
              </p:cNvSpPr>
              <p:nvPr/>
            </p:nvSpPr>
            <p:spPr bwMode="auto">
              <a:xfrm>
                <a:off x="1408"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130"/>
              <p:cNvSpPr>
                <a:spLocks noChangeArrowheads="1"/>
              </p:cNvSpPr>
              <p:nvPr/>
            </p:nvSpPr>
            <p:spPr bwMode="auto">
              <a:xfrm>
                <a:off x="1361"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1119" name="Line 131"/>
              <p:cNvSpPr>
                <a:spLocks noChangeShapeType="1"/>
              </p:cNvSpPr>
              <p:nvPr/>
            </p:nvSpPr>
            <p:spPr bwMode="auto">
              <a:xfrm flipV="1">
                <a:off x="1650"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Line 132"/>
              <p:cNvSpPr>
                <a:spLocks noChangeShapeType="1"/>
              </p:cNvSpPr>
              <p:nvPr/>
            </p:nvSpPr>
            <p:spPr bwMode="auto">
              <a:xfrm>
                <a:off x="1650"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133"/>
              <p:cNvSpPr>
                <a:spLocks noChangeArrowheads="1"/>
              </p:cNvSpPr>
              <p:nvPr/>
            </p:nvSpPr>
            <p:spPr bwMode="auto">
              <a:xfrm>
                <a:off x="1602"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122" name="Line 134"/>
              <p:cNvSpPr>
                <a:spLocks noChangeShapeType="1"/>
              </p:cNvSpPr>
              <p:nvPr/>
            </p:nvSpPr>
            <p:spPr bwMode="auto">
              <a:xfrm flipV="1">
                <a:off x="1888"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Line 135"/>
              <p:cNvSpPr>
                <a:spLocks noChangeShapeType="1"/>
              </p:cNvSpPr>
              <p:nvPr/>
            </p:nvSpPr>
            <p:spPr bwMode="auto">
              <a:xfrm>
                <a:off x="1888"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136"/>
              <p:cNvSpPr>
                <a:spLocks noChangeArrowheads="1"/>
              </p:cNvSpPr>
              <p:nvPr/>
            </p:nvSpPr>
            <p:spPr bwMode="auto">
              <a:xfrm>
                <a:off x="1840"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125" name="Line 137"/>
              <p:cNvSpPr>
                <a:spLocks noChangeShapeType="1"/>
              </p:cNvSpPr>
              <p:nvPr/>
            </p:nvSpPr>
            <p:spPr bwMode="auto">
              <a:xfrm flipV="1">
                <a:off x="2129"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Line 138"/>
              <p:cNvSpPr>
                <a:spLocks noChangeShapeType="1"/>
              </p:cNvSpPr>
              <p:nvPr/>
            </p:nvSpPr>
            <p:spPr bwMode="auto">
              <a:xfrm>
                <a:off x="2129"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139"/>
              <p:cNvSpPr>
                <a:spLocks noChangeArrowheads="1"/>
              </p:cNvSpPr>
              <p:nvPr/>
            </p:nvSpPr>
            <p:spPr bwMode="auto">
              <a:xfrm>
                <a:off x="2081"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128" name="Line 140"/>
              <p:cNvSpPr>
                <a:spLocks noChangeShapeType="1"/>
              </p:cNvSpPr>
              <p:nvPr/>
            </p:nvSpPr>
            <p:spPr bwMode="auto">
              <a:xfrm flipV="1">
                <a:off x="2370"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Line 141"/>
              <p:cNvSpPr>
                <a:spLocks noChangeShapeType="1"/>
              </p:cNvSpPr>
              <p:nvPr/>
            </p:nvSpPr>
            <p:spPr bwMode="auto">
              <a:xfrm>
                <a:off x="2370"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142"/>
              <p:cNvSpPr>
                <a:spLocks noChangeArrowheads="1"/>
              </p:cNvSpPr>
              <p:nvPr/>
            </p:nvSpPr>
            <p:spPr bwMode="auto">
              <a:xfrm>
                <a:off x="2323" y="252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1131" name="Line 143"/>
              <p:cNvSpPr>
                <a:spLocks noChangeShapeType="1"/>
              </p:cNvSpPr>
              <p:nvPr/>
            </p:nvSpPr>
            <p:spPr bwMode="auto">
              <a:xfrm>
                <a:off x="695" y="2510"/>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Line 144"/>
              <p:cNvSpPr>
                <a:spLocks noChangeShapeType="1"/>
              </p:cNvSpPr>
              <p:nvPr/>
            </p:nvSpPr>
            <p:spPr bwMode="auto">
              <a:xfrm flipH="1">
                <a:off x="2535" y="25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145"/>
              <p:cNvSpPr>
                <a:spLocks noChangeArrowheads="1"/>
              </p:cNvSpPr>
              <p:nvPr/>
            </p:nvSpPr>
            <p:spPr bwMode="auto">
              <a:xfrm>
                <a:off x="578" y="2464"/>
                <a:ext cx="1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1134" name="Line 146"/>
              <p:cNvSpPr>
                <a:spLocks noChangeShapeType="1"/>
              </p:cNvSpPr>
              <p:nvPr/>
            </p:nvSpPr>
            <p:spPr bwMode="auto">
              <a:xfrm>
                <a:off x="695" y="2348"/>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Line 147"/>
              <p:cNvSpPr>
                <a:spLocks noChangeShapeType="1"/>
              </p:cNvSpPr>
              <p:nvPr/>
            </p:nvSpPr>
            <p:spPr bwMode="auto">
              <a:xfrm flipH="1">
                <a:off x="2535" y="234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148"/>
              <p:cNvSpPr>
                <a:spLocks noChangeArrowheads="1"/>
              </p:cNvSpPr>
              <p:nvPr/>
            </p:nvSpPr>
            <p:spPr bwMode="auto">
              <a:xfrm>
                <a:off x="640" y="2302"/>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1137" name="Line 149"/>
              <p:cNvSpPr>
                <a:spLocks noChangeShapeType="1"/>
              </p:cNvSpPr>
              <p:nvPr/>
            </p:nvSpPr>
            <p:spPr bwMode="auto">
              <a:xfrm>
                <a:off x="695" y="218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Line 150"/>
              <p:cNvSpPr>
                <a:spLocks noChangeShapeType="1"/>
              </p:cNvSpPr>
              <p:nvPr/>
            </p:nvSpPr>
            <p:spPr bwMode="auto">
              <a:xfrm flipH="1">
                <a:off x="2535" y="218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151"/>
              <p:cNvSpPr>
                <a:spLocks noChangeArrowheads="1"/>
              </p:cNvSpPr>
              <p:nvPr/>
            </p:nvSpPr>
            <p:spPr bwMode="auto">
              <a:xfrm>
                <a:off x="600" y="2140"/>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1140" name="Line 152"/>
              <p:cNvSpPr>
                <a:spLocks noChangeShapeType="1"/>
              </p:cNvSpPr>
              <p:nvPr/>
            </p:nvSpPr>
            <p:spPr bwMode="auto">
              <a:xfrm>
                <a:off x="695" y="215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Line 153"/>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Line 154"/>
              <p:cNvSpPr>
                <a:spLocks noChangeShapeType="1"/>
              </p:cNvSpPr>
              <p:nvPr/>
            </p:nvSpPr>
            <p:spPr bwMode="auto">
              <a:xfrm flipV="1">
                <a:off x="2557"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Line 155"/>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6"/>
              <p:cNvSpPr>
                <a:spLocks/>
              </p:cNvSpPr>
              <p:nvPr/>
            </p:nvSpPr>
            <p:spPr bwMode="auto">
              <a:xfrm>
                <a:off x="695" y="2182"/>
                <a:ext cx="611" cy="120"/>
              </a:xfrm>
              <a:custGeom>
                <a:avLst/>
                <a:gdLst>
                  <a:gd name="T0" fmla="*/ 11 w 611"/>
                  <a:gd name="T1" fmla="*/ 16 h 120"/>
                  <a:gd name="T2" fmla="*/ 26 w 611"/>
                  <a:gd name="T3" fmla="*/ 12 h 120"/>
                  <a:gd name="T4" fmla="*/ 40 w 611"/>
                  <a:gd name="T5" fmla="*/ 8 h 120"/>
                  <a:gd name="T6" fmla="*/ 55 w 611"/>
                  <a:gd name="T7" fmla="*/ 8 h 120"/>
                  <a:gd name="T8" fmla="*/ 69 w 611"/>
                  <a:gd name="T9" fmla="*/ 4 h 120"/>
                  <a:gd name="T10" fmla="*/ 84 w 611"/>
                  <a:gd name="T11" fmla="*/ 4 h 120"/>
                  <a:gd name="T12" fmla="*/ 99 w 611"/>
                  <a:gd name="T13" fmla="*/ 4 h 120"/>
                  <a:gd name="T14" fmla="*/ 113 w 611"/>
                  <a:gd name="T15" fmla="*/ 4 h 120"/>
                  <a:gd name="T16" fmla="*/ 128 w 611"/>
                  <a:gd name="T17" fmla="*/ 4 h 120"/>
                  <a:gd name="T18" fmla="*/ 143 w 611"/>
                  <a:gd name="T19" fmla="*/ 4 h 120"/>
                  <a:gd name="T20" fmla="*/ 157 w 611"/>
                  <a:gd name="T21" fmla="*/ 4 h 120"/>
                  <a:gd name="T22" fmla="*/ 168 w 611"/>
                  <a:gd name="T23" fmla="*/ 0 h 120"/>
                  <a:gd name="T24" fmla="*/ 183 w 611"/>
                  <a:gd name="T25" fmla="*/ 0 h 120"/>
                  <a:gd name="T26" fmla="*/ 198 w 611"/>
                  <a:gd name="T27" fmla="*/ 0 h 120"/>
                  <a:gd name="T28" fmla="*/ 212 w 611"/>
                  <a:gd name="T29" fmla="*/ 0 h 120"/>
                  <a:gd name="T30" fmla="*/ 227 w 611"/>
                  <a:gd name="T31" fmla="*/ 0 h 120"/>
                  <a:gd name="T32" fmla="*/ 241 w 611"/>
                  <a:gd name="T33" fmla="*/ 0 h 120"/>
                  <a:gd name="T34" fmla="*/ 256 w 611"/>
                  <a:gd name="T35" fmla="*/ 0 h 120"/>
                  <a:gd name="T36" fmla="*/ 271 w 611"/>
                  <a:gd name="T37" fmla="*/ 0 h 120"/>
                  <a:gd name="T38" fmla="*/ 285 w 611"/>
                  <a:gd name="T39" fmla="*/ 4 h 120"/>
                  <a:gd name="T40" fmla="*/ 300 w 611"/>
                  <a:gd name="T41" fmla="*/ 4 h 120"/>
                  <a:gd name="T42" fmla="*/ 315 w 611"/>
                  <a:gd name="T43" fmla="*/ 8 h 120"/>
                  <a:gd name="T44" fmla="*/ 329 w 611"/>
                  <a:gd name="T45" fmla="*/ 12 h 120"/>
                  <a:gd name="T46" fmla="*/ 344 w 611"/>
                  <a:gd name="T47" fmla="*/ 12 h 120"/>
                  <a:gd name="T48" fmla="*/ 358 w 611"/>
                  <a:gd name="T49" fmla="*/ 16 h 120"/>
                  <a:gd name="T50" fmla="*/ 373 w 611"/>
                  <a:gd name="T51" fmla="*/ 21 h 120"/>
                  <a:gd name="T52" fmla="*/ 388 w 611"/>
                  <a:gd name="T53" fmla="*/ 25 h 120"/>
                  <a:gd name="T54" fmla="*/ 402 w 611"/>
                  <a:gd name="T55" fmla="*/ 29 h 120"/>
                  <a:gd name="T56" fmla="*/ 413 w 611"/>
                  <a:gd name="T57" fmla="*/ 33 h 120"/>
                  <a:gd name="T58" fmla="*/ 428 w 611"/>
                  <a:gd name="T59" fmla="*/ 37 h 120"/>
                  <a:gd name="T60" fmla="*/ 443 w 611"/>
                  <a:gd name="T61" fmla="*/ 41 h 120"/>
                  <a:gd name="T62" fmla="*/ 457 w 611"/>
                  <a:gd name="T63" fmla="*/ 46 h 120"/>
                  <a:gd name="T64" fmla="*/ 472 w 611"/>
                  <a:gd name="T65" fmla="*/ 46 h 120"/>
                  <a:gd name="T66" fmla="*/ 487 w 611"/>
                  <a:gd name="T67" fmla="*/ 50 h 120"/>
                  <a:gd name="T68" fmla="*/ 501 w 611"/>
                  <a:gd name="T69" fmla="*/ 50 h 120"/>
                  <a:gd name="T70" fmla="*/ 516 w 611"/>
                  <a:gd name="T71" fmla="*/ 54 h 120"/>
                  <a:gd name="T72" fmla="*/ 530 w 611"/>
                  <a:gd name="T73" fmla="*/ 58 h 120"/>
                  <a:gd name="T74" fmla="*/ 545 w 611"/>
                  <a:gd name="T75" fmla="*/ 66 h 120"/>
                  <a:gd name="T76" fmla="*/ 560 w 611"/>
                  <a:gd name="T77" fmla="*/ 75 h 120"/>
                  <a:gd name="T78" fmla="*/ 574 w 611"/>
                  <a:gd name="T79" fmla="*/ 83 h 120"/>
                  <a:gd name="T80" fmla="*/ 589 w 611"/>
                  <a:gd name="T81" fmla="*/ 95 h 120"/>
                  <a:gd name="T82" fmla="*/ 604 w 611"/>
                  <a:gd name="T8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120">
                    <a:moveTo>
                      <a:pt x="0" y="25"/>
                    </a:moveTo>
                    <a:lnTo>
                      <a:pt x="7" y="21"/>
                    </a:lnTo>
                    <a:lnTo>
                      <a:pt x="11" y="16"/>
                    </a:lnTo>
                    <a:lnTo>
                      <a:pt x="15" y="16"/>
                    </a:lnTo>
                    <a:lnTo>
                      <a:pt x="22" y="16"/>
                    </a:lnTo>
                    <a:lnTo>
                      <a:pt x="26" y="12"/>
                    </a:lnTo>
                    <a:lnTo>
                      <a:pt x="29" y="12"/>
                    </a:lnTo>
                    <a:lnTo>
                      <a:pt x="37" y="12"/>
                    </a:lnTo>
                    <a:lnTo>
                      <a:pt x="40" y="8"/>
                    </a:lnTo>
                    <a:lnTo>
                      <a:pt x="44" y="8"/>
                    </a:lnTo>
                    <a:lnTo>
                      <a:pt x="51" y="8"/>
                    </a:lnTo>
                    <a:lnTo>
                      <a:pt x="55" y="8"/>
                    </a:lnTo>
                    <a:lnTo>
                      <a:pt x="58" y="8"/>
                    </a:lnTo>
                    <a:lnTo>
                      <a:pt x="66" y="8"/>
                    </a:lnTo>
                    <a:lnTo>
                      <a:pt x="69" y="4"/>
                    </a:lnTo>
                    <a:lnTo>
                      <a:pt x="73" y="4"/>
                    </a:lnTo>
                    <a:lnTo>
                      <a:pt x="80" y="4"/>
                    </a:lnTo>
                    <a:lnTo>
                      <a:pt x="84" y="4"/>
                    </a:lnTo>
                    <a:lnTo>
                      <a:pt x="88" y="4"/>
                    </a:lnTo>
                    <a:lnTo>
                      <a:pt x="91" y="4"/>
                    </a:lnTo>
                    <a:lnTo>
                      <a:pt x="99" y="4"/>
                    </a:lnTo>
                    <a:lnTo>
                      <a:pt x="102" y="4"/>
                    </a:lnTo>
                    <a:lnTo>
                      <a:pt x="106" y="4"/>
                    </a:lnTo>
                    <a:lnTo>
                      <a:pt x="113" y="4"/>
                    </a:lnTo>
                    <a:lnTo>
                      <a:pt x="117" y="4"/>
                    </a:lnTo>
                    <a:lnTo>
                      <a:pt x="121" y="4"/>
                    </a:lnTo>
                    <a:lnTo>
                      <a:pt x="128" y="4"/>
                    </a:lnTo>
                    <a:lnTo>
                      <a:pt x="132" y="4"/>
                    </a:lnTo>
                    <a:lnTo>
                      <a:pt x="135" y="4"/>
                    </a:lnTo>
                    <a:lnTo>
                      <a:pt x="143" y="4"/>
                    </a:lnTo>
                    <a:lnTo>
                      <a:pt x="146" y="4"/>
                    </a:lnTo>
                    <a:lnTo>
                      <a:pt x="150" y="4"/>
                    </a:lnTo>
                    <a:lnTo>
                      <a:pt x="157" y="4"/>
                    </a:lnTo>
                    <a:lnTo>
                      <a:pt x="161" y="4"/>
                    </a:lnTo>
                    <a:lnTo>
                      <a:pt x="165" y="0"/>
                    </a:lnTo>
                    <a:lnTo>
                      <a:pt x="168" y="0"/>
                    </a:lnTo>
                    <a:lnTo>
                      <a:pt x="176" y="0"/>
                    </a:lnTo>
                    <a:lnTo>
                      <a:pt x="179" y="0"/>
                    </a:lnTo>
                    <a:lnTo>
                      <a:pt x="183" y="0"/>
                    </a:lnTo>
                    <a:lnTo>
                      <a:pt x="190" y="0"/>
                    </a:lnTo>
                    <a:lnTo>
                      <a:pt x="194" y="0"/>
                    </a:lnTo>
                    <a:lnTo>
                      <a:pt x="198" y="0"/>
                    </a:lnTo>
                    <a:lnTo>
                      <a:pt x="205" y="0"/>
                    </a:lnTo>
                    <a:lnTo>
                      <a:pt x="208" y="0"/>
                    </a:lnTo>
                    <a:lnTo>
                      <a:pt x="212" y="0"/>
                    </a:lnTo>
                    <a:lnTo>
                      <a:pt x="219" y="0"/>
                    </a:lnTo>
                    <a:lnTo>
                      <a:pt x="223" y="0"/>
                    </a:lnTo>
                    <a:lnTo>
                      <a:pt x="227" y="0"/>
                    </a:lnTo>
                    <a:lnTo>
                      <a:pt x="234" y="0"/>
                    </a:lnTo>
                    <a:lnTo>
                      <a:pt x="238" y="0"/>
                    </a:lnTo>
                    <a:lnTo>
                      <a:pt x="241" y="0"/>
                    </a:lnTo>
                    <a:lnTo>
                      <a:pt x="245" y="0"/>
                    </a:lnTo>
                    <a:lnTo>
                      <a:pt x="252" y="0"/>
                    </a:lnTo>
                    <a:lnTo>
                      <a:pt x="256" y="0"/>
                    </a:lnTo>
                    <a:lnTo>
                      <a:pt x="260" y="0"/>
                    </a:lnTo>
                    <a:lnTo>
                      <a:pt x="267" y="0"/>
                    </a:lnTo>
                    <a:lnTo>
                      <a:pt x="271" y="0"/>
                    </a:lnTo>
                    <a:lnTo>
                      <a:pt x="274" y="0"/>
                    </a:lnTo>
                    <a:lnTo>
                      <a:pt x="282" y="4"/>
                    </a:lnTo>
                    <a:lnTo>
                      <a:pt x="285" y="4"/>
                    </a:lnTo>
                    <a:lnTo>
                      <a:pt x="289" y="4"/>
                    </a:lnTo>
                    <a:lnTo>
                      <a:pt x="296" y="4"/>
                    </a:lnTo>
                    <a:lnTo>
                      <a:pt x="300" y="4"/>
                    </a:lnTo>
                    <a:lnTo>
                      <a:pt x="304" y="4"/>
                    </a:lnTo>
                    <a:lnTo>
                      <a:pt x="311" y="8"/>
                    </a:lnTo>
                    <a:lnTo>
                      <a:pt x="315" y="8"/>
                    </a:lnTo>
                    <a:lnTo>
                      <a:pt x="318" y="8"/>
                    </a:lnTo>
                    <a:lnTo>
                      <a:pt x="322" y="8"/>
                    </a:lnTo>
                    <a:lnTo>
                      <a:pt x="329" y="12"/>
                    </a:lnTo>
                    <a:lnTo>
                      <a:pt x="333" y="12"/>
                    </a:lnTo>
                    <a:lnTo>
                      <a:pt x="337" y="12"/>
                    </a:lnTo>
                    <a:lnTo>
                      <a:pt x="344" y="12"/>
                    </a:lnTo>
                    <a:lnTo>
                      <a:pt x="348" y="16"/>
                    </a:lnTo>
                    <a:lnTo>
                      <a:pt x="351" y="16"/>
                    </a:lnTo>
                    <a:lnTo>
                      <a:pt x="358" y="16"/>
                    </a:lnTo>
                    <a:lnTo>
                      <a:pt x="362" y="21"/>
                    </a:lnTo>
                    <a:lnTo>
                      <a:pt x="366" y="21"/>
                    </a:lnTo>
                    <a:lnTo>
                      <a:pt x="373" y="21"/>
                    </a:lnTo>
                    <a:lnTo>
                      <a:pt x="377" y="25"/>
                    </a:lnTo>
                    <a:lnTo>
                      <a:pt x="380" y="25"/>
                    </a:lnTo>
                    <a:lnTo>
                      <a:pt x="388" y="25"/>
                    </a:lnTo>
                    <a:lnTo>
                      <a:pt x="391" y="29"/>
                    </a:lnTo>
                    <a:lnTo>
                      <a:pt x="395" y="29"/>
                    </a:lnTo>
                    <a:lnTo>
                      <a:pt x="402" y="29"/>
                    </a:lnTo>
                    <a:lnTo>
                      <a:pt x="406" y="33"/>
                    </a:lnTo>
                    <a:lnTo>
                      <a:pt x="410" y="33"/>
                    </a:lnTo>
                    <a:lnTo>
                      <a:pt x="413" y="33"/>
                    </a:lnTo>
                    <a:lnTo>
                      <a:pt x="421" y="33"/>
                    </a:lnTo>
                    <a:lnTo>
                      <a:pt x="424" y="37"/>
                    </a:lnTo>
                    <a:lnTo>
                      <a:pt x="428" y="37"/>
                    </a:lnTo>
                    <a:lnTo>
                      <a:pt x="435" y="37"/>
                    </a:lnTo>
                    <a:lnTo>
                      <a:pt x="439" y="41"/>
                    </a:lnTo>
                    <a:lnTo>
                      <a:pt x="443" y="41"/>
                    </a:lnTo>
                    <a:lnTo>
                      <a:pt x="450" y="41"/>
                    </a:lnTo>
                    <a:lnTo>
                      <a:pt x="454" y="41"/>
                    </a:lnTo>
                    <a:lnTo>
                      <a:pt x="457" y="46"/>
                    </a:lnTo>
                    <a:lnTo>
                      <a:pt x="465" y="46"/>
                    </a:lnTo>
                    <a:lnTo>
                      <a:pt x="468" y="46"/>
                    </a:lnTo>
                    <a:lnTo>
                      <a:pt x="472" y="46"/>
                    </a:lnTo>
                    <a:lnTo>
                      <a:pt x="479" y="46"/>
                    </a:lnTo>
                    <a:lnTo>
                      <a:pt x="483" y="50"/>
                    </a:lnTo>
                    <a:lnTo>
                      <a:pt x="487" y="50"/>
                    </a:lnTo>
                    <a:lnTo>
                      <a:pt x="490" y="50"/>
                    </a:lnTo>
                    <a:lnTo>
                      <a:pt x="498" y="50"/>
                    </a:lnTo>
                    <a:lnTo>
                      <a:pt x="501" y="50"/>
                    </a:lnTo>
                    <a:lnTo>
                      <a:pt x="505" y="54"/>
                    </a:lnTo>
                    <a:lnTo>
                      <a:pt x="512" y="54"/>
                    </a:lnTo>
                    <a:lnTo>
                      <a:pt x="516" y="54"/>
                    </a:lnTo>
                    <a:lnTo>
                      <a:pt x="519" y="58"/>
                    </a:lnTo>
                    <a:lnTo>
                      <a:pt x="527" y="58"/>
                    </a:lnTo>
                    <a:lnTo>
                      <a:pt x="530" y="58"/>
                    </a:lnTo>
                    <a:lnTo>
                      <a:pt x="534" y="62"/>
                    </a:lnTo>
                    <a:lnTo>
                      <a:pt x="541" y="62"/>
                    </a:lnTo>
                    <a:lnTo>
                      <a:pt x="545" y="66"/>
                    </a:lnTo>
                    <a:lnTo>
                      <a:pt x="549" y="66"/>
                    </a:lnTo>
                    <a:lnTo>
                      <a:pt x="556" y="71"/>
                    </a:lnTo>
                    <a:lnTo>
                      <a:pt x="560" y="75"/>
                    </a:lnTo>
                    <a:lnTo>
                      <a:pt x="563" y="75"/>
                    </a:lnTo>
                    <a:lnTo>
                      <a:pt x="567" y="79"/>
                    </a:lnTo>
                    <a:lnTo>
                      <a:pt x="574" y="83"/>
                    </a:lnTo>
                    <a:lnTo>
                      <a:pt x="578" y="87"/>
                    </a:lnTo>
                    <a:lnTo>
                      <a:pt x="582" y="91"/>
                    </a:lnTo>
                    <a:lnTo>
                      <a:pt x="589" y="95"/>
                    </a:lnTo>
                    <a:lnTo>
                      <a:pt x="593" y="100"/>
                    </a:lnTo>
                    <a:lnTo>
                      <a:pt x="596" y="104"/>
                    </a:lnTo>
                    <a:lnTo>
                      <a:pt x="604" y="112"/>
                    </a:lnTo>
                    <a:lnTo>
                      <a:pt x="607" y="116"/>
                    </a:lnTo>
                    <a:lnTo>
                      <a:pt x="611" y="1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7"/>
              <p:cNvSpPr>
                <a:spLocks/>
              </p:cNvSpPr>
              <p:nvPr/>
            </p:nvSpPr>
            <p:spPr bwMode="auto">
              <a:xfrm>
                <a:off x="1306" y="2203"/>
                <a:ext cx="611" cy="228"/>
              </a:xfrm>
              <a:custGeom>
                <a:avLst/>
                <a:gdLst>
                  <a:gd name="T0" fmla="*/ 11 w 611"/>
                  <a:gd name="T1" fmla="*/ 112 h 228"/>
                  <a:gd name="T2" fmla="*/ 26 w 611"/>
                  <a:gd name="T3" fmla="*/ 128 h 228"/>
                  <a:gd name="T4" fmla="*/ 40 w 611"/>
                  <a:gd name="T5" fmla="*/ 149 h 228"/>
                  <a:gd name="T6" fmla="*/ 55 w 611"/>
                  <a:gd name="T7" fmla="*/ 166 h 228"/>
                  <a:gd name="T8" fmla="*/ 69 w 611"/>
                  <a:gd name="T9" fmla="*/ 182 h 228"/>
                  <a:gd name="T10" fmla="*/ 84 w 611"/>
                  <a:gd name="T11" fmla="*/ 199 h 228"/>
                  <a:gd name="T12" fmla="*/ 99 w 611"/>
                  <a:gd name="T13" fmla="*/ 212 h 228"/>
                  <a:gd name="T14" fmla="*/ 113 w 611"/>
                  <a:gd name="T15" fmla="*/ 220 h 228"/>
                  <a:gd name="T16" fmla="*/ 124 w 611"/>
                  <a:gd name="T17" fmla="*/ 224 h 228"/>
                  <a:gd name="T18" fmla="*/ 139 w 611"/>
                  <a:gd name="T19" fmla="*/ 228 h 228"/>
                  <a:gd name="T20" fmla="*/ 154 w 611"/>
                  <a:gd name="T21" fmla="*/ 228 h 228"/>
                  <a:gd name="T22" fmla="*/ 168 w 611"/>
                  <a:gd name="T23" fmla="*/ 224 h 228"/>
                  <a:gd name="T24" fmla="*/ 183 w 611"/>
                  <a:gd name="T25" fmla="*/ 216 h 228"/>
                  <a:gd name="T26" fmla="*/ 197 w 611"/>
                  <a:gd name="T27" fmla="*/ 207 h 228"/>
                  <a:gd name="T28" fmla="*/ 212 w 611"/>
                  <a:gd name="T29" fmla="*/ 199 h 228"/>
                  <a:gd name="T30" fmla="*/ 227 w 611"/>
                  <a:gd name="T31" fmla="*/ 191 h 228"/>
                  <a:gd name="T32" fmla="*/ 241 w 611"/>
                  <a:gd name="T33" fmla="*/ 178 h 228"/>
                  <a:gd name="T34" fmla="*/ 256 w 611"/>
                  <a:gd name="T35" fmla="*/ 166 h 228"/>
                  <a:gd name="T36" fmla="*/ 271 w 611"/>
                  <a:gd name="T37" fmla="*/ 158 h 228"/>
                  <a:gd name="T38" fmla="*/ 285 w 611"/>
                  <a:gd name="T39" fmla="*/ 145 h 228"/>
                  <a:gd name="T40" fmla="*/ 300 w 611"/>
                  <a:gd name="T41" fmla="*/ 133 h 228"/>
                  <a:gd name="T42" fmla="*/ 315 w 611"/>
                  <a:gd name="T43" fmla="*/ 120 h 228"/>
                  <a:gd name="T44" fmla="*/ 329 w 611"/>
                  <a:gd name="T45" fmla="*/ 112 h 228"/>
                  <a:gd name="T46" fmla="*/ 344 w 611"/>
                  <a:gd name="T47" fmla="*/ 99 h 228"/>
                  <a:gd name="T48" fmla="*/ 358 w 611"/>
                  <a:gd name="T49" fmla="*/ 91 h 228"/>
                  <a:gd name="T50" fmla="*/ 369 w 611"/>
                  <a:gd name="T51" fmla="*/ 79 h 228"/>
                  <a:gd name="T52" fmla="*/ 384 w 611"/>
                  <a:gd name="T53" fmla="*/ 70 h 228"/>
                  <a:gd name="T54" fmla="*/ 399 w 611"/>
                  <a:gd name="T55" fmla="*/ 62 h 228"/>
                  <a:gd name="T56" fmla="*/ 413 w 611"/>
                  <a:gd name="T57" fmla="*/ 54 h 228"/>
                  <a:gd name="T58" fmla="*/ 428 w 611"/>
                  <a:gd name="T59" fmla="*/ 45 h 228"/>
                  <a:gd name="T60" fmla="*/ 443 w 611"/>
                  <a:gd name="T61" fmla="*/ 41 h 228"/>
                  <a:gd name="T62" fmla="*/ 457 w 611"/>
                  <a:gd name="T63" fmla="*/ 37 h 228"/>
                  <a:gd name="T64" fmla="*/ 472 w 611"/>
                  <a:gd name="T65" fmla="*/ 29 h 228"/>
                  <a:gd name="T66" fmla="*/ 486 w 611"/>
                  <a:gd name="T67" fmla="*/ 25 h 228"/>
                  <a:gd name="T68" fmla="*/ 501 w 611"/>
                  <a:gd name="T69" fmla="*/ 20 h 228"/>
                  <a:gd name="T70" fmla="*/ 516 w 611"/>
                  <a:gd name="T71" fmla="*/ 20 h 228"/>
                  <a:gd name="T72" fmla="*/ 530 w 611"/>
                  <a:gd name="T73" fmla="*/ 16 h 228"/>
                  <a:gd name="T74" fmla="*/ 545 w 611"/>
                  <a:gd name="T75" fmla="*/ 12 h 228"/>
                  <a:gd name="T76" fmla="*/ 560 w 611"/>
                  <a:gd name="T77" fmla="*/ 8 h 228"/>
                  <a:gd name="T78" fmla="*/ 574 w 611"/>
                  <a:gd name="T79" fmla="*/ 8 h 228"/>
                  <a:gd name="T80" fmla="*/ 589 w 611"/>
                  <a:gd name="T81" fmla="*/ 4 h 228"/>
                  <a:gd name="T82" fmla="*/ 604 w 611"/>
                  <a:gd name="T8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28">
                    <a:moveTo>
                      <a:pt x="0" y="99"/>
                    </a:moveTo>
                    <a:lnTo>
                      <a:pt x="7" y="108"/>
                    </a:lnTo>
                    <a:lnTo>
                      <a:pt x="11" y="112"/>
                    </a:lnTo>
                    <a:lnTo>
                      <a:pt x="15" y="116"/>
                    </a:lnTo>
                    <a:lnTo>
                      <a:pt x="22" y="124"/>
                    </a:lnTo>
                    <a:lnTo>
                      <a:pt x="26" y="128"/>
                    </a:lnTo>
                    <a:lnTo>
                      <a:pt x="29" y="137"/>
                    </a:lnTo>
                    <a:lnTo>
                      <a:pt x="36" y="141"/>
                    </a:lnTo>
                    <a:lnTo>
                      <a:pt x="40" y="149"/>
                    </a:lnTo>
                    <a:lnTo>
                      <a:pt x="44" y="153"/>
                    </a:lnTo>
                    <a:lnTo>
                      <a:pt x="47" y="162"/>
                    </a:lnTo>
                    <a:lnTo>
                      <a:pt x="55" y="166"/>
                    </a:lnTo>
                    <a:lnTo>
                      <a:pt x="58" y="174"/>
                    </a:lnTo>
                    <a:lnTo>
                      <a:pt x="62" y="178"/>
                    </a:lnTo>
                    <a:lnTo>
                      <a:pt x="69" y="182"/>
                    </a:lnTo>
                    <a:lnTo>
                      <a:pt x="73" y="191"/>
                    </a:lnTo>
                    <a:lnTo>
                      <a:pt x="77" y="195"/>
                    </a:lnTo>
                    <a:lnTo>
                      <a:pt x="84" y="199"/>
                    </a:lnTo>
                    <a:lnTo>
                      <a:pt x="88" y="203"/>
                    </a:lnTo>
                    <a:lnTo>
                      <a:pt x="91" y="207"/>
                    </a:lnTo>
                    <a:lnTo>
                      <a:pt x="99" y="212"/>
                    </a:lnTo>
                    <a:lnTo>
                      <a:pt x="102" y="216"/>
                    </a:lnTo>
                    <a:lnTo>
                      <a:pt x="106" y="216"/>
                    </a:lnTo>
                    <a:lnTo>
                      <a:pt x="113" y="220"/>
                    </a:lnTo>
                    <a:lnTo>
                      <a:pt x="117" y="224"/>
                    </a:lnTo>
                    <a:lnTo>
                      <a:pt x="121" y="224"/>
                    </a:lnTo>
                    <a:lnTo>
                      <a:pt x="124" y="224"/>
                    </a:lnTo>
                    <a:lnTo>
                      <a:pt x="132" y="228"/>
                    </a:lnTo>
                    <a:lnTo>
                      <a:pt x="135" y="228"/>
                    </a:lnTo>
                    <a:lnTo>
                      <a:pt x="139" y="228"/>
                    </a:lnTo>
                    <a:lnTo>
                      <a:pt x="146" y="228"/>
                    </a:lnTo>
                    <a:lnTo>
                      <a:pt x="150" y="228"/>
                    </a:lnTo>
                    <a:lnTo>
                      <a:pt x="154" y="228"/>
                    </a:lnTo>
                    <a:lnTo>
                      <a:pt x="161" y="224"/>
                    </a:lnTo>
                    <a:lnTo>
                      <a:pt x="165" y="224"/>
                    </a:lnTo>
                    <a:lnTo>
                      <a:pt x="168" y="224"/>
                    </a:lnTo>
                    <a:lnTo>
                      <a:pt x="176" y="220"/>
                    </a:lnTo>
                    <a:lnTo>
                      <a:pt x="179" y="220"/>
                    </a:lnTo>
                    <a:lnTo>
                      <a:pt x="183" y="216"/>
                    </a:lnTo>
                    <a:lnTo>
                      <a:pt x="190" y="216"/>
                    </a:lnTo>
                    <a:lnTo>
                      <a:pt x="194" y="212"/>
                    </a:lnTo>
                    <a:lnTo>
                      <a:pt x="197" y="207"/>
                    </a:lnTo>
                    <a:lnTo>
                      <a:pt x="201" y="207"/>
                    </a:lnTo>
                    <a:lnTo>
                      <a:pt x="208" y="203"/>
                    </a:lnTo>
                    <a:lnTo>
                      <a:pt x="212" y="199"/>
                    </a:lnTo>
                    <a:lnTo>
                      <a:pt x="216" y="195"/>
                    </a:lnTo>
                    <a:lnTo>
                      <a:pt x="223" y="191"/>
                    </a:lnTo>
                    <a:lnTo>
                      <a:pt x="227" y="191"/>
                    </a:lnTo>
                    <a:lnTo>
                      <a:pt x="230" y="187"/>
                    </a:lnTo>
                    <a:lnTo>
                      <a:pt x="238" y="182"/>
                    </a:lnTo>
                    <a:lnTo>
                      <a:pt x="241" y="178"/>
                    </a:lnTo>
                    <a:lnTo>
                      <a:pt x="245" y="174"/>
                    </a:lnTo>
                    <a:lnTo>
                      <a:pt x="252" y="170"/>
                    </a:lnTo>
                    <a:lnTo>
                      <a:pt x="256" y="166"/>
                    </a:lnTo>
                    <a:lnTo>
                      <a:pt x="260" y="162"/>
                    </a:lnTo>
                    <a:lnTo>
                      <a:pt x="267" y="162"/>
                    </a:lnTo>
                    <a:lnTo>
                      <a:pt x="271" y="158"/>
                    </a:lnTo>
                    <a:lnTo>
                      <a:pt x="274" y="153"/>
                    </a:lnTo>
                    <a:lnTo>
                      <a:pt x="282" y="149"/>
                    </a:lnTo>
                    <a:lnTo>
                      <a:pt x="285" y="145"/>
                    </a:lnTo>
                    <a:lnTo>
                      <a:pt x="289" y="141"/>
                    </a:lnTo>
                    <a:lnTo>
                      <a:pt x="293" y="137"/>
                    </a:lnTo>
                    <a:lnTo>
                      <a:pt x="300" y="133"/>
                    </a:lnTo>
                    <a:lnTo>
                      <a:pt x="304" y="128"/>
                    </a:lnTo>
                    <a:lnTo>
                      <a:pt x="307" y="124"/>
                    </a:lnTo>
                    <a:lnTo>
                      <a:pt x="315" y="120"/>
                    </a:lnTo>
                    <a:lnTo>
                      <a:pt x="318" y="120"/>
                    </a:lnTo>
                    <a:lnTo>
                      <a:pt x="322" y="116"/>
                    </a:lnTo>
                    <a:lnTo>
                      <a:pt x="329" y="112"/>
                    </a:lnTo>
                    <a:lnTo>
                      <a:pt x="333" y="108"/>
                    </a:lnTo>
                    <a:lnTo>
                      <a:pt x="336" y="104"/>
                    </a:lnTo>
                    <a:lnTo>
                      <a:pt x="344" y="99"/>
                    </a:lnTo>
                    <a:lnTo>
                      <a:pt x="347" y="95"/>
                    </a:lnTo>
                    <a:lnTo>
                      <a:pt x="351" y="95"/>
                    </a:lnTo>
                    <a:lnTo>
                      <a:pt x="358" y="91"/>
                    </a:lnTo>
                    <a:lnTo>
                      <a:pt x="362" y="87"/>
                    </a:lnTo>
                    <a:lnTo>
                      <a:pt x="366" y="83"/>
                    </a:lnTo>
                    <a:lnTo>
                      <a:pt x="369" y="79"/>
                    </a:lnTo>
                    <a:lnTo>
                      <a:pt x="377" y="79"/>
                    </a:lnTo>
                    <a:lnTo>
                      <a:pt x="380" y="74"/>
                    </a:lnTo>
                    <a:lnTo>
                      <a:pt x="384" y="70"/>
                    </a:lnTo>
                    <a:lnTo>
                      <a:pt x="391" y="66"/>
                    </a:lnTo>
                    <a:lnTo>
                      <a:pt x="395" y="66"/>
                    </a:lnTo>
                    <a:lnTo>
                      <a:pt x="399" y="62"/>
                    </a:lnTo>
                    <a:lnTo>
                      <a:pt x="406" y="58"/>
                    </a:lnTo>
                    <a:lnTo>
                      <a:pt x="410" y="58"/>
                    </a:lnTo>
                    <a:lnTo>
                      <a:pt x="413" y="54"/>
                    </a:lnTo>
                    <a:lnTo>
                      <a:pt x="421" y="54"/>
                    </a:lnTo>
                    <a:lnTo>
                      <a:pt x="424" y="50"/>
                    </a:lnTo>
                    <a:lnTo>
                      <a:pt x="428" y="45"/>
                    </a:lnTo>
                    <a:lnTo>
                      <a:pt x="435" y="45"/>
                    </a:lnTo>
                    <a:lnTo>
                      <a:pt x="439" y="41"/>
                    </a:lnTo>
                    <a:lnTo>
                      <a:pt x="443" y="41"/>
                    </a:lnTo>
                    <a:lnTo>
                      <a:pt x="446" y="37"/>
                    </a:lnTo>
                    <a:lnTo>
                      <a:pt x="454" y="37"/>
                    </a:lnTo>
                    <a:lnTo>
                      <a:pt x="457" y="37"/>
                    </a:lnTo>
                    <a:lnTo>
                      <a:pt x="461" y="33"/>
                    </a:lnTo>
                    <a:lnTo>
                      <a:pt x="468" y="33"/>
                    </a:lnTo>
                    <a:lnTo>
                      <a:pt x="472" y="29"/>
                    </a:lnTo>
                    <a:lnTo>
                      <a:pt x="476" y="29"/>
                    </a:lnTo>
                    <a:lnTo>
                      <a:pt x="483" y="29"/>
                    </a:lnTo>
                    <a:lnTo>
                      <a:pt x="486" y="25"/>
                    </a:lnTo>
                    <a:lnTo>
                      <a:pt x="490" y="25"/>
                    </a:lnTo>
                    <a:lnTo>
                      <a:pt x="497" y="25"/>
                    </a:lnTo>
                    <a:lnTo>
                      <a:pt x="501" y="20"/>
                    </a:lnTo>
                    <a:lnTo>
                      <a:pt x="505" y="20"/>
                    </a:lnTo>
                    <a:lnTo>
                      <a:pt x="512" y="20"/>
                    </a:lnTo>
                    <a:lnTo>
                      <a:pt x="516" y="20"/>
                    </a:lnTo>
                    <a:lnTo>
                      <a:pt x="519" y="16"/>
                    </a:lnTo>
                    <a:lnTo>
                      <a:pt x="527" y="16"/>
                    </a:lnTo>
                    <a:lnTo>
                      <a:pt x="530" y="16"/>
                    </a:lnTo>
                    <a:lnTo>
                      <a:pt x="534" y="16"/>
                    </a:lnTo>
                    <a:lnTo>
                      <a:pt x="538" y="12"/>
                    </a:lnTo>
                    <a:lnTo>
                      <a:pt x="545" y="12"/>
                    </a:lnTo>
                    <a:lnTo>
                      <a:pt x="549" y="12"/>
                    </a:lnTo>
                    <a:lnTo>
                      <a:pt x="552" y="12"/>
                    </a:lnTo>
                    <a:lnTo>
                      <a:pt x="560" y="8"/>
                    </a:lnTo>
                    <a:lnTo>
                      <a:pt x="563" y="8"/>
                    </a:lnTo>
                    <a:lnTo>
                      <a:pt x="567" y="8"/>
                    </a:lnTo>
                    <a:lnTo>
                      <a:pt x="574" y="8"/>
                    </a:lnTo>
                    <a:lnTo>
                      <a:pt x="578" y="4"/>
                    </a:lnTo>
                    <a:lnTo>
                      <a:pt x="582" y="4"/>
                    </a:lnTo>
                    <a:lnTo>
                      <a:pt x="589" y="4"/>
                    </a:lnTo>
                    <a:lnTo>
                      <a:pt x="593" y="4"/>
                    </a:lnTo>
                    <a:lnTo>
                      <a:pt x="596" y="0"/>
                    </a:lnTo>
                    <a:lnTo>
                      <a:pt x="604" y="0"/>
                    </a:lnTo>
                    <a:lnTo>
                      <a:pt x="607" y="0"/>
                    </a:lnTo>
                    <a:lnTo>
                      <a:pt x="611"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8"/>
              <p:cNvSpPr>
                <a:spLocks/>
              </p:cNvSpPr>
              <p:nvPr/>
            </p:nvSpPr>
            <p:spPr bwMode="auto">
              <a:xfrm>
                <a:off x="1917" y="2174"/>
                <a:ext cx="611" cy="211"/>
              </a:xfrm>
              <a:custGeom>
                <a:avLst/>
                <a:gdLst>
                  <a:gd name="T0" fmla="*/ 11 w 611"/>
                  <a:gd name="T1" fmla="*/ 29 h 211"/>
                  <a:gd name="T2" fmla="*/ 25 w 611"/>
                  <a:gd name="T3" fmla="*/ 24 h 211"/>
                  <a:gd name="T4" fmla="*/ 40 w 611"/>
                  <a:gd name="T5" fmla="*/ 24 h 211"/>
                  <a:gd name="T6" fmla="*/ 55 w 611"/>
                  <a:gd name="T7" fmla="*/ 24 h 211"/>
                  <a:gd name="T8" fmla="*/ 69 w 611"/>
                  <a:gd name="T9" fmla="*/ 24 h 211"/>
                  <a:gd name="T10" fmla="*/ 80 w 611"/>
                  <a:gd name="T11" fmla="*/ 24 h 211"/>
                  <a:gd name="T12" fmla="*/ 95 w 611"/>
                  <a:gd name="T13" fmla="*/ 24 h 211"/>
                  <a:gd name="T14" fmla="*/ 110 w 611"/>
                  <a:gd name="T15" fmla="*/ 24 h 211"/>
                  <a:gd name="T16" fmla="*/ 124 w 611"/>
                  <a:gd name="T17" fmla="*/ 24 h 211"/>
                  <a:gd name="T18" fmla="*/ 139 w 611"/>
                  <a:gd name="T19" fmla="*/ 24 h 211"/>
                  <a:gd name="T20" fmla="*/ 154 w 611"/>
                  <a:gd name="T21" fmla="*/ 24 h 211"/>
                  <a:gd name="T22" fmla="*/ 168 w 611"/>
                  <a:gd name="T23" fmla="*/ 24 h 211"/>
                  <a:gd name="T24" fmla="*/ 183 w 611"/>
                  <a:gd name="T25" fmla="*/ 24 h 211"/>
                  <a:gd name="T26" fmla="*/ 197 w 611"/>
                  <a:gd name="T27" fmla="*/ 20 h 211"/>
                  <a:gd name="T28" fmla="*/ 212 w 611"/>
                  <a:gd name="T29" fmla="*/ 20 h 211"/>
                  <a:gd name="T30" fmla="*/ 227 w 611"/>
                  <a:gd name="T31" fmla="*/ 16 h 211"/>
                  <a:gd name="T32" fmla="*/ 241 w 611"/>
                  <a:gd name="T33" fmla="*/ 12 h 211"/>
                  <a:gd name="T34" fmla="*/ 256 w 611"/>
                  <a:gd name="T35" fmla="*/ 8 h 211"/>
                  <a:gd name="T36" fmla="*/ 271 w 611"/>
                  <a:gd name="T37" fmla="*/ 8 h 211"/>
                  <a:gd name="T38" fmla="*/ 285 w 611"/>
                  <a:gd name="T39" fmla="*/ 4 h 211"/>
                  <a:gd name="T40" fmla="*/ 300 w 611"/>
                  <a:gd name="T41" fmla="*/ 4 h 211"/>
                  <a:gd name="T42" fmla="*/ 314 w 611"/>
                  <a:gd name="T43" fmla="*/ 0 h 211"/>
                  <a:gd name="T44" fmla="*/ 325 w 611"/>
                  <a:gd name="T45" fmla="*/ 4 h 211"/>
                  <a:gd name="T46" fmla="*/ 340 w 611"/>
                  <a:gd name="T47" fmla="*/ 4 h 211"/>
                  <a:gd name="T48" fmla="*/ 355 w 611"/>
                  <a:gd name="T49" fmla="*/ 8 h 211"/>
                  <a:gd name="T50" fmla="*/ 369 w 611"/>
                  <a:gd name="T51" fmla="*/ 12 h 211"/>
                  <a:gd name="T52" fmla="*/ 384 w 611"/>
                  <a:gd name="T53" fmla="*/ 20 h 211"/>
                  <a:gd name="T54" fmla="*/ 399 w 611"/>
                  <a:gd name="T55" fmla="*/ 29 h 211"/>
                  <a:gd name="T56" fmla="*/ 413 w 611"/>
                  <a:gd name="T57" fmla="*/ 41 h 211"/>
                  <a:gd name="T58" fmla="*/ 428 w 611"/>
                  <a:gd name="T59" fmla="*/ 54 h 211"/>
                  <a:gd name="T60" fmla="*/ 443 w 611"/>
                  <a:gd name="T61" fmla="*/ 70 h 211"/>
                  <a:gd name="T62" fmla="*/ 457 w 611"/>
                  <a:gd name="T63" fmla="*/ 87 h 211"/>
                  <a:gd name="T64" fmla="*/ 472 w 611"/>
                  <a:gd name="T65" fmla="*/ 103 h 211"/>
                  <a:gd name="T66" fmla="*/ 486 w 611"/>
                  <a:gd name="T67" fmla="*/ 120 h 211"/>
                  <a:gd name="T68" fmla="*/ 501 w 611"/>
                  <a:gd name="T69" fmla="*/ 137 h 211"/>
                  <a:gd name="T70" fmla="*/ 516 w 611"/>
                  <a:gd name="T71" fmla="*/ 149 h 211"/>
                  <a:gd name="T72" fmla="*/ 530 w 611"/>
                  <a:gd name="T73" fmla="*/ 166 h 211"/>
                  <a:gd name="T74" fmla="*/ 545 w 611"/>
                  <a:gd name="T75" fmla="*/ 178 h 211"/>
                  <a:gd name="T76" fmla="*/ 560 w 611"/>
                  <a:gd name="T77" fmla="*/ 187 h 211"/>
                  <a:gd name="T78" fmla="*/ 571 w 611"/>
                  <a:gd name="T79" fmla="*/ 199 h 211"/>
                  <a:gd name="T80" fmla="*/ 585 w 611"/>
                  <a:gd name="T81" fmla="*/ 203 h 211"/>
                  <a:gd name="T82" fmla="*/ 600 w 611"/>
                  <a:gd name="T8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11">
                    <a:moveTo>
                      <a:pt x="0" y="29"/>
                    </a:moveTo>
                    <a:lnTo>
                      <a:pt x="4" y="29"/>
                    </a:lnTo>
                    <a:lnTo>
                      <a:pt x="11" y="29"/>
                    </a:lnTo>
                    <a:lnTo>
                      <a:pt x="14" y="24"/>
                    </a:lnTo>
                    <a:lnTo>
                      <a:pt x="18" y="24"/>
                    </a:lnTo>
                    <a:lnTo>
                      <a:pt x="25" y="24"/>
                    </a:lnTo>
                    <a:lnTo>
                      <a:pt x="29" y="24"/>
                    </a:lnTo>
                    <a:lnTo>
                      <a:pt x="33" y="24"/>
                    </a:lnTo>
                    <a:lnTo>
                      <a:pt x="40" y="24"/>
                    </a:lnTo>
                    <a:lnTo>
                      <a:pt x="44" y="24"/>
                    </a:lnTo>
                    <a:lnTo>
                      <a:pt x="47" y="24"/>
                    </a:lnTo>
                    <a:lnTo>
                      <a:pt x="55" y="24"/>
                    </a:lnTo>
                    <a:lnTo>
                      <a:pt x="58" y="24"/>
                    </a:lnTo>
                    <a:lnTo>
                      <a:pt x="62" y="24"/>
                    </a:lnTo>
                    <a:lnTo>
                      <a:pt x="69" y="24"/>
                    </a:lnTo>
                    <a:lnTo>
                      <a:pt x="73" y="24"/>
                    </a:lnTo>
                    <a:lnTo>
                      <a:pt x="77" y="24"/>
                    </a:lnTo>
                    <a:lnTo>
                      <a:pt x="80" y="24"/>
                    </a:lnTo>
                    <a:lnTo>
                      <a:pt x="88" y="24"/>
                    </a:lnTo>
                    <a:lnTo>
                      <a:pt x="91" y="24"/>
                    </a:lnTo>
                    <a:lnTo>
                      <a:pt x="95" y="24"/>
                    </a:lnTo>
                    <a:lnTo>
                      <a:pt x="102" y="24"/>
                    </a:lnTo>
                    <a:lnTo>
                      <a:pt x="106" y="24"/>
                    </a:lnTo>
                    <a:lnTo>
                      <a:pt x="110" y="24"/>
                    </a:lnTo>
                    <a:lnTo>
                      <a:pt x="117" y="24"/>
                    </a:lnTo>
                    <a:lnTo>
                      <a:pt x="121" y="24"/>
                    </a:lnTo>
                    <a:lnTo>
                      <a:pt x="124" y="24"/>
                    </a:lnTo>
                    <a:lnTo>
                      <a:pt x="132" y="24"/>
                    </a:lnTo>
                    <a:lnTo>
                      <a:pt x="135" y="24"/>
                    </a:lnTo>
                    <a:lnTo>
                      <a:pt x="139" y="24"/>
                    </a:lnTo>
                    <a:lnTo>
                      <a:pt x="146" y="24"/>
                    </a:lnTo>
                    <a:lnTo>
                      <a:pt x="150" y="24"/>
                    </a:lnTo>
                    <a:lnTo>
                      <a:pt x="154" y="24"/>
                    </a:lnTo>
                    <a:lnTo>
                      <a:pt x="161" y="24"/>
                    </a:lnTo>
                    <a:lnTo>
                      <a:pt x="164" y="24"/>
                    </a:lnTo>
                    <a:lnTo>
                      <a:pt x="168" y="24"/>
                    </a:lnTo>
                    <a:lnTo>
                      <a:pt x="172" y="24"/>
                    </a:lnTo>
                    <a:lnTo>
                      <a:pt x="179" y="24"/>
                    </a:lnTo>
                    <a:lnTo>
                      <a:pt x="183" y="24"/>
                    </a:lnTo>
                    <a:lnTo>
                      <a:pt x="186" y="24"/>
                    </a:lnTo>
                    <a:lnTo>
                      <a:pt x="194" y="20"/>
                    </a:lnTo>
                    <a:lnTo>
                      <a:pt x="197" y="20"/>
                    </a:lnTo>
                    <a:lnTo>
                      <a:pt x="201" y="20"/>
                    </a:lnTo>
                    <a:lnTo>
                      <a:pt x="208" y="20"/>
                    </a:lnTo>
                    <a:lnTo>
                      <a:pt x="212" y="20"/>
                    </a:lnTo>
                    <a:lnTo>
                      <a:pt x="216" y="16"/>
                    </a:lnTo>
                    <a:lnTo>
                      <a:pt x="223" y="16"/>
                    </a:lnTo>
                    <a:lnTo>
                      <a:pt x="227" y="16"/>
                    </a:lnTo>
                    <a:lnTo>
                      <a:pt x="230" y="16"/>
                    </a:lnTo>
                    <a:lnTo>
                      <a:pt x="238" y="12"/>
                    </a:lnTo>
                    <a:lnTo>
                      <a:pt x="241" y="12"/>
                    </a:lnTo>
                    <a:lnTo>
                      <a:pt x="245" y="12"/>
                    </a:lnTo>
                    <a:lnTo>
                      <a:pt x="249" y="12"/>
                    </a:lnTo>
                    <a:lnTo>
                      <a:pt x="256" y="8"/>
                    </a:lnTo>
                    <a:lnTo>
                      <a:pt x="260" y="8"/>
                    </a:lnTo>
                    <a:lnTo>
                      <a:pt x="263" y="8"/>
                    </a:lnTo>
                    <a:lnTo>
                      <a:pt x="271" y="8"/>
                    </a:lnTo>
                    <a:lnTo>
                      <a:pt x="274" y="4"/>
                    </a:lnTo>
                    <a:lnTo>
                      <a:pt x="278" y="4"/>
                    </a:lnTo>
                    <a:lnTo>
                      <a:pt x="285" y="4"/>
                    </a:lnTo>
                    <a:lnTo>
                      <a:pt x="289" y="4"/>
                    </a:lnTo>
                    <a:lnTo>
                      <a:pt x="293" y="4"/>
                    </a:lnTo>
                    <a:lnTo>
                      <a:pt x="300" y="4"/>
                    </a:lnTo>
                    <a:lnTo>
                      <a:pt x="304" y="4"/>
                    </a:lnTo>
                    <a:lnTo>
                      <a:pt x="307" y="0"/>
                    </a:lnTo>
                    <a:lnTo>
                      <a:pt x="314" y="0"/>
                    </a:lnTo>
                    <a:lnTo>
                      <a:pt x="318" y="0"/>
                    </a:lnTo>
                    <a:lnTo>
                      <a:pt x="322" y="4"/>
                    </a:lnTo>
                    <a:lnTo>
                      <a:pt x="325" y="4"/>
                    </a:lnTo>
                    <a:lnTo>
                      <a:pt x="333" y="4"/>
                    </a:lnTo>
                    <a:lnTo>
                      <a:pt x="336" y="4"/>
                    </a:lnTo>
                    <a:lnTo>
                      <a:pt x="340" y="4"/>
                    </a:lnTo>
                    <a:lnTo>
                      <a:pt x="347" y="4"/>
                    </a:lnTo>
                    <a:lnTo>
                      <a:pt x="351" y="8"/>
                    </a:lnTo>
                    <a:lnTo>
                      <a:pt x="355" y="8"/>
                    </a:lnTo>
                    <a:lnTo>
                      <a:pt x="362" y="8"/>
                    </a:lnTo>
                    <a:lnTo>
                      <a:pt x="366" y="12"/>
                    </a:lnTo>
                    <a:lnTo>
                      <a:pt x="369" y="12"/>
                    </a:lnTo>
                    <a:lnTo>
                      <a:pt x="377" y="16"/>
                    </a:lnTo>
                    <a:lnTo>
                      <a:pt x="380" y="16"/>
                    </a:lnTo>
                    <a:lnTo>
                      <a:pt x="384" y="20"/>
                    </a:lnTo>
                    <a:lnTo>
                      <a:pt x="391" y="24"/>
                    </a:lnTo>
                    <a:lnTo>
                      <a:pt x="395" y="24"/>
                    </a:lnTo>
                    <a:lnTo>
                      <a:pt x="399" y="29"/>
                    </a:lnTo>
                    <a:lnTo>
                      <a:pt x="402" y="33"/>
                    </a:lnTo>
                    <a:lnTo>
                      <a:pt x="410" y="37"/>
                    </a:lnTo>
                    <a:lnTo>
                      <a:pt x="413" y="41"/>
                    </a:lnTo>
                    <a:lnTo>
                      <a:pt x="417" y="45"/>
                    </a:lnTo>
                    <a:lnTo>
                      <a:pt x="424" y="49"/>
                    </a:lnTo>
                    <a:lnTo>
                      <a:pt x="428" y="54"/>
                    </a:lnTo>
                    <a:lnTo>
                      <a:pt x="432" y="58"/>
                    </a:lnTo>
                    <a:lnTo>
                      <a:pt x="439" y="66"/>
                    </a:lnTo>
                    <a:lnTo>
                      <a:pt x="443" y="70"/>
                    </a:lnTo>
                    <a:lnTo>
                      <a:pt x="446" y="74"/>
                    </a:lnTo>
                    <a:lnTo>
                      <a:pt x="453" y="79"/>
                    </a:lnTo>
                    <a:lnTo>
                      <a:pt x="457" y="87"/>
                    </a:lnTo>
                    <a:lnTo>
                      <a:pt x="461" y="91"/>
                    </a:lnTo>
                    <a:lnTo>
                      <a:pt x="468" y="95"/>
                    </a:lnTo>
                    <a:lnTo>
                      <a:pt x="472" y="103"/>
                    </a:lnTo>
                    <a:lnTo>
                      <a:pt x="475" y="108"/>
                    </a:lnTo>
                    <a:lnTo>
                      <a:pt x="483" y="112"/>
                    </a:lnTo>
                    <a:lnTo>
                      <a:pt x="486" y="120"/>
                    </a:lnTo>
                    <a:lnTo>
                      <a:pt x="490" y="124"/>
                    </a:lnTo>
                    <a:lnTo>
                      <a:pt x="494" y="128"/>
                    </a:lnTo>
                    <a:lnTo>
                      <a:pt x="501" y="137"/>
                    </a:lnTo>
                    <a:lnTo>
                      <a:pt x="505" y="141"/>
                    </a:lnTo>
                    <a:lnTo>
                      <a:pt x="508" y="145"/>
                    </a:lnTo>
                    <a:lnTo>
                      <a:pt x="516" y="149"/>
                    </a:lnTo>
                    <a:lnTo>
                      <a:pt x="519" y="153"/>
                    </a:lnTo>
                    <a:lnTo>
                      <a:pt x="523" y="162"/>
                    </a:lnTo>
                    <a:lnTo>
                      <a:pt x="530" y="166"/>
                    </a:lnTo>
                    <a:lnTo>
                      <a:pt x="534" y="170"/>
                    </a:lnTo>
                    <a:lnTo>
                      <a:pt x="538" y="174"/>
                    </a:lnTo>
                    <a:lnTo>
                      <a:pt x="545" y="178"/>
                    </a:lnTo>
                    <a:lnTo>
                      <a:pt x="549" y="182"/>
                    </a:lnTo>
                    <a:lnTo>
                      <a:pt x="552" y="187"/>
                    </a:lnTo>
                    <a:lnTo>
                      <a:pt x="560" y="187"/>
                    </a:lnTo>
                    <a:lnTo>
                      <a:pt x="563" y="191"/>
                    </a:lnTo>
                    <a:lnTo>
                      <a:pt x="567" y="195"/>
                    </a:lnTo>
                    <a:lnTo>
                      <a:pt x="571" y="199"/>
                    </a:lnTo>
                    <a:lnTo>
                      <a:pt x="578" y="199"/>
                    </a:lnTo>
                    <a:lnTo>
                      <a:pt x="582" y="203"/>
                    </a:lnTo>
                    <a:lnTo>
                      <a:pt x="585" y="203"/>
                    </a:lnTo>
                    <a:lnTo>
                      <a:pt x="593" y="207"/>
                    </a:lnTo>
                    <a:lnTo>
                      <a:pt x="596" y="207"/>
                    </a:lnTo>
                    <a:lnTo>
                      <a:pt x="600" y="211"/>
                    </a:lnTo>
                    <a:lnTo>
                      <a:pt x="607" y="211"/>
                    </a:lnTo>
                    <a:lnTo>
                      <a:pt x="611" y="21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9"/>
              <p:cNvSpPr>
                <a:spLocks/>
              </p:cNvSpPr>
              <p:nvPr/>
            </p:nvSpPr>
            <p:spPr bwMode="auto">
              <a:xfrm>
                <a:off x="2528" y="2385"/>
                <a:ext cx="33" cy="9"/>
              </a:xfrm>
              <a:custGeom>
                <a:avLst/>
                <a:gdLst>
                  <a:gd name="T0" fmla="*/ 0 w 33"/>
                  <a:gd name="T1" fmla="*/ 0 h 9"/>
                  <a:gd name="T2" fmla="*/ 3 w 33"/>
                  <a:gd name="T3" fmla="*/ 5 h 9"/>
                  <a:gd name="T4" fmla="*/ 11 w 33"/>
                  <a:gd name="T5" fmla="*/ 5 h 9"/>
                  <a:gd name="T6" fmla="*/ 14 w 33"/>
                  <a:gd name="T7" fmla="*/ 5 h 9"/>
                  <a:gd name="T8" fmla="*/ 18 w 33"/>
                  <a:gd name="T9" fmla="*/ 5 h 9"/>
                  <a:gd name="T10" fmla="*/ 25 w 33"/>
                  <a:gd name="T11" fmla="*/ 9 h 9"/>
                  <a:gd name="T12" fmla="*/ 29 w 33"/>
                  <a:gd name="T13" fmla="*/ 9 h 9"/>
                  <a:gd name="T14" fmla="*/ 33 w 3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0" y="0"/>
                    </a:moveTo>
                    <a:lnTo>
                      <a:pt x="3" y="5"/>
                    </a:lnTo>
                    <a:lnTo>
                      <a:pt x="11" y="5"/>
                    </a:lnTo>
                    <a:lnTo>
                      <a:pt x="14" y="5"/>
                    </a:lnTo>
                    <a:lnTo>
                      <a:pt x="18" y="5"/>
                    </a:lnTo>
                    <a:lnTo>
                      <a:pt x="25" y="9"/>
                    </a:lnTo>
                    <a:lnTo>
                      <a:pt x="29" y="9"/>
                    </a:lnTo>
                    <a:lnTo>
                      <a:pt x="33" y="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160"/>
              <p:cNvSpPr>
                <a:spLocks noChangeArrowheads="1"/>
              </p:cNvSpPr>
              <p:nvPr/>
            </p:nvSpPr>
            <p:spPr bwMode="auto">
              <a:xfrm rot="16200000">
                <a:off x="471" y="2273"/>
                <a:ext cx="10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TB</a:t>
                </a:r>
                <a:endParaRPr lang="en-US" altLang="en-US"/>
              </a:p>
            </p:txBody>
          </p:sp>
          <p:sp>
            <p:nvSpPr>
              <p:cNvPr id="1149" name="Rectangle 161"/>
              <p:cNvSpPr>
                <a:spLocks noChangeArrowheads="1"/>
              </p:cNvSpPr>
              <p:nvPr/>
            </p:nvSpPr>
            <p:spPr bwMode="auto">
              <a:xfrm>
                <a:off x="695" y="2651"/>
                <a:ext cx="1862"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162"/>
              <p:cNvSpPr>
                <a:spLocks noChangeArrowheads="1"/>
              </p:cNvSpPr>
              <p:nvPr/>
            </p:nvSpPr>
            <p:spPr bwMode="auto">
              <a:xfrm>
                <a:off x="695" y="2651"/>
                <a:ext cx="1862" cy="3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Line 163"/>
              <p:cNvSpPr>
                <a:spLocks noChangeShapeType="1"/>
              </p:cNvSpPr>
              <p:nvPr/>
            </p:nvSpPr>
            <p:spPr bwMode="auto">
              <a:xfrm>
                <a:off x="695" y="265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Line 164"/>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3" name="Line 165"/>
              <p:cNvSpPr>
                <a:spLocks noChangeShapeType="1"/>
              </p:cNvSpPr>
              <p:nvPr/>
            </p:nvSpPr>
            <p:spPr bwMode="auto">
              <a:xfrm flipV="1">
                <a:off x="2557"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Line 166"/>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Line 167"/>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Line 168"/>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Line 169"/>
              <p:cNvSpPr>
                <a:spLocks noChangeShapeType="1"/>
              </p:cNvSpPr>
              <p:nvPr/>
            </p:nvSpPr>
            <p:spPr bwMode="auto">
              <a:xfrm flipV="1">
                <a:off x="929"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Line 170"/>
              <p:cNvSpPr>
                <a:spLocks noChangeShapeType="1"/>
              </p:cNvSpPr>
              <p:nvPr/>
            </p:nvSpPr>
            <p:spPr bwMode="auto">
              <a:xfrm>
                <a:off x="929"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171"/>
              <p:cNvSpPr>
                <a:spLocks noChangeArrowheads="1"/>
              </p:cNvSpPr>
              <p:nvPr/>
            </p:nvSpPr>
            <p:spPr bwMode="auto">
              <a:xfrm>
                <a:off x="882"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1160" name="Line 172"/>
              <p:cNvSpPr>
                <a:spLocks noChangeShapeType="1"/>
              </p:cNvSpPr>
              <p:nvPr/>
            </p:nvSpPr>
            <p:spPr bwMode="auto">
              <a:xfrm flipV="1">
                <a:off x="1167"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 name="Line 173"/>
              <p:cNvSpPr>
                <a:spLocks noChangeShapeType="1"/>
              </p:cNvSpPr>
              <p:nvPr/>
            </p:nvSpPr>
            <p:spPr bwMode="auto">
              <a:xfrm>
                <a:off x="1167"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174"/>
              <p:cNvSpPr>
                <a:spLocks noChangeArrowheads="1"/>
              </p:cNvSpPr>
              <p:nvPr/>
            </p:nvSpPr>
            <p:spPr bwMode="auto">
              <a:xfrm>
                <a:off x="1119"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1163" name="Line 175"/>
              <p:cNvSpPr>
                <a:spLocks noChangeShapeType="1"/>
              </p:cNvSpPr>
              <p:nvPr/>
            </p:nvSpPr>
            <p:spPr bwMode="auto">
              <a:xfrm flipV="1">
                <a:off x="1408"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Line 176"/>
              <p:cNvSpPr>
                <a:spLocks noChangeShapeType="1"/>
              </p:cNvSpPr>
              <p:nvPr/>
            </p:nvSpPr>
            <p:spPr bwMode="auto">
              <a:xfrm>
                <a:off x="1408"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177"/>
              <p:cNvSpPr>
                <a:spLocks noChangeArrowheads="1"/>
              </p:cNvSpPr>
              <p:nvPr/>
            </p:nvSpPr>
            <p:spPr bwMode="auto">
              <a:xfrm>
                <a:off x="1361"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1166" name="Line 178"/>
              <p:cNvSpPr>
                <a:spLocks noChangeShapeType="1"/>
              </p:cNvSpPr>
              <p:nvPr/>
            </p:nvSpPr>
            <p:spPr bwMode="auto">
              <a:xfrm flipV="1">
                <a:off x="1650"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 name="Line 179"/>
              <p:cNvSpPr>
                <a:spLocks noChangeShapeType="1"/>
              </p:cNvSpPr>
              <p:nvPr/>
            </p:nvSpPr>
            <p:spPr bwMode="auto">
              <a:xfrm>
                <a:off x="1650"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180"/>
              <p:cNvSpPr>
                <a:spLocks noChangeArrowheads="1"/>
              </p:cNvSpPr>
              <p:nvPr/>
            </p:nvSpPr>
            <p:spPr bwMode="auto">
              <a:xfrm>
                <a:off x="1602"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169" name="Line 181"/>
              <p:cNvSpPr>
                <a:spLocks noChangeShapeType="1"/>
              </p:cNvSpPr>
              <p:nvPr/>
            </p:nvSpPr>
            <p:spPr bwMode="auto">
              <a:xfrm flipV="1">
                <a:off x="1888"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Line 182"/>
              <p:cNvSpPr>
                <a:spLocks noChangeShapeType="1"/>
              </p:cNvSpPr>
              <p:nvPr/>
            </p:nvSpPr>
            <p:spPr bwMode="auto">
              <a:xfrm>
                <a:off x="1888"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183"/>
              <p:cNvSpPr>
                <a:spLocks noChangeArrowheads="1"/>
              </p:cNvSpPr>
              <p:nvPr/>
            </p:nvSpPr>
            <p:spPr bwMode="auto">
              <a:xfrm>
                <a:off x="1840"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172" name="Line 184"/>
              <p:cNvSpPr>
                <a:spLocks noChangeShapeType="1"/>
              </p:cNvSpPr>
              <p:nvPr/>
            </p:nvSpPr>
            <p:spPr bwMode="auto">
              <a:xfrm flipV="1">
                <a:off x="2129"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3" name="Line 185"/>
              <p:cNvSpPr>
                <a:spLocks noChangeShapeType="1"/>
              </p:cNvSpPr>
              <p:nvPr/>
            </p:nvSpPr>
            <p:spPr bwMode="auto">
              <a:xfrm>
                <a:off x="2129"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186"/>
              <p:cNvSpPr>
                <a:spLocks noChangeArrowheads="1"/>
              </p:cNvSpPr>
              <p:nvPr/>
            </p:nvSpPr>
            <p:spPr bwMode="auto">
              <a:xfrm>
                <a:off x="2081"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175" name="Line 187"/>
              <p:cNvSpPr>
                <a:spLocks noChangeShapeType="1"/>
              </p:cNvSpPr>
              <p:nvPr/>
            </p:nvSpPr>
            <p:spPr bwMode="auto">
              <a:xfrm flipV="1">
                <a:off x="2370"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Line 188"/>
              <p:cNvSpPr>
                <a:spLocks noChangeShapeType="1"/>
              </p:cNvSpPr>
              <p:nvPr/>
            </p:nvSpPr>
            <p:spPr bwMode="auto">
              <a:xfrm>
                <a:off x="2370"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189"/>
              <p:cNvSpPr>
                <a:spLocks noChangeArrowheads="1"/>
              </p:cNvSpPr>
              <p:nvPr/>
            </p:nvSpPr>
            <p:spPr bwMode="auto">
              <a:xfrm>
                <a:off x="2323" y="30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1178" name="Line 190"/>
              <p:cNvSpPr>
                <a:spLocks noChangeShapeType="1"/>
              </p:cNvSpPr>
              <p:nvPr/>
            </p:nvSpPr>
            <p:spPr bwMode="auto">
              <a:xfrm>
                <a:off x="695" y="300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Line 191"/>
              <p:cNvSpPr>
                <a:spLocks noChangeShapeType="1"/>
              </p:cNvSpPr>
              <p:nvPr/>
            </p:nvSpPr>
            <p:spPr bwMode="auto">
              <a:xfrm flipH="1">
                <a:off x="2535" y="300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192"/>
              <p:cNvSpPr>
                <a:spLocks noChangeArrowheads="1"/>
              </p:cNvSpPr>
              <p:nvPr/>
            </p:nvSpPr>
            <p:spPr bwMode="auto">
              <a:xfrm>
                <a:off x="640" y="2955"/>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1181" name="Line 193"/>
              <p:cNvSpPr>
                <a:spLocks noChangeShapeType="1"/>
              </p:cNvSpPr>
              <p:nvPr/>
            </p:nvSpPr>
            <p:spPr bwMode="auto">
              <a:xfrm>
                <a:off x="695" y="2884"/>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Line 194"/>
              <p:cNvSpPr>
                <a:spLocks noChangeShapeType="1"/>
              </p:cNvSpPr>
              <p:nvPr/>
            </p:nvSpPr>
            <p:spPr bwMode="auto">
              <a:xfrm flipH="1">
                <a:off x="2535" y="288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195"/>
              <p:cNvSpPr>
                <a:spLocks noChangeArrowheads="1"/>
              </p:cNvSpPr>
              <p:nvPr/>
            </p:nvSpPr>
            <p:spPr bwMode="auto">
              <a:xfrm>
                <a:off x="640" y="2838"/>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5</a:t>
                </a:r>
                <a:endParaRPr lang="en-US" altLang="en-US"/>
              </a:p>
            </p:txBody>
          </p:sp>
          <p:sp>
            <p:nvSpPr>
              <p:cNvPr id="1184" name="Line 196"/>
              <p:cNvSpPr>
                <a:spLocks noChangeShapeType="1"/>
              </p:cNvSpPr>
              <p:nvPr/>
            </p:nvSpPr>
            <p:spPr bwMode="auto">
              <a:xfrm>
                <a:off x="695" y="2768"/>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7"/>
              <p:cNvSpPr>
                <a:spLocks noChangeShapeType="1"/>
              </p:cNvSpPr>
              <p:nvPr/>
            </p:nvSpPr>
            <p:spPr bwMode="auto">
              <a:xfrm flipH="1">
                <a:off x="2535" y="276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198"/>
              <p:cNvSpPr>
                <a:spLocks noChangeArrowheads="1"/>
              </p:cNvSpPr>
              <p:nvPr/>
            </p:nvSpPr>
            <p:spPr bwMode="auto">
              <a:xfrm>
                <a:off x="600" y="2722"/>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1187" name="Line 199"/>
              <p:cNvSpPr>
                <a:spLocks noChangeShapeType="1"/>
              </p:cNvSpPr>
              <p:nvPr/>
            </p:nvSpPr>
            <p:spPr bwMode="auto">
              <a:xfrm>
                <a:off x="695" y="265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200"/>
              <p:cNvSpPr>
                <a:spLocks noChangeShapeType="1"/>
              </p:cNvSpPr>
              <p:nvPr/>
            </p:nvSpPr>
            <p:spPr bwMode="auto">
              <a:xfrm flipH="1">
                <a:off x="2535" y="265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201"/>
              <p:cNvSpPr>
                <a:spLocks noChangeArrowheads="1"/>
              </p:cNvSpPr>
              <p:nvPr/>
            </p:nvSpPr>
            <p:spPr bwMode="auto">
              <a:xfrm>
                <a:off x="600" y="2606"/>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1190" name="Line 202"/>
              <p:cNvSpPr>
                <a:spLocks noChangeShapeType="1"/>
              </p:cNvSpPr>
              <p:nvPr/>
            </p:nvSpPr>
            <p:spPr bwMode="auto">
              <a:xfrm>
                <a:off x="695" y="265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Line 203"/>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Line 204"/>
              <p:cNvSpPr>
                <a:spLocks noChangeShapeType="1"/>
              </p:cNvSpPr>
              <p:nvPr/>
            </p:nvSpPr>
            <p:spPr bwMode="auto">
              <a:xfrm flipV="1">
                <a:off x="2557"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Line 206"/>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207"/>
            <p:cNvSpPr>
              <a:spLocks/>
            </p:cNvSpPr>
            <p:nvPr/>
          </p:nvSpPr>
          <p:spPr bwMode="auto">
            <a:xfrm>
              <a:off x="695" y="2747"/>
              <a:ext cx="611" cy="79"/>
            </a:xfrm>
            <a:custGeom>
              <a:avLst/>
              <a:gdLst>
                <a:gd name="T0" fmla="*/ 11 w 611"/>
                <a:gd name="T1" fmla="*/ 0 h 79"/>
                <a:gd name="T2" fmla="*/ 26 w 611"/>
                <a:gd name="T3" fmla="*/ 0 h 79"/>
                <a:gd name="T4" fmla="*/ 40 w 611"/>
                <a:gd name="T5" fmla="*/ 0 h 79"/>
                <a:gd name="T6" fmla="*/ 55 w 611"/>
                <a:gd name="T7" fmla="*/ 0 h 79"/>
                <a:gd name="T8" fmla="*/ 69 w 611"/>
                <a:gd name="T9" fmla="*/ 4 h 79"/>
                <a:gd name="T10" fmla="*/ 84 w 611"/>
                <a:gd name="T11" fmla="*/ 8 h 79"/>
                <a:gd name="T12" fmla="*/ 99 w 611"/>
                <a:gd name="T13" fmla="*/ 8 h 79"/>
                <a:gd name="T14" fmla="*/ 113 w 611"/>
                <a:gd name="T15" fmla="*/ 13 h 79"/>
                <a:gd name="T16" fmla="*/ 128 w 611"/>
                <a:gd name="T17" fmla="*/ 17 h 79"/>
                <a:gd name="T18" fmla="*/ 143 w 611"/>
                <a:gd name="T19" fmla="*/ 17 h 79"/>
                <a:gd name="T20" fmla="*/ 157 w 611"/>
                <a:gd name="T21" fmla="*/ 17 h 79"/>
                <a:gd name="T22" fmla="*/ 168 w 611"/>
                <a:gd name="T23" fmla="*/ 21 h 79"/>
                <a:gd name="T24" fmla="*/ 183 w 611"/>
                <a:gd name="T25" fmla="*/ 21 h 79"/>
                <a:gd name="T26" fmla="*/ 198 w 611"/>
                <a:gd name="T27" fmla="*/ 21 h 79"/>
                <a:gd name="T28" fmla="*/ 212 w 611"/>
                <a:gd name="T29" fmla="*/ 21 h 79"/>
                <a:gd name="T30" fmla="*/ 227 w 611"/>
                <a:gd name="T31" fmla="*/ 25 h 79"/>
                <a:gd name="T32" fmla="*/ 241 w 611"/>
                <a:gd name="T33" fmla="*/ 29 h 79"/>
                <a:gd name="T34" fmla="*/ 256 w 611"/>
                <a:gd name="T35" fmla="*/ 29 h 79"/>
                <a:gd name="T36" fmla="*/ 271 w 611"/>
                <a:gd name="T37" fmla="*/ 33 h 79"/>
                <a:gd name="T38" fmla="*/ 285 w 611"/>
                <a:gd name="T39" fmla="*/ 42 h 79"/>
                <a:gd name="T40" fmla="*/ 300 w 611"/>
                <a:gd name="T41" fmla="*/ 46 h 79"/>
                <a:gd name="T42" fmla="*/ 315 w 611"/>
                <a:gd name="T43" fmla="*/ 50 h 79"/>
                <a:gd name="T44" fmla="*/ 329 w 611"/>
                <a:gd name="T45" fmla="*/ 54 h 79"/>
                <a:gd name="T46" fmla="*/ 344 w 611"/>
                <a:gd name="T47" fmla="*/ 58 h 79"/>
                <a:gd name="T48" fmla="*/ 358 w 611"/>
                <a:gd name="T49" fmla="*/ 62 h 79"/>
                <a:gd name="T50" fmla="*/ 373 w 611"/>
                <a:gd name="T51" fmla="*/ 67 h 79"/>
                <a:gd name="T52" fmla="*/ 388 w 611"/>
                <a:gd name="T53" fmla="*/ 71 h 79"/>
                <a:gd name="T54" fmla="*/ 402 w 611"/>
                <a:gd name="T55" fmla="*/ 71 h 79"/>
                <a:gd name="T56" fmla="*/ 413 w 611"/>
                <a:gd name="T57" fmla="*/ 75 h 79"/>
                <a:gd name="T58" fmla="*/ 428 w 611"/>
                <a:gd name="T59" fmla="*/ 79 h 79"/>
                <a:gd name="T60" fmla="*/ 443 w 611"/>
                <a:gd name="T61" fmla="*/ 79 h 79"/>
                <a:gd name="T62" fmla="*/ 457 w 611"/>
                <a:gd name="T63" fmla="*/ 79 h 79"/>
                <a:gd name="T64" fmla="*/ 472 w 611"/>
                <a:gd name="T65" fmla="*/ 79 h 79"/>
                <a:gd name="T66" fmla="*/ 487 w 611"/>
                <a:gd name="T67" fmla="*/ 79 h 79"/>
                <a:gd name="T68" fmla="*/ 501 w 611"/>
                <a:gd name="T69" fmla="*/ 75 h 79"/>
                <a:gd name="T70" fmla="*/ 516 w 611"/>
                <a:gd name="T71" fmla="*/ 75 h 79"/>
                <a:gd name="T72" fmla="*/ 530 w 611"/>
                <a:gd name="T73" fmla="*/ 71 h 79"/>
                <a:gd name="T74" fmla="*/ 545 w 611"/>
                <a:gd name="T75" fmla="*/ 67 h 79"/>
                <a:gd name="T76" fmla="*/ 560 w 611"/>
                <a:gd name="T77" fmla="*/ 67 h 79"/>
                <a:gd name="T78" fmla="*/ 574 w 611"/>
                <a:gd name="T79" fmla="*/ 67 h 79"/>
                <a:gd name="T80" fmla="*/ 589 w 611"/>
                <a:gd name="T81" fmla="*/ 67 h 79"/>
                <a:gd name="T82" fmla="*/ 604 w 611"/>
                <a:gd name="T83"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79">
                  <a:moveTo>
                    <a:pt x="0" y="4"/>
                  </a:moveTo>
                  <a:lnTo>
                    <a:pt x="7" y="0"/>
                  </a:lnTo>
                  <a:lnTo>
                    <a:pt x="11" y="0"/>
                  </a:lnTo>
                  <a:lnTo>
                    <a:pt x="15" y="0"/>
                  </a:lnTo>
                  <a:lnTo>
                    <a:pt x="22" y="0"/>
                  </a:lnTo>
                  <a:lnTo>
                    <a:pt x="26" y="0"/>
                  </a:lnTo>
                  <a:lnTo>
                    <a:pt x="29" y="0"/>
                  </a:lnTo>
                  <a:lnTo>
                    <a:pt x="37" y="0"/>
                  </a:lnTo>
                  <a:lnTo>
                    <a:pt x="40" y="0"/>
                  </a:lnTo>
                  <a:lnTo>
                    <a:pt x="44" y="0"/>
                  </a:lnTo>
                  <a:lnTo>
                    <a:pt x="51" y="0"/>
                  </a:lnTo>
                  <a:lnTo>
                    <a:pt x="55" y="0"/>
                  </a:lnTo>
                  <a:lnTo>
                    <a:pt x="58" y="0"/>
                  </a:lnTo>
                  <a:lnTo>
                    <a:pt x="66" y="4"/>
                  </a:lnTo>
                  <a:lnTo>
                    <a:pt x="69" y="4"/>
                  </a:lnTo>
                  <a:lnTo>
                    <a:pt x="73" y="4"/>
                  </a:lnTo>
                  <a:lnTo>
                    <a:pt x="80" y="4"/>
                  </a:lnTo>
                  <a:lnTo>
                    <a:pt x="84" y="8"/>
                  </a:lnTo>
                  <a:lnTo>
                    <a:pt x="88" y="8"/>
                  </a:lnTo>
                  <a:lnTo>
                    <a:pt x="91" y="8"/>
                  </a:lnTo>
                  <a:lnTo>
                    <a:pt x="99" y="8"/>
                  </a:lnTo>
                  <a:lnTo>
                    <a:pt x="102" y="13"/>
                  </a:lnTo>
                  <a:lnTo>
                    <a:pt x="106" y="13"/>
                  </a:lnTo>
                  <a:lnTo>
                    <a:pt x="113" y="13"/>
                  </a:lnTo>
                  <a:lnTo>
                    <a:pt x="117" y="13"/>
                  </a:lnTo>
                  <a:lnTo>
                    <a:pt x="121" y="17"/>
                  </a:lnTo>
                  <a:lnTo>
                    <a:pt x="128" y="17"/>
                  </a:lnTo>
                  <a:lnTo>
                    <a:pt x="132" y="17"/>
                  </a:lnTo>
                  <a:lnTo>
                    <a:pt x="135" y="17"/>
                  </a:lnTo>
                  <a:lnTo>
                    <a:pt x="143" y="17"/>
                  </a:lnTo>
                  <a:lnTo>
                    <a:pt x="146" y="17"/>
                  </a:lnTo>
                  <a:lnTo>
                    <a:pt x="150" y="17"/>
                  </a:lnTo>
                  <a:lnTo>
                    <a:pt x="157" y="17"/>
                  </a:lnTo>
                  <a:lnTo>
                    <a:pt x="161" y="21"/>
                  </a:lnTo>
                  <a:lnTo>
                    <a:pt x="165" y="21"/>
                  </a:lnTo>
                  <a:lnTo>
                    <a:pt x="168" y="21"/>
                  </a:lnTo>
                  <a:lnTo>
                    <a:pt x="176" y="21"/>
                  </a:lnTo>
                  <a:lnTo>
                    <a:pt x="179" y="21"/>
                  </a:lnTo>
                  <a:lnTo>
                    <a:pt x="183" y="21"/>
                  </a:lnTo>
                  <a:lnTo>
                    <a:pt x="190" y="21"/>
                  </a:lnTo>
                  <a:lnTo>
                    <a:pt x="194" y="21"/>
                  </a:lnTo>
                  <a:lnTo>
                    <a:pt x="198" y="21"/>
                  </a:lnTo>
                  <a:lnTo>
                    <a:pt x="205" y="21"/>
                  </a:lnTo>
                  <a:lnTo>
                    <a:pt x="208" y="21"/>
                  </a:lnTo>
                  <a:lnTo>
                    <a:pt x="212" y="21"/>
                  </a:lnTo>
                  <a:lnTo>
                    <a:pt x="219" y="25"/>
                  </a:lnTo>
                  <a:lnTo>
                    <a:pt x="223" y="25"/>
                  </a:lnTo>
                  <a:lnTo>
                    <a:pt x="227" y="25"/>
                  </a:lnTo>
                  <a:lnTo>
                    <a:pt x="234" y="25"/>
                  </a:lnTo>
                  <a:lnTo>
                    <a:pt x="238" y="25"/>
                  </a:lnTo>
                  <a:lnTo>
                    <a:pt x="241" y="29"/>
                  </a:lnTo>
                  <a:lnTo>
                    <a:pt x="245" y="29"/>
                  </a:lnTo>
                  <a:lnTo>
                    <a:pt x="252" y="29"/>
                  </a:lnTo>
                  <a:lnTo>
                    <a:pt x="256" y="29"/>
                  </a:lnTo>
                  <a:lnTo>
                    <a:pt x="260" y="33"/>
                  </a:lnTo>
                  <a:lnTo>
                    <a:pt x="267" y="33"/>
                  </a:lnTo>
                  <a:lnTo>
                    <a:pt x="271" y="33"/>
                  </a:lnTo>
                  <a:lnTo>
                    <a:pt x="274" y="37"/>
                  </a:lnTo>
                  <a:lnTo>
                    <a:pt x="282" y="37"/>
                  </a:lnTo>
                  <a:lnTo>
                    <a:pt x="285" y="42"/>
                  </a:lnTo>
                  <a:lnTo>
                    <a:pt x="289" y="42"/>
                  </a:lnTo>
                  <a:lnTo>
                    <a:pt x="296" y="42"/>
                  </a:lnTo>
                  <a:lnTo>
                    <a:pt x="300" y="46"/>
                  </a:lnTo>
                  <a:lnTo>
                    <a:pt x="304" y="46"/>
                  </a:lnTo>
                  <a:lnTo>
                    <a:pt x="311" y="46"/>
                  </a:lnTo>
                  <a:lnTo>
                    <a:pt x="315" y="50"/>
                  </a:lnTo>
                  <a:lnTo>
                    <a:pt x="318" y="50"/>
                  </a:lnTo>
                  <a:lnTo>
                    <a:pt x="322" y="50"/>
                  </a:lnTo>
                  <a:lnTo>
                    <a:pt x="329" y="54"/>
                  </a:lnTo>
                  <a:lnTo>
                    <a:pt x="333" y="54"/>
                  </a:lnTo>
                  <a:lnTo>
                    <a:pt x="337" y="58"/>
                  </a:lnTo>
                  <a:lnTo>
                    <a:pt x="344" y="58"/>
                  </a:lnTo>
                  <a:lnTo>
                    <a:pt x="348" y="58"/>
                  </a:lnTo>
                  <a:lnTo>
                    <a:pt x="351" y="62"/>
                  </a:lnTo>
                  <a:lnTo>
                    <a:pt x="358" y="62"/>
                  </a:lnTo>
                  <a:lnTo>
                    <a:pt x="362" y="62"/>
                  </a:lnTo>
                  <a:lnTo>
                    <a:pt x="366" y="67"/>
                  </a:lnTo>
                  <a:lnTo>
                    <a:pt x="373" y="67"/>
                  </a:lnTo>
                  <a:lnTo>
                    <a:pt x="377" y="67"/>
                  </a:lnTo>
                  <a:lnTo>
                    <a:pt x="380" y="67"/>
                  </a:lnTo>
                  <a:lnTo>
                    <a:pt x="388" y="71"/>
                  </a:lnTo>
                  <a:lnTo>
                    <a:pt x="391" y="71"/>
                  </a:lnTo>
                  <a:lnTo>
                    <a:pt x="395" y="71"/>
                  </a:lnTo>
                  <a:lnTo>
                    <a:pt x="402" y="71"/>
                  </a:lnTo>
                  <a:lnTo>
                    <a:pt x="406" y="75"/>
                  </a:lnTo>
                  <a:lnTo>
                    <a:pt x="410" y="75"/>
                  </a:lnTo>
                  <a:lnTo>
                    <a:pt x="413" y="75"/>
                  </a:lnTo>
                  <a:lnTo>
                    <a:pt x="421" y="75"/>
                  </a:lnTo>
                  <a:lnTo>
                    <a:pt x="424" y="75"/>
                  </a:lnTo>
                  <a:lnTo>
                    <a:pt x="428" y="79"/>
                  </a:lnTo>
                  <a:lnTo>
                    <a:pt x="435" y="79"/>
                  </a:lnTo>
                  <a:lnTo>
                    <a:pt x="439" y="79"/>
                  </a:lnTo>
                  <a:lnTo>
                    <a:pt x="443" y="79"/>
                  </a:lnTo>
                  <a:lnTo>
                    <a:pt x="450" y="79"/>
                  </a:lnTo>
                  <a:lnTo>
                    <a:pt x="454" y="79"/>
                  </a:lnTo>
                  <a:lnTo>
                    <a:pt x="457" y="79"/>
                  </a:lnTo>
                  <a:lnTo>
                    <a:pt x="465" y="79"/>
                  </a:lnTo>
                  <a:lnTo>
                    <a:pt x="468" y="79"/>
                  </a:lnTo>
                  <a:lnTo>
                    <a:pt x="472" y="79"/>
                  </a:lnTo>
                  <a:lnTo>
                    <a:pt x="479" y="79"/>
                  </a:lnTo>
                  <a:lnTo>
                    <a:pt x="483" y="79"/>
                  </a:lnTo>
                  <a:lnTo>
                    <a:pt x="487" y="79"/>
                  </a:lnTo>
                  <a:lnTo>
                    <a:pt x="490" y="79"/>
                  </a:lnTo>
                  <a:lnTo>
                    <a:pt x="498" y="79"/>
                  </a:lnTo>
                  <a:lnTo>
                    <a:pt x="501" y="75"/>
                  </a:lnTo>
                  <a:lnTo>
                    <a:pt x="505" y="75"/>
                  </a:lnTo>
                  <a:lnTo>
                    <a:pt x="512" y="75"/>
                  </a:lnTo>
                  <a:lnTo>
                    <a:pt x="516" y="75"/>
                  </a:lnTo>
                  <a:lnTo>
                    <a:pt x="519" y="75"/>
                  </a:lnTo>
                  <a:lnTo>
                    <a:pt x="527" y="71"/>
                  </a:lnTo>
                  <a:lnTo>
                    <a:pt x="530" y="71"/>
                  </a:lnTo>
                  <a:lnTo>
                    <a:pt x="534" y="71"/>
                  </a:lnTo>
                  <a:lnTo>
                    <a:pt x="541" y="71"/>
                  </a:lnTo>
                  <a:lnTo>
                    <a:pt x="545" y="67"/>
                  </a:lnTo>
                  <a:lnTo>
                    <a:pt x="549" y="67"/>
                  </a:lnTo>
                  <a:lnTo>
                    <a:pt x="556" y="67"/>
                  </a:lnTo>
                  <a:lnTo>
                    <a:pt x="560" y="67"/>
                  </a:lnTo>
                  <a:lnTo>
                    <a:pt x="563" y="67"/>
                  </a:lnTo>
                  <a:lnTo>
                    <a:pt x="567" y="67"/>
                  </a:lnTo>
                  <a:lnTo>
                    <a:pt x="574" y="67"/>
                  </a:lnTo>
                  <a:lnTo>
                    <a:pt x="578" y="67"/>
                  </a:lnTo>
                  <a:lnTo>
                    <a:pt x="582" y="67"/>
                  </a:lnTo>
                  <a:lnTo>
                    <a:pt x="589" y="67"/>
                  </a:lnTo>
                  <a:lnTo>
                    <a:pt x="593" y="71"/>
                  </a:lnTo>
                  <a:lnTo>
                    <a:pt x="596" y="71"/>
                  </a:lnTo>
                  <a:lnTo>
                    <a:pt x="604" y="71"/>
                  </a:lnTo>
                  <a:lnTo>
                    <a:pt x="607" y="75"/>
                  </a:lnTo>
                  <a:lnTo>
                    <a:pt x="611" y="7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208"/>
            <p:cNvSpPr>
              <a:spLocks/>
            </p:cNvSpPr>
            <p:nvPr/>
          </p:nvSpPr>
          <p:spPr bwMode="auto">
            <a:xfrm>
              <a:off x="1306" y="2672"/>
              <a:ext cx="611" cy="329"/>
            </a:xfrm>
            <a:custGeom>
              <a:avLst/>
              <a:gdLst>
                <a:gd name="T0" fmla="*/ 11 w 611"/>
                <a:gd name="T1" fmla="*/ 158 h 329"/>
                <a:gd name="T2" fmla="*/ 26 w 611"/>
                <a:gd name="T3" fmla="*/ 175 h 329"/>
                <a:gd name="T4" fmla="*/ 40 w 611"/>
                <a:gd name="T5" fmla="*/ 191 h 329"/>
                <a:gd name="T6" fmla="*/ 55 w 611"/>
                <a:gd name="T7" fmla="*/ 208 h 329"/>
                <a:gd name="T8" fmla="*/ 69 w 611"/>
                <a:gd name="T9" fmla="*/ 229 h 329"/>
                <a:gd name="T10" fmla="*/ 84 w 611"/>
                <a:gd name="T11" fmla="*/ 254 h 329"/>
                <a:gd name="T12" fmla="*/ 99 w 611"/>
                <a:gd name="T13" fmla="*/ 275 h 329"/>
                <a:gd name="T14" fmla="*/ 113 w 611"/>
                <a:gd name="T15" fmla="*/ 291 h 329"/>
                <a:gd name="T16" fmla="*/ 124 w 611"/>
                <a:gd name="T17" fmla="*/ 308 h 329"/>
                <a:gd name="T18" fmla="*/ 139 w 611"/>
                <a:gd name="T19" fmla="*/ 320 h 329"/>
                <a:gd name="T20" fmla="*/ 154 w 611"/>
                <a:gd name="T21" fmla="*/ 329 h 329"/>
                <a:gd name="T22" fmla="*/ 168 w 611"/>
                <a:gd name="T23" fmla="*/ 329 h 329"/>
                <a:gd name="T24" fmla="*/ 183 w 611"/>
                <a:gd name="T25" fmla="*/ 329 h 329"/>
                <a:gd name="T26" fmla="*/ 197 w 611"/>
                <a:gd name="T27" fmla="*/ 324 h 329"/>
                <a:gd name="T28" fmla="*/ 212 w 611"/>
                <a:gd name="T29" fmla="*/ 316 h 329"/>
                <a:gd name="T30" fmla="*/ 227 w 611"/>
                <a:gd name="T31" fmla="*/ 304 h 329"/>
                <a:gd name="T32" fmla="*/ 241 w 611"/>
                <a:gd name="T33" fmla="*/ 291 h 329"/>
                <a:gd name="T34" fmla="*/ 256 w 611"/>
                <a:gd name="T35" fmla="*/ 279 h 329"/>
                <a:gd name="T36" fmla="*/ 271 w 611"/>
                <a:gd name="T37" fmla="*/ 262 h 329"/>
                <a:gd name="T38" fmla="*/ 285 w 611"/>
                <a:gd name="T39" fmla="*/ 250 h 329"/>
                <a:gd name="T40" fmla="*/ 300 w 611"/>
                <a:gd name="T41" fmla="*/ 233 h 329"/>
                <a:gd name="T42" fmla="*/ 315 w 611"/>
                <a:gd name="T43" fmla="*/ 221 h 329"/>
                <a:gd name="T44" fmla="*/ 329 w 611"/>
                <a:gd name="T45" fmla="*/ 204 h 329"/>
                <a:gd name="T46" fmla="*/ 344 w 611"/>
                <a:gd name="T47" fmla="*/ 191 h 329"/>
                <a:gd name="T48" fmla="*/ 358 w 611"/>
                <a:gd name="T49" fmla="*/ 175 h 329"/>
                <a:gd name="T50" fmla="*/ 369 w 611"/>
                <a:gd name="T51" fmla="*/ 162 h 329"/>
                <a:gd name="T52" fmla="*/ 384 w 611"/>
                <a:gd name="T53" fmla="*/ 146 h 329"/>
                <a:gd name="T54" fmla="*/ 399 w 611"/>
                <a:gd name="T55" fmla="*/ 133 h 329"/>
                <a:gd name="T56" fmla="*/ 413 w 611"/>
                <a:gd name="T57" fmla="*/ 121 h 329"/>
                <a:gd name="T58" fmla="*/ 428 w 611"/>
                <a:gd name="T59" fmla="*/ 108 h 329"/>
                <a:gd name="T60" fmla="*/ 443 w 611"/>
                <a:gd name="T61" fmla="*/ 96 h 329"/>
                <a:gd name="T62" fmla="*/ 457 w 611"/>
                <a:gd name="T63" fmla="*/ 88 h 329"/>
                <a:gd name="T64" fmla="*/ 472 w 611"/>
                <a:gd name="T65" fmla="*/ 79 h 329"/>
                <a:gd name="T66" fmla="*/ 486 w 611"/>
                <a:gd name="T67" fmla="*/ 67 h 329"/>
                <a:gd name="T68" fmla="*/ 501 w 611"/>
                <a:gd name="T69" fmla="*/ 58 h 329"/>
                <a:gd name="T70" fmla="*/ 516 w 611"/>
                <a:gd name="T71" fmla="*/ 50 h 329"/>
                <a:gd name="T72" fmla="*/ 530 w 611"/>
                <a:gd name="T73" fmla="*/ 42 h 329"/>
                <a:gd name="T74" fmla="*/ 545 w 611"/>
                <a:gd name="T75" fmla="*/ 33 h 329"/>
                <a:gd name="T76" fmla="*/ 560 w 611"/>
                <a:gd name="T77" fmla="*/ 25 h 329"/>
                <a:gd name="T78" fmla="*/ 574 w 611"/>
                <a:gd name="T79" fmla="*/ 17 h 329"/>
                <a:gd name="T80" fmla="*/ 589 w 611"/>
                <a:gd name="T81" fmla="*/ 9 h 329"/>
                <a:gd name="T82" fmla="*/ 604 w 611"/>
                <a:gd name="T8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329">
                  <a:moveTo>
                    <a:pt x="0" y="154"/>
                  </a:moveTo>
                  <a:lnTo>
                    <a:pt x="7" y="154"/>
                  </a:lnTo>
                  <a:lnTo>
                    <a:pt x="11" y="158"/>
                  </a:lnTo>
                  <a:lnTo>
                    <a:pt x="15" y="162"/>
                  </a:lnTo>
                  <a:lnTo>
                    <a:pt x="22" y="166"/>
                  </a:lnTo>
                  <a:lnTo>
                    <a:pt x="26" y="175"/>
                  </a:lnTo>
                  <a:lnTo>
                    <a:pt x="29" y="179"/>
                  </a:lnTo>
                  <a:lnTo>
                    <a:pt x="36" y="183"/>
                  </a:lnTo>
                  <a:lnTo>
                    <a:pt x="40" y="191"/>
                  </a:lnTo>
                  <a:lnTo>
                    <a:pt x="44" y="196"/>
                  </a:lnTo>
                  <a:lnTo>
                    <a:pt x="47" y="204"/>
                  </a:lnTo>
                  <a:lnTo>
                    <a:pt x="55" y="208"/>
                  </a:lnTo>
                  <a:lnTo>
                    <a:pt x="58" y="216"/>
                  </a:lnTo>
                  <a:lnTo>
                    <a:pt x="62" y="225"/>
                  </a:lnTo>
                  <a:lnTo>
                    <a:pt x="69" y="229"/>
                  </a:lnTo>
                  <a:lnTo>
                    <a:pt x="73" y="237"/>
                  </a:lnTo>
                  <a:lnTo>
                    <a:pt x="77" y="245"/>
                  </a:lnTo>
                  <a:lnTo>
                    <a:pt x="84" y="254"/>
                  </a:lnTo>
                  <a:lnTo>
                    <a:pt x="88" y="258"/>
                  </a:lnTo>
                  <a:lnTo>
                    <a:pt x="91" y="266"/>
                  </a:lnTo>
                  <a:lnTo>
                    <a:pt x="99" y="275"/>
                  </a:lnTo>
                  <a:lnTo>
                    <a:pt x="102" y="279"/>
                  </a:lnTo>
                  <a:lnTo>
                    <a:pt x="106" y="287"/>
                  </a:lnTo>
                  <a:lnTo>
                    <a:pt x="113" y="291"/>
                  </a:lnTo>
                  <a:lnTo>
                    <a:pt x="117" y="299"/>
                  </a:lnTo>
                  <a:lnTo>
                    <a:pt x="121" y="304"/>
                  </a:lnTo>
                  <a:lnTo>
                    <a:pt x="124" y="308"/>
                  </a:lnTo>
                  <a:lnTo>
                    <a:pt x="132" y="312"/>
                  </a:lnTo>
                  <a:lnTo>
                    <a:pt x="135" y="316"/>
                  </a:lnTo>
                  <a:lnTo>
                    <a:pt x="139" y="320"/>
                  </a:lnTo>
                  <a:lnTo>
                    <a:pt x="146" y="324"/>
                  </a:lnTo>
                  <a:lnTo>
                    <a:pt x="150" y="324"/>
                  </a:lnTo>
                  <a:lnTo>
                    <a:pt x="154" y="329"/>
                  </a:lnTo>
                  <a:lnTo>
                    <a:pt x="161" y="329"/>
                  </a:lnTo>
                  <a:lnTo>
                    <a:pt x="165" y="329"/>
                  </a:lnTo>
                  <a:lnTo>
                    <a:pt x="168" y="329"/>
                  </a:lnTo>
                  <a:lnTo>
                    <a:pt x="176" y="329"/>
                  </a:lnTo>
                  <a:lnTo>
                    <a:pt x="179" y="329"/>
                  </a:lnTo>
                  <a:lnTo>
                    <a:pt x="183" y="329"/>
                  </a:lnTo>
                  <a:lnTo>
                    <a:pt x="190" y="329"/>
                  </a:lnTo>
                  <a:lnTo>
                    <a:pt x="194" y="324"/>
                  </a:lnTo>
                  <a:lnTo>
                    <a:pt x="197" y="324"/>
                  </a:lnTo>
                  <a:lnTo>
                    <a:pt x="201" y="320"/>
                  </a:lnTo>
                  <a:lnTo>
                    <a:pt x="208" y="316"/>
                  </a:lnTo>
                  <a:lnTo>
                    <a:pt x="212" y="316"/>
                  </a:lnTo>
                  <a:lnTo>
                    <a:pt x="216" y="312"/>
                  </a:lnTo>
                  <a:lnTo>
                    <a:pt x="223" y="308"/>
                  </a:lnTo>
                  <a:lnTo>
                    <a:pt x="227" y="304"/>
                  </a:lnTo>
                  <a:lnTo>
                    <a:pt x="230" y="299"/>
                  </a:lnTo>
                  <a:lnTo>
                    <a:pt x="238" y="295"/>
                  </a:lnTo>
                  <a:lnTo>
                    <a:pt x="241" y="291"/>
                  </a:lnTo>
                  <a:lnTo>
                    <a:pt x="245" y="287"/>
                  </a:lnTo>
                  <a:lnTo>
                    <a:pt x="252" y="283"/>
                  </a:lnTo>
                  <a:lnTo>
                    <a:pt x="256" y="279"/>
                  </a:lnTo>
                  <a:lnTo>
                    <a:pt x="260" y="270"/>
                  </a:lnTo>
                  <a:lnTo>
                    <a:pt x="267" y="266"/>
                  </a:lnTo>
                  <a:lnTo>
                    <a:pt x="271" y="262"/>
                  </a:lnTo>
                  <a:lnTo>
                    <a:pt x="274" y="258"/>
                  </a:lnTo>
                  <a:lnTo>
                    <a:pt x="282" y="254"/>
                  </a:lnTo>
                  <a:lnTo>
                    <a:pt x="285" y="250"/>
                  </a:lnTo>
                  <a:lnTo>
                    <a:pt x="289" y="245"/>
                  </a:lnTo>
                  <a:lnTo>
                    <a:pt x="293" y="237"/>
                  </a:lnTo>
                  <a:lnTo>
                    <a:pt x="300" y="233"/>
                  </a:lnTo>
                  <a:lnTo>
                    <a:pt x="304" y="229"/>
                  </a:lnTo>
                  <a:lnTo>
                    <a:pt x="307" y="225"/>
                  </a:lnTo>
                  <a:lnTo>
                    <a:pt x="315" y="221"/>
                  </a:lnTo>
                  <a:lnTo>
                    <a:pt x="318" y="216"/>
                  </a:lnTo>
                  <a:lnTo>
                    <a:pt x="322" y="208"/>
                  </a:lnTo>
                  <a:lnTo>
                    <a:pt x="329" y="204"/>
                  </a:lnTo>
                  <a:lnTo>
                    <a:pt x="333" y="200"/>
                  </a:lnTo>
                  <a:lnTo>
                    <a:pt x="336" y="196"/>
                  </a:lnTo>
                  <a:lnTo>
                    <a:pt x="344" y="191"/>
                  </a:lnTo>
                  <a:lnTo>
                    <a:pt x="347" y="183"/>
                  </a:lnTo>
                  <a:lnTo>
                    <a:pt x="351" y="179"/>
                  </a:lnTo>
                  <a:lnTo>
                    <a:pt x="358" y="175"/>
                  </a:lnTo>
                  <a:lnTo>
                    <a:pt x="362" y="171"/>
                  </a:lnTo>
                  <a:lnTo>
                    <a:pt x="366" y="166"/>
                  </a:lnTo>
                  <a:lnTo>
                    <a:pt x="369" y="162"/>
                  </a:lnTo>
                  <a:lnTo>
                    <a:pt x="377" y="158"/>
                  </a:lnTo>
                  <a:lnTo>
                    <a:pt x="380" y="150"/>
                  </a:lnTo>
                  <a:lnTo>
                    <a:pt x="384" y="146"/>
                  </a:lnTo>
                  <a:lnTo>
                    <a:pt x="391" y="142"/>
                  </a:lnTo>
                  <a:lnTo>
                    <a:pt x="395" y="137"/>
                  </a:lnTo>
                  <a:lnTo>
                    <a:pt x="399" y="133"/>
                  </a:lnTo>
                  <a:lnTo>
                    <a:pt x="406" y="129"/>
                  </a:lnTo>
                  <a:lnTo>
                    <a:pt x="410" y="125"/>
                  </a:lnTo>
                  <a:lnTo>
                    <a:pt x="413" y="121"/>
                  </a:lnTo>
                  <a:lnTo>
                    <a:pt x="421" y="117"/>
                  </a:lnTo>
                  <a:lnTo>
                    <a:pt x="424" y="112"/>
                  </a:lnTo>
                  <a:lnTo>
                    <a:pt x="428" y="108"/>
                  </a:lnTo>
                  <a:lnTo>
                    <a:pt x="435" y="104"/>
                  </a:lnTo>
                  <a:lnTo>
                    <a:pt x="439" y="100"/>
                  </a:lnTo>
                  <a:lnTo>
                    <a:pt x="443" y="96"/>
                  </a:lnTo>
                  <a:lnTo>
                    <a:pt x="446" y="92"/>
                  </a:lnTo>
                  <a:lnTo>
                    <a:pt x="454" y="92"/>
                  </a:lnTo>
                  <a:lnTo>
                    <a:pt x="457" y="88"/>
                  </a:lnTo>
                  <a:lnTo>
                    <a:pt x="461" y="83"/>
                  </a:lnTo>
                  <a:lnTo>
                    <a:pt x="468" y="79"/>
                  </a:lnTo>
                  <a:lnTo>
                    <a:pt x="472" y="79"/>
                  </a:lnTo>
                  <a:lnTo>
                    <a:pt x="476" y="75"/>
                  </a:lnTo>
                  <a:lnTo>
                    <a:pt x="483" y="71"/>
                  </a:lnTo>
                  <a:lnTo>
                    <a:pt x="486" y="67"/>
                  </a:lnTo>
                  <a:lnTo>
                    <a:pt x="490" y="67"/>
                  </a:lnTo>
                  <a:lnTo>
                    <a:pt x="497" y="63"/>
                  </a:lnTo>
                  <a:lnTo>
                    <a:pt x="501" y="58"/>
                  </a:lnTo>
                  <a:lnTo>
                    <a:pt x="505" y="58"/>
                  </a:lnTo>
                  <a:lnTo>
                    <a:pt x="512" y="54"/>
                  </a:lnTo>
                  <a:lnTo>
                    <a:pt x="516" y="50"/>
                  </a:lnTo>
                  <a:lnTo>
                    <a:pt x="519" y="50"/>
                  </a:lnTo>
                  <a:lnTo>
                    <a:pt x="527" y="46"/>
                  </a:lnTo>
                  <a:lnTo>
                    <a:pt x="530" y="42"/>
                  </a:lnTo>
                  <a:lnTo>
                    <a:pt x="534" y="38"/>
                  </a:lnTo>
                  <a:lnTo>
                    <a:pt x="538" y="38"/>
                  </a:lnTo>
                  <a:lnTo>
                    <a:pt x="545" y="33"/>
                  </a:lnTo>
                  <a:lnTo>
                    <a:pt x="549" y="29"/>
                  </a:lnTo>
                  <a:lnTo>
                    <a:pt x="552" y="29"/>
                  </a:lnTo>
                  <a:lnTo>
                    <a:pt x="560" y="25"/>
                  </a:lnTo>
                  <a:lnTo>
                    <a:pt x="563" y="21"/>
                  </a:lnTo>
                  <a:lnTo>
                    <a:pt x="567" y="21"/>
                  </a:lnTo>
                  <a:lnTo>
                    <a:pt x="574" y="17"/>
                  </a:lnTo>
                  <a:lnTo>
                    <a:pt x="578" y="13"/>
                  </a:lnTo>
                  <a:lnTo>
                    <a:pt x="582" y="13"/>
                  </a:lnTo>
                  <a:lnTo>
                    <a:pt x="589" y="9"/>
                  </a:lnTo>
                  <a:lnTo>
                    <a:pt x="593" y="9"/>
                  </a:lnTo>
                  <a:lnTo>
                    <a:pt x="596" y="4"/>
                  </a:lnTo>
                  <a:lnTo>
                    <a:pt x="604" y="4"/>
                  </a:lnTo>
                  <a:lnTo>
                    <a:pt x="607" y="4"/>
                  </a:lnTo>
                  <a:lnTo>
                    <a:pt x="6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09"/>
            <p:cNvSpPr>
              <a:spLocks/>
            </p:cNvSpPr>
            <p:nvPr/>
          </p:nvSpPr>
          <p:spPr bwMode="auto">
            <a:xfrm>
              <a:off x="1917" y="2672"/>
              <a:ext cx="611" cy="254"/>
            </a:xfrm>
            <a:custGeom>
              <a:avLst/>
              <a:gdLst>
                <a:gd name="T0" fmla="*/ 11 w 611"/>
                <a:gd name="T1" fmla="*/ 0 h 254"/>
                <a:gd name="T2" fmla="*/ 25 w 611"/>
                <a:gd name="T3" fmla="*/ 0 h 254"/>
                <a:gd name="T4" fmla="*/ 40 w 611"/>
                <a:gd name="T5" fmla="*/ 4 h 254"/>
                <a:gd name="T6" fmla="*/ 55 w 611"/>
                <a:gd name="T7" fmla="*/ 13 h 254"/>
                <a:gd name="T8" fmla="*/ 69 w 611"/>
                <a:gd name="T9" fmla="*/ 21 h 254"/>
                <a:gd name="T10" fmla="*/ 80 w 611"/>
                <a:gd name="T11" fmla="*/ 33 h 254"/>
                <a:gd name="T12" fmla="*/ 95 w 611"/>
                <a:gd name="T13" fmla="*/ 46 h 254"/>
                <a:gd name="T14" fmla="*/ 110 w 611"/>
                <a:gd name="T15" fmla="*/ 58 h 254"/>
                <a:gd name="T16" fmla="*/ 124 w 611"/>
                <a:gd name="T17" fmla="*/ 75 h 254"/>
                <a:gd name="T18" fmla="*/ 139 w 611"/>
                <a:gd name="T19" fmla="*/ 88 h 254"/>
                <a:gd name="T20" fmla="*/ 154 w 611"/>
                <a:gd name="T21" fmla="*/ 100 h 254"/>
                <a:gd name="T22" fmla="*/ 168 w 611"/>
                <a:gd name="T23" fmla="*/ 108 h 254"/>
                <a:gd name="T24" fmla="*/ 183 w 611"/>
                <a:gd name="T25" fmla="*/ 117 h 254"/>
                <a:gd name="T26" fmla="*/ 197 w 611"/>
                <a:gd name="T27" fmla="*/ 121 h 254"/>
                <a:gd name="T28" fmla="*/ 212 w 611"/>
                <a:gd name="T29" fmla="*/ 121 h 254"/>
                <a:gd name="T30" fmla="*/ 227 w 611"/>
                <a:gd name="T31" fmla="*/ 121 h 254"/>
                <a:gd name="T32" fmla="*/ 241 w 611"/>
                <a:gd name="T33" fmla="*/ 121 h 254"/>
                <a:gd name="T34" fmla="*/ 256 w 611"/>
                <a:gd name="T35" fmla="*/ 121 h 254"/>
                <a:gd name="T36" fmla="*/ 271 w 611"/>
                <a:gd name="T37" fmla="*/ 121 h 254"/>
                <a:gd name="T38" fmla="*/ 285 w 611"/>
                <a:gd name="T39" fmla="*/ 121 h 254"/>
                <a:gd name="T40" fmla="*/ 300 w 611"/>
                <a:gd name="T41" fmla="*/ 121 h 254"/>
                <a:gd name="T42" fmla="*/ 314 w 611"/>
                <a:gd name="T43" fmla="*/ 121 h 254"/>
                <a:gd name="T44" fmla="*/ 325 w 611"/>
                <a:gd name="T45" fmla="*/ 125 h 254"/>
                <a:gd name="T46" fmla="*/ 340 w 611"/>
                <a:gd name="T47" fmla="*/ 133 h 254"/>
                <a:gd name="T48" fmla="*/ 355 w 611"/>
                <a:gd name="T49" fmla="*/ 142 h 254"/>
                <a:gd name="T50" fmla="*/ 369 w 611"/>
                <a:gd name="T51" fmla="*/ 150 h 254"/>
                <a:gd name="T52" fmla="*/ 384 w 611"/>
                <a:gd name="T53" fmla="*/ 162 h 254"/>
                <a:gd name="T54" fmla="*/ 399 w 611"/>
                <a:gd name="T55" fmla="*/ 175 h 254"/>
                <a:gd name="T56" fmla="*/ 413 w 611"/>
                <a:gd name="T57" fmla="*/ 187 h 254"/>
                <a:gd name="T58" fmla="*/ 428 w 611"/>
                <a:gd name="T59" fmla="*/ 200 h 254"/>
                <a:gd name="T60" fmla="*/ 443 w 611"/>
                <a:gd name="T61" fmla="*/ 216 h 254"/>
                <a:gd name="T62" fmla="*/ 457 w 611"/>
                <a:gd name="T63" fmla="*/ 225 h 254"/>
                <a:gd name="T64" fmla="*/ 472 w 611"/>
                <a:gd name="T65" fmla="*/ 237 h 254"/>
                <a:gd name="T66" fmla="*/ 486 w 611"/>
                <a:gd name="T67" fmla="*/ 245 h 254"/>
                <a:gd name="T68" fmla="*/ 501 w 611"/>
                <a:gd name="T69" fmla="*/ 250 h 254"/>
                <a:gd name="T70" fmla="*/ 516 w 611"/>
                <a:gd name="T71" fmla="*/ 254 h 254"/>
                <a:gd name="T72" fmla="*/ 530 w 611"/>
                <a:gd name="T73" fmla="*/ 254 h 254"/>
                <a:gd name="T74" fmla="*/ 545 w 611"/>
                <a:gd name="T75" fmla="*/ 250 h 254"/>
                <a:gd name="T76" fmla="*/ 560 w 611"/>
                <a:gd name="T77" fmla="*/ 250 h 254"/>
                <a:gd name="T78" fmla="*/ 571 w 611"/>
                <a:gd name="T79" fmla="*/ 245 h 254"/>
                <a:gd name="T80" fmla="*/ 585 w 611"/>
                <a:gd name="T81" fmla="*/ 241 h 254"/>
                <a:gd name="T82" fmla="*/ 600 w 611"/>
                <a:gd name="T83" fmla="*/ 23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54">
                  <a:moveTo>
                    <a:pt x="0" y="0"/>
                  </a:moveTo>
                  <a:lnTo>
                    <a:pt x="4" y="0"/>
                  </a:lnTo>
                  <a:lnTo>
                    <a:pt x="11" y="0"/>
                  </a:lnTo>
                  <a:lnTo>
                    <a:pt x="14" y="0"/>
                  </a:lnTo>
                  <a:lnTo>
                    <a:pt x="18" y="0"/>
                  </a:lnTo>
                  <a:lnTo>
                    <a:pt x="25" y="0"/>
                  </a:lnTo>
                  <a:lnTo>
                    <a:pt x="29" y="0"/>
                  </a:lnTo>
                  <a:lnTo>
                    <a:pt x="33" y="4"/>
                  </a:lnTo>
                  <a:lnTo>
                    <a:pt x="40" y="4"/>
                  </a:lnTo>
                  <a:lnTo>
                    <a:pt x="44" y="4"/>
                  </a:lnTo>
                  <a:lnTo>
                    <a:pt x="47" y="9"/>
                  </a:lnTo>
                  <a:lnTo>
                    <a:pt x="55" y="13"/>
                  </a:lnTo>
                  <a:lnTo>
                    <a:pt x="58" y="13"/>
                  </a:lnTo>
                  <a:lnTo>
                    <a:pt x="62" y="17"/>
                  </a:lnTo>
                  <a:lnTo>
                    <a:pt x="69" y="21"/>
                  </a:lnTo>
                  <a:lnTo>
                    <a:pt x="73" y="25"/>
                  </a:lnTo>
                  <a:lnTo>
                    <a:pt x="77" y="29"/>
                  </a:lnTo>
                  <a:lnTo>
                    <a:pt x="80" y="33"/>
                  </a:lnTo>
                  <a:lnTo>
                    <a:pt x="88" y="38"/>
                  </a:lnTo>
                  <a:lnTo>
                    <a:pt x="91" y="42"/>
                  </a:lnTo>
                  <a:lnTo>
                    <a:pt x="95" y="46"/>
                  </a:lnTo>
                  <a:lnTo>
                    <a:pt x="102" y="50"/>
                  </a:lnTo>
                  <a:lnTo>
                    <a:pt x="106" y="54"/>
                  </a:lnTo>
                  <a:lnTo>
                    <a:pt x="110" y="58"/>
                  </a:lnTo>
                  <a:lnTo>
                    <a:pt x="117" y="67"/>
                  </a:lnTo>
                  <a:lnTo>
                    <a:pt x="121" y="71"/>
                  </a:lnTo>
                  <a:lnTo>
                    <a:pt x="124" y="75"/>
                  </a:lnTo>
                  <a:lnTo>
                    <a:pt x="132" y="79"/>
                  </a:lnTo>
                  <a:lnTo>
                    <a:pt x="135" y="83"/>
                  </a:lnTo>
                  <a:lnTo>
                    <a:pt x="139" y="88"/>
                  </a:lnTo>
                  <a:lnTo>
                    <a:pt x="146" y="92"/>
                  </a:lnTo>
                  <a:lnTo>
                    <a:pt x="150" y="96"/>
                  </a:lnTo>
                  <a:lnTo>
                    <a:pt x="154" y="100"/>
                  </a:lnTo>
                  <a:lnTo>
                    <a:pt x="161" y="104"/>
                  </a:lnTo>
                  <a:lnTo>
                    <a:pt x="164" y="104"/>
                  </a:lnTo>
                  <a:lnTo>
                    <a:pt x="168" y="108"/>
                  </a:lnTo>
                  <a:lnTo>
                    <a:pt x="172" y="112"/>
                  </a:lnTo>
                  <a:lnTo>
                    <a:pt x="179" y="112"/>
                  </a:lnTo>
                  <a:lnTo>
                    <a:pt x="183" y="117"/>
                  </a:lnTo>
                  <a:lnTo>
                    <a:pt x="186" y="117"/>
                  </a:lnTo>
                  <a:lnTo>
                    <a:pt x="194" y="117"/>
                  </a:lnTo>
                  <a:lnTo>
                    <a:pt x="197" y="121"/>
                  </a:lnTo>
                  <a:lnTo>
                    <a:pt x="201" y="121"/>
                  </a:lnTo>
                  <a:lnTo>
                    <a:pt x="208" y="121"/>
                  </a:lnTo>
                  <a:lnTo>
                    <a:pt x="212" y="121"/>
                  </a:lnTo>
                  <a:lnTo>
                    <a:pt x="216" y="121"/>
                  </a:lnTo>
                  <a:lnTo>
                    <a:pt x="223" y="121"/>
                  </a:lnTo>
                  <a:lnTo>
                    <a:pt x="227" y="121"/>
                  </a:lnTo>
                  <a:lnTo>
                    <a:pt x="230" y="121"/>
                  </a:lnTo>
                  <a:lnTo>
                    <a:pt x="238" y="121"/>
                  </a:lnTo>
                  <a:lnTo>
                    <a:pt x="241" y="121"/>
                  </a:lnTo>
                  <a:lnTo>
                    <a:pt x="245" y="121"/>
                  </a:lnTo>
                  <a:lnTo>
                    <a:pt x="249" y="121"/>
                  </a:lnTo>
                  <a:lnTo>
                    <a:pt x="256" y="121"/>
                  </a:lnTo>
                  <a:lnTo>
                    <a:pt x="260" y="121"/>
                  </a:lnTo>
                  <a:lnTo>
                    <a:pt x="263" y="121"/>
                  </a:lnTo>
                  <a:lnTo>
                    <a:pt x="271" y="121"/>
                  </a:lnTo>
                  <a:lnTo>
                    <a:pt x="274" y="121"/>
                  </a:lnTo>
                  <a:lnTo>
                    <a:pt x="278" y="121"/>
                  </a:lnTo>
                  <a:lnTo>
                    <a:pt x="285" y="121"/>
                  </a:lnTo>
                  <a:lnTo>
                    <a:pt x="289" y="121"/>
                  </a:lnTo>
                  <a:lnTo>
                    <a:pt x="293" y="121"/>
                  </a:lnTo>
                  <a:lnTo>
                    <a:pt x="300" y="121"/>
                  </a:lnTo>
                  <a:lnTo>
                    <a:pt x="304" y="121"/>
                  </a:lnTo>
                  <a:lnTo>
                    <a:pt x="307" y="121"/>
                  </a:lnTo>
                  <a:lnTo>
                    <a:pt x="314" y="121"/>
                  </a:lnTo>
                  <a:lnTo>
                    <a:pt x="318" y="125"/>
                  </a:lnTo>
                  <a:lnTo>
                    <a:pt x="322" y="125"/>
                  </a:lnTo>
                  <a:lnTo>
                    <a:pt x="325" y="125"/>
                  </a:lnTo>
                  <a:lnTo>
                    <a:pt x="333" y="129"/>
                  </a:lnTo>
                  <a:lnTo>
                    <a:pt x="336" y="129"/>
                  </a:lnTo>
                  <a:lnTo>
                    <a:pt x="340" y="133"/>
                  </a:lnTo>
                  <a:lnTo>
                    <a:pt x="347" y="133"/>
                  </a:lnTo>
                  <a:lnTo>
                    <a:pt x="351" y="137"/>
                  </a:lnTo>
                  <a:lnTo>
                    <a:pt x="355" y="142"/>
                  </a:lnTo>
                  <a:lnTo>
                    <a:pt x="362" y="142"/>
                  </a:lnTo>
                  <a:lnTo>
                    <a:pt x="366" y="146"/>
                  </a:lnTo>
                  <a:lnTo>
                    <a:pt x="369" y="150"/>
                  </a:lnTo>
                  <a:lnTo>
                    <a:pt x="377" y="154"/>
                  </a:lnTo>
                  <a:lnTo>
                    <a:pt x="380" y="158"/>
                  </a:lnTo>
                  <a:lnTo>
                    <a:pt x="384" y="162"/>
                  </a:lnTo>
                  <a:lnTo>
                    <a:pt x="391" y="166"/>
                  </a:lnTo>
                  <a:lnTo>
                    <a:pt x="395" y="171"/>
                  </a:lnTo>
                  <a:lnTo>
                    <a:pt x="399" y="175"/>
                  </a:lnTo>
                  <a:lnTo>
                    <a:pt x="402" y="179"/>
                  </a:lnTo>
                  <a:lnTo>
                    <a:pt x="410" y="183"/>
                  </a:lnTo>
                  <a:lnTo>
                    <a:pt x="413" y="187"/>
                  </a:lnTo>
                  <a:lnTo>
                    <a:pt x="417" y="191"/>
                  </a:lnTo>
                  <a:lnTo>
                    <a:pt x="424" y="196"/>
                  </a:lnTo>
                  <a:lnTo>
                    <a:pt x="428" y="200"/>
                  </a:lnTo>
                  <a:lnTo>
                    <a:pt x="432" y="204"/>
                  </a:lnTo>
                  <a:lnTo>
                    <a:pt x="439" y="212"/>
                  </a:lnTo>
                  <a:lnTo>
                    <a:pt x="443" y="216"/>
                  </a:lnTo>
                  <a:lnTo>
                    <a:pt x="446" y="221"/>
                  </a:lnTo>
                  <a:lnTo>
                    <a:pt x="453" y="225"/>
                  </a:lnTo>
                  <a:lnTo>
                    <a:pt x="457" y="225"/>
                  </a:lnTo>
                  <a:lnTo>
                    <a:pt x="461" y="229"/>
                  </a:lnTo>
                  <a:lnTo>
                    <a:pt x="468" y="233"/>
                  </a:lnTo>
                  <a:lnTo>
                    <a:pt x="472" y="237"/>
                  </a:lnTo>
                  <a:lnTo>
                    <a:pt x="475" y="241"/>
                  </a:lnTo>
                  <a:lnTo>
                    <a:pt x="483" y="241"/>
                  </a:lnTo>
                  <a:lnTo>
                    <a:pt x="486" y="245"/>
                  </a:lnTo>
                  <a:lnTo>
                    <a:pt x="490" y="245"/>
                  </a:lnTo>
                  <a:lnTo>
                    <a:pt x="494" y="250"/>
                  </a:lnTo>
                  <a:lnTo>
                    <a:pt x="501" y="250"/>
                  </a:lnTo>
                  <a:lnTo>
                    <a:pt x="505" y="250"/>
                  </a:lnTo>
                  <a:lnTo>
                    <a:pt x="508" y="254"/>
                  </a:lnTo>
                  <a:lnTo>
                    <a:pt x="516" y="254"/>
                  </a:lnTo>
                  <a:lnTo>
                    <a:pt x="519" y="254"/>
                  </a:lnTo>
                  <a:lnTo>
                    <a:pt x="523" y="254"/>
                  </a:lnTo>
                  <a:lnTo>
                    <a:pt x="530" y="254"/>
                  </a:lnTo>
                  <a:lnTo>
                    <a:pt x="534" y="254"/>
                  </a:lnTo>
                  <a:lnTo>
                    <a:pt x="538" y="254"/>
                  </a:lnTo>
                  <a:lnTo>
                    <a:pt x="545" y="250"/>
                  </a:lnTo>
                  <a:lnTo>
                    <a:pt x="549" y="250"/>
                  </a:lnTo>
                  <a:lnTo>
                    <a:pt x="552" y="250"/>
                  </a:lnTo>
                  <a:lnTo>
                    <a:pt x="560" y="250"/>
                  </a:lnTo>
                  <a:lnTo>
                    <a:pt x="563" y="245"/>
                  </a:lnTo>
                  <a:lnTo>
                    <a:pt x="567" y="245"/>
                  </a:lnTo>
                  <a:lnTo>
                    <a:pt x="571" y="245"/>
                  </a:lnTo>
                  <a:lnTo>
                    <a:pt x="578" y="245"/>
                  </a:lnTo>
                  <a:lnTo>
                    <a:pt x="582" y="241"/>
                  </a:lnTo>
                  <a:lnTo>
                    <a:pt x="585" y="241"/>
                  </a:lnTo>
                  <a:lnTo>
                    <a:pt x="593" y="241"/>
                  </a:lnTo>
                  <a:lnTo>
                    <a:pt x="596" y="241"/>
                  </a:lnTo>
                  <a:lnTo>
                    <a:pt x="600" y="237"/>
                  </a:lnTo>
                  <a:lnTo>
                    <a:pt x="607" y="237"/>
                  </a:lnTo>
                  <a:lnTo>
                    <a:pt x="611" y="23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210"/>
            <p:cNvSpPr>
              <a:spLocks/>
            </p:cNvSpPr>
            <p:nvPr/>
          </p:nvSpPr>
          <p:spPr bwMode="auto">
            <a:xfrm>
              <a:off x="2528" y="2909"/>
              <a:ext cx="33" cy="4"/>
            </a:xfrm>
            <a:custGeom>
              <a:avLst/>
              <a:gdLst>
                <a:gd name="T0" fmla="*/ 0 w 33"/>
                <a:gd name="T1" fmla="*/ 0 h 4"/>
                <a:gd name="T2" fmla="*/ 3 w 33"/>
                <a:gd name="T3" fmla="*/ 0 h 4"/>
                <a:gd name="T4" fmla="*/ 11 w 33"/>
                <a:gd name="T5" fmla="*/ 0 h 4"/>
                <a:gd name="T6" fmla="*/ 14 w 33"/>
                <a:gd name="T7" fmla="*/ 0 h 4"/>
                <a:gd name="T8" fmla="*/ 18 w 33"/>
                <a:gd name="T9" fmla="*/ 0 h 4"/>
                <a:gd name="T10" fmla="*/ 25 w 33"/>
                <a:gd name="T11" fmla="*/ 0 h 4"/>
                <a:gd name="T12" fmla="*/ 29 w 33"/>
                <a:gd name="T13" fmla="*/ 0 h 4"/>
                <a:gd name="T14" fmla="*/ 33 w 3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
                  <a:moveTo>
                    <a:pt x="0" y="0"/>
                  </a:moveTo>
                  <a:lnTo>
                    <a:pt x="3" y="0"/>
                  </a:lnTo>
                  <a:lnTo>
                    <a:pt x="11" y="0"/>
                  </a:lnTo>
                  <a:lnTo>
                    <a:pt x="14" y="0"/>
                  </a:lnTo>
                  <a:lnTo>
                    <a:pt x="18" y="0"/>
                  </a:lnTo>
                  <a:lnTo>
                    <a:pt x="25" y="0"/>
                  </a:lnTo>
                  <a:lnTo>
                    <a:pt x="29" y="0"/>
                  </a:lnTo>
                  <a:lnTo>
                    <a:pt x="33" y="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1"/>
            <p:cNvSpPr>
              <a:spLocks noChangeArrowheads="1"/>
            </p:cNvSpPr>
            <p:nvPr/>
          </p:nvSpPr>
          <p:spPr bwMode="auto">
            <a:xfrm rot="16200000">
              <a:off x="495" y="2765"/>
              <a:ext cx="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TT</a:t>
              </a:r>
              <a:endParaRPr lang="en-US" altLang="en-US"/>
            </a:p>
          </p:txBody>
        </p:sp>
        <p:sp>
          <p:nvSpPr>
            <p:cNvPr id="14" name="Rectangle 212"/>
            <p:cNvSpPr>
              <a:spLocks noChangeArrowheads="1"/>
            </p:cNvSpPr>
            <p:nvPr/>
          </p:nvSpPr>
          <p:spPr bwMode="auto">
            <a:xfrm>
              <a:off x="695" y="3142"/>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3"/>
            <p:cNvSpPr>
              <a:spLocks noChangeArrowheads="1"/>
            </p:cNvSpPr>
            <p:nvPr/>
          </p:nvSpPr>
          <p:spPr bwMode="auto">
            <a:xfrm>
              <a:off x="695" y="3142"/>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4"/>
            <p:cNvSpPr>
              <a:spLocks noChangeShapeType="1"/>
            </p:cNvSpPr>
            <p:nvPr/>
          </p:nvSpPr>
          <p:spPr bwMode="auto">
            <a:xfrm>
              <a:off x="695" y="314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5"/>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6"/>
            <p:cNvSpPr>
              <a:spLocks noChangeShapeType="1"/>
            </p:cNvSpPr>
            <p:nvPr/>
          </p:nvSpPr>
          <p:spPr bwMode="auto">
            <a:xfrm flipV="1">
              <a:off x="2557"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17"/>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18"/>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19"/>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20"/>
            <p:cNvSpPr>
              <a:spLocks noChangeShapeType="1"/>
            </p:cNvSpPr>
            <p:nvPr/>
          </p:nvSpPr>
          <p:spPr bwMode="auto">
            <a:xfrm flipV="1">
              <a:off x="929"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1"/>
            <p:cNvSpPr>
              <a:spLocks noChangeShapeType="1"/>
            </p:cNvSpPr>
            <p:nvPr/>
          </p:nvSpPr>
          <p:spPr bwMode="auto">
            <a:xfrm>
              <a:off x="929"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2"/>
            <p:cNvSpPr>
              <a:spLocks noChangeArrowheads="1"/>
            </p:cNvSpPr>
            <p:nvPr/>
          </p:nvSpPr>
          <p:spPr bwMode="auto">
            <a:xfrm>
              <a:off x="882"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5" name="Line 223"/>
            <p:cNvSpPr>
              <a:spLocks noChangeShapeType="1"/>
            </p:cNvSpPr>
            <p:nvPr/>
          </p:nvSpPr>
          <p:spPr bwMode="auto">
            <a:xfrm flipV="1">
              <a:off x="1167"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4"/>
            <p:cNvSpPr>
              <a:spLocks noChangeShapeType="1"/>
            </p:cNvSpPr>
            <p:nvPr/>
          </p:nvSpPr>
          <p:spPr bwMode="auto">
            <a:xfrm>
              <a:off x="1167"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5"/>
            <p:cNvSpPr>
              <a:spLocks noChangeArrowheads="1"/>
            </p:cNvSpPr>
            <p:nvPr/>
          </p:nvSpPr>
          <p:spPr bwMode="auto">
            <a:xfrm>
              <a:off x="1119"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8" name="Line 226"/>
            <p:cNvSpPr>
              <a:spLocks noChangeShapeType="1"/>
            </p:cNvSpPr>
            <p:nvPr/>
          </p:nvSpPr>
          <p:spPr bwMode="auto">
            <a:xfrm flipV="1">
              <a:off x="1408"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7"/>
            <p:cNvSpPr>
              <a:spLocks noChangeShapeType="1"/>
            </p:cNvSpPr>
            <p:nvPr/>
          </p:nvSpPr>
          <p:spPr bwMode="auto">
            <a:xfrm>
              <a:off x="1408"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8"/>
            <p:cNvSpPr>
              <a:spLocks noChangeArrowheads="1"/>
            </p:cNvSpPr>
            <p:nvPr/>
          </p:nvSpPr>
          <p:spPr bwMode="auto">
            <a:xfrm>
              <a:off x="1361"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31" name="Line 229"/>
            <p:cNvSpPr>
              <a:spLocks noChangeShapeType="1"/>
            </p:cNvSpPr>
            <p:nvPr/>
          </p:nvSpPr>
          <p:spPr bwMode="auto">
            <a:xfrm flipV="1">
              <a:off x="1650"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30"/>
            <p:cNvSpPr>
              <a:spLocks noChangeShapeType="1"/>
            </p:cNvSpPr>
            <p:nvPr/>
          </p:nvSpPr>
          <p:spPr bwMode="auto">
            <a:xfrm>
              <a:off x="1650"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31"/>
            <p:cNvSpPr>
              <a:spLocks noChangeArrowheads="1"/>
            </p:cNvSpPr>
            <p:nvPr/>
          </p:nvSpPr>
          <p:spPr bwMode="auto">
            <a:xfrm>
              <a:off x="1602"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34" name="Line 232"/>
            <p:cNvSpPr>
              <a:spLocks noChangeShapeType="1"/>
            </p:cNvSpPr>
            <p:nvPr/>
          </p:nvSpPr>
          <p:spPr bwMode="auto">
            <a:xfrm flipV="1">
              <a:off x="1888"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33"/>
            <p:cNvSpPr>
              <a:spLocks noChangeShapeType="1"/>
            </p:cNvSpPr>
            <p:nvPr/>
          </p:nvSpPr>
          <p:spPr bwMode="auto">
            <a:xfrm>
              <a:off x="1888"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34"/>
            <p:cNvSpPr>
              <a:spLocks noChangeArrowheads="1"/>
            </p:cNvSpPr>
            <p:nvPr/>
          </p:nvSpPr>
          <p:spPr bwMode="auto">
            <a:xfrm>
              <a:off x="1840"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37" name="Line 235"/>
            <p:cNvSpPr>
              <a:spLocks noChangeShapeType="1"/>
            </p:cNvSpPr>
            <p:nvPr/>
          </p:nvSpPr>
          <p:spPr bwMode="auto">
            <a:xfrm flipV="1">
              <a:off x="2129"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36"/>
            <p:cNvSpPr>
              <a:spLocks noChangeShapeType="1"/>
            </p:cNvSpPr>
            <p:nvPr/>
          </p:nvSpPr>
          <p:spPr bwMode="auto">
            <a:xfrm>
              <a:off x="2129"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7"/>
            <p:cNvSpPr>
              <a:spLocks noChangeArrowheads="1"/>
            </p:cNvSpPr>
            <p:nvPr/>
          </p:nvSpPr>
          <p:spPr bwMode="auto">
            <a:xfrm>
              <a:off x="2081"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40" name="Line 238"/>
            <p:cNvSpPr>
              <a:spLocks noChangeShapeType="1"/>
            </p:cNvSpPr>
            <p:nvPr/>
          </p:nvSpPr>
          <p:spPr bwMode="auto">
            <a:xfrm flipV="1">
              <a:off x="2370"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39"/>
            <p:cNvSpPr>
              <a:spLocks noChangeShapeType="1"/>
            </p:cNvSpPr>
            <p:nvPr/>
          </p:nvSpPr>
          <p:spPr bwMode="auto">
            <a:xfrm>
              <a:off x="2370"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40"/>
            <p:cNvSpPr>
              <a:spLocks noChangeArrowheads="1"/>
            </p:cNvSpPr>
            <p:nvPr/>
          </p:nvSpPr>
          <p:spPr bwMode="auto">
            <a:xfrm>
              <a:off x="2323" y="350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43" name="Line 241"/>
            <p:cNvSpPr>
              <a:spLocks noChangeShapeType="1"/>
            </p:cNvSpPr>
            <p:nvPr/>
          </p:nvSpPr>
          <p:spPr bwMode="auto">
            <a:xfrm>
              <a:off x="695" y="3429"/>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42"/>
            <p:cNvSpPr>
              <a:spLocks noChangeShapeType="1"/>
            </p:cNvSpPr>
            <p:nvPr/>
          </p:nvSpPr>
          <p:spPr bwMode="auto">
            <a:xfrm flipH="1">
              <a:off x="2535" y="342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243"/>
            <p:cNvSpPr>
              <a:spLocks noChangeArrowheads="1"/>
            </p:cNvSpPr>
            <p:nvPr/>
          </p:nvSpPr>
          <p:spPr bwMode="auto">
            <a:xfrm>
              <a:off x="600" y="3383"/>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46" name="Line 244"/>
            <p:cNvSpPr>
              <a:spLocks noChangeShapeType="1"/>
            </p:cNvSpPr>
            <p:nvPr/>
          </p:nvSpPr>
          <p:spPr bwMode="auto">
            <a:xfrm>
              <a:off x="695" y="331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45"/>
            <p:cNvSpPr>
              <a:spLocks noChangeShapeType="1"/>
            </p:cNvSpPr>
            <p:nvPr/>
          </p:nvSpPr>
          <p:spPr bwMode="auto">
            <a:xfrm flipH="1">
              <a:off x="2535" y="331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246"/>
            <p:cNvSpPr>
              <a:spLocks noChangeArrowheads="1"/>
            </p:cNvSpPr>
            <p:nvPr/>
          </p:nvSpPr>
          <p:spPr bwMode="auto">
            <a:xfrm>
              <a:off x="600" y="3271"/>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a:t>
              </a:r>
              <a:endParaRPr lang="en-US" altLang="en-US"/>
            </a:p>
          </p:txBody>
        </p:sp>
        <p:sp>
          <p:nvSpPr>
            <p:cNvPr id="49" name="Line 247"/>
            <p:cNvSpPr>
              <a:spLocks noChangeShapeType="1"/>
            </p:cNvSpPr>
            <p:nvPr/>
          </p:nvSpPr>
          <p:spPr bwMode="auto">
            <a:xfrm>
              <a:off x="695" y="3204"/>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248"/>
            <p:cNvSpPr>
              <a:spLocks noChangeShapeType="1"/>
            </p:cNvSpPr>
            <p:nvPr/>
          </p:nvSpPr>
          <p:spPr bwMode="auto">
            <a:xfrm flipH="1">
              <a:off x="2535" y="320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249"/>
            <p:cNvSpPr>
              <a:spLocks noChangeArrowheads="1"/>
            </p:cNvSpPr>
            <p:nvPr/>
          </p:nvSpPr>
          <p:spPr bwMode="auto">
            <a:xfrm>
              <a:off x="600" y="315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25</a:t>
              </a:r>
              <a:endParaRPr lang="en-US" altLang="en-US"/>
            </a:p>
          </p:txBody>
        </p:sp>
        <p:sp>
          <p:nvSpPr>
            <p:cNvPr id="52" name="Line 250"/>
            <p:cNvSpPr>
              <a:spLocks noChangeShapeType="1"/>
            </p:cNvSpPr>
            <p:nvPr/>
          </p:nvSpPr>
          <p:spPr bwMode="auto">
            <a:xfrm>
              <a:off x="695" y="314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251"/>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252"/>
            <p:cNvSpPr>
              <a:spLocks noChangeShapeType="1"/>
            </p:cNvSpPr>
            <p:nvPr/>
          </p:nvSpPr>
          <p:spPr bwMode="auto">
            <a:xfrm flipV="1">
              <a:off x="2557"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253"/>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54"/>
            <p:cNvSpPr>
              <a:spLocks/>
            </p:cNvSpPr>
            <p:nvPr/>
          </p:nvSpPr>
          <p:spPr bwMode="auto">
            <a:xfrm>
              <a:off x="695" y="3171"/>
              <a:ext cx="607" cy="183"/>
            </a:xfrm>
            <a:custGeom>
              <a:avLst/>
              <a:gdLst>
                <a:gd name="T0" fmla="*/ 7 w 607"/>
                <a:gd name="T1" fmla="*/ 150 h 183"/>
                <a:gd name="T2" fmla="*/ 22 w 607"/>
                <a:gd name="T3" fmla="*/ 133 h 183"/>
                <a:gd name="T4" fmla="*/ 37 w 607"/>
                <a:gd name="T5" fmla="*/ 116 h 183"/>
                <a:gd name="T6" fmla="*/ 51 w 607"/>
                <a:gd name="T7" fmla="*/ 100 h 183"/>
                <a:gd name="T8" fmla="*/ 66 w 607"/>
                <a:gd name="T9" fmla="*/ 79 h 183"/>
                <a:gd name="T10" fmla="*/ 80 w 607"/>
                <a:gd name="T11" fmla="*/ 62 h 183"/>
                <a:gd name="T12" fmla="*/ 91 w 607"/>
                <a:gd name="T13" fmla="*/ 50 h 183"/>
                <a:gd name="T14" fmla="*/ 106 w 607"/>
                <a:gd name="T15" fmla="*/ 37 h 183"/>
                <a:gd name="T16" fmla="*/ 121 w 607"/>
                <a:gd name="T17" fmla="*/ 25 h 183"/>
                <a:gd name="T18" fmla="*/ 135 w 607"/>
                <a:gd name="T19" fmla="*/ 17 h 183"/>
                <a:gd name="T20" fmla="*/ 150 w 607"/>
                <a:gd name="T21" fmla="*/ 12 h 183"/>
                <a:gd name="T22" fmla="*/ 165 w 607"/>
                <a:gd name="T23" fmla="*/ 8 h 183"/>
                <a:gd name="T24" fmla="*/ 179 w 607"/>
                <a:gd name="T25" fmla="*/ 4 h 183"/>
                <a:gd name="T26" fmla="*/ 194 w 607"/>
                <a:gd name="T27" fmla="*/ 4 h 183"/>
                <a:gd name="T28" fmla="*/ 208 w 607"/>
                <a:gd name="T29" fmla="*/ 0 h 183"/>
                <a:gd name="T30" fmla="*/ 223 w 607"/>
                <a:gd name="T31" fmla="*/ 0 h 183"/>
                <a:gd name="T32" fmla="*/ 238 w 607"/>
                <a:gd name="T33" fmla="*/ 0 h 183"/>
                <a:gd name="T34" fmla="*/ 252 w 607"/>
                <a:gd name="T35" fmla="*/ 0 h 183"/>
                <a:gd name="T36" fmla="*/ 267 w 607"/>
                <a:gd name="T37" fmla="*/ 4 h 183"/>
                <a:gd name="T38" fmla="*/ 282 w 607"/>
                <a:gd name="T39" fmla="*/ 12 h 183"/>
                <a:gd name="T40" fmla="*/ 296 w 607"/>
                <a:gd name="T41" fmla="*/ 21 h 183"/>
                <a:gd name="T42" fmla="*/ 311 w 607"/>
                <a:gd name="T43" fmla="*/ 33 h 183"/>
                <a:gd name="T44" fmla="*/ 322 w 607"/>
                <a:gd name="T45" fmla="*/ 46 h 183"/>
                <a:gd name="T46" fmla="*/ 337 w 607"/>
                <a:gd name="T47" fmla="*/ 62 h 183"/>
                <a:gd name="T48" fmla="*/ 351 w 607"/>
                <a:gd name="T49" fmla="*/ 79 h 183"/>
                <a:gd name="T50" fmla="*/ 366 w 607"/>
                <a:gd name="T51" fmla="*/ 100 h 183"/>
                <a:gd name="T52" fmla="*/ 380 w 607"/>
                <a:gd name="T53" fmla="*/ 116 h 183"/>
                <a:gd name="T54" fmla="*/ 395 w 607"/>
                <a:gd name="T55" fmla="*/ 133 h 183"/>
                <a:gd name="T56" fmla="*/ 410 w 607"/>
                <a:gd name="T57" fmla="*/ 145 h 183"/>
                <a:gd name="T58" fmla="*/ 424 w 607"/>
                <a:gd name="T59" fmla="*/ 158 h 183"/>
                <a:gd name="T60" fmla="*/ 439 w 607"/>
                <a:gd name="T61" fmla="*/ 170 h 183"/>
                <a:gd name="T62" fmla="*/ 454 w 607"/>
                <a:gd name="T63" fmla="*/ 179 h 183"/>
                <a:gd name="T64" fmla="*/ 468 w 607"/>
                <a:gd name="T65" fmla="*/ 183 h 183"/>
                <a:gd name="T66" fmla="*/ 483 w 607"/>
                <a:gd name="T67" fmla="*/ 183 h 183"/>
                <a:gd name="T68" fmla="*/ 498 w 607"/>
                <a:gd name="T69" fmla="*/ 183 h 183"/>
                <a:gd name="T70" fmla="*/ 512 w 607"/>
                <a:gd name="T71" fmla="*/ 179 h 183"/>
                <a:gd name="T72" fmla="*/ 527 w 607"/>
                <a:gd name="T73" fmla="*/ 175 h 183"/>
                <a:gd name="T74" fmla="*/ 541 w 607"/>
                <a:gd name="T75" fmla="*/ 166 h 183"/>
                <a:gd name="T76" fmla="*/ 556 w 607"/>
                <a:gd name="T77" fmla="*/ 154 h 183"/>
                <a:gd name="T78" fmla="*/ 567 w 607"/>
                <a:gd name="T79" fmla="*/ 145 h 183"/>
                <a:gd name="T80" fmla="*/ 582 w 607"/>
                <a:gd name="T81" fmla="*/ 133 h 183"/>
                <a:gd name="T82" fmla="*/ 596 w 607"/>
                <a:gd name="T8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183">
                  <a:moveTo>
                    <a:pt x="0" y="158"/>
                  </a:moveTo>
                  <a:lnTo>
                    <a:pt x="0" y="154"/>
                  </a:lnTo>
                  <a:lnTo>
                    <a:pt x="7" y="150"/>
                  </a:lnTo>
                  <a:lnTo>
                    <a:pt x="11" y="145"/>
                  </a:lnTo>
                  <a:lnTo>
                    <a:pt x="15" y="141"/>
                  </a:lnTo>
                  <a:lnTo>
                    <a:pt x="22" y="133"/>
                  </a:lnTo>
                  <a:lnTo>
                    <a:pt x="26" y="129"/>
                  </a:lnTo>
                  <a:lnTo>
                    <a:pt x="29" y="120"/>
                  </a:lnTo>
                  <a:lnTo>
                    <a:pt x="37" y="116"/>
                  </a:lnTo>
                  <a:lnTo>
                    <a:pt x="40" y="108"/>
                  </a:lnTo>
                  <a:lnTo>
                    <a:pt x="44" y="104"/>
                  </a:lnTo>
                  <a:lnTo>
                    <a:pt x="51" y="100"/>
                  </a:lnTo>
                  <a:lnTo>
                    <a:pt x="55" y="91"/>
                  </a:lnTo>
                  <a:lnTo>
                    <a:pt x="58" y="87"/>
                  </a:lnTo>
                  <a:lnTo>
                    <a:pt x="66" y="79"/>
                  </a:lnTo>
                  <a:lnTo>
                    <a:pt x="69" y="75"/>
                  </a:lnTo>
                  <a:lnTo>
                    <a:pt x="73" y="71"/>
                  </a:lnTo>
                  <a:lnTo>
                    <a:pt x="80" y="62"/>
                  </a:lnTo>
                  <a:lnTo>
                    <a:pt x="84" y="58"/>
                  </a:lnTo>
                  <a:lnTo>
                    <a:pt x="88" y="54"/>
                  </a:lnTo>
                  <a:lnTo>
                    <a:pt x="91" y="50"/>
                  </a:lnTo>
                  <a:lnTo>
                    <a:pt x="99" y="46"/>
                  </a:lnTo>
                  <a:lnTo>
                    <a:pt x="102" y="42"/>
                  </a:lnTo>
                  <a:lnTo>
                    <a:pt x="106" y="37"/>
                  </a:lnTo>
                  <a:lnTo>
                    <a:pt x="113" y="33"/>
                  </a:lnTo>
                  <a:lnTo>
                    <a:pt x="117" y="29"/>
                  </a:lnTo>
                  <a:lnTo>
                    <a:pt x="121" y="25"/>
                  </a:lnTo>
                  <a:lnTo>
                    <a:pt x="128" y="25"/>
                  </a:lnTo>
                  <a:lnTo>
                    <a:pt x="132" y="21"/>
                  </a:lnTo>
                  <a:lnTo>
                    <a:pt x="135" y="17"/>
                  </a:lnTo>
                  <a:lnTo>
                    <a:pt x="143" y="17"/>
                  </a:lnTo>
                  <a:lnTo>
                    <a:pt x="146" y="12"/>
                  </a:lnTo>
                  <a:lnTo>
                    <a:pt x="150" y="12"/>
                  </a:lnTo>
                  <a:lnTo>
                    <a:pt x="157" y="12"/>
                  </a:lnTo>
                  <a:lnTo>
                    <a:pt x="161" y="8"/>
                  </a:lnTo>
                  <a:lnTo>
                    <a:pt x="165" y="8"/>
                  </a:lnTo>
                  <a:lnTo>
                    <a:pt x="168" y="8"/>
                  </a:lnTo>
                  <a:lnTo>
                    <a:pt x="176" y="4"/>
                  </a:lnTo>
                  <a:lnTo>
                    <a:pt x="179" y="4"/>
                  </a:lnTo>
                  <a:lnTo>
                    <a:pt x="183" y="4"/>
                  </a:lnTo>
                  <a:lnTo>
                    <a:pt x="190" y="4"/>
                  </a:lnTo>
                  <a:lnTo>
                    <a:pt x="194" y="4"/>
                  </a:lnTo>
                  <a:lnTo>
                    <a:pt x="198" y="0"/>
                  </a:lnTo>
                  <a:lnTo>
                    <a:pt x="205" y="0"/>
                  </a:lnTo>
                  <a:lnTo>
                    <a:pt x="208" y="0"/>
                  </a:lnTo>
                  <a:lnTo>
                    <a:pt x="212" y="0"/>
                  </a:lnTo>
                  <a:lnTo>
                    <a:pt x="219" y="0"/>
                  </a:lnTo>
                  <a:lnTo>
                    <a:pt x="223" y="0"/>
                  </a:lnTo>
                  <a:lnTo>
                    <a:pt x="227" y="0"/>
                  </a:lnTo>
                  <a:lnTo>
                    <a:pt x="234" y="0"/>
                  </a:lnTo>
                  <a:lnTo>
                    <a:pt x="238" y="0"/>
                  </a:lnTo>
                  <a:lnTo>
                    <a:pt x="241" y="0"/>
                  </a:lnTo>
                  <a:lnTo>
                    <a:pt x="245" y="0"/>
                  </a:lnTo>
                  <a:lnTo>
                    <a:pt x="252" y="0"/>
                  </a:lnTo>
                  <a:lnTo>
                    <a:pt x="256" y="4"/>
                  </a:lnTo>
                  <a:lnTo>
                    <a:pt x="260" y="4"/>
                  </a:lnTo>
                  <a:lnTo>
                    <a:pt x="267" y="4"/>
                  </a:lnTo>
                  <a:lnTo>
                    <a:pt x="271" y="8"/>
                  </a:lnTo>
                  <a:lnTo>
                    <a:pt x="274" y="8"/>
                  </a:lnTo>
                  <a:lnTo>
                    <a:pt x="282" y="12"/>
                  </a:lnTo>
                  <a:lnTo>
                    <a:pt x="285" y="12"/>
                  </a:lnTo>
                  <a:lnTo>
                    <a:pt x="289" y="17"/>
                  </a:lnTo>
                  <a:lnTo>
                    <a:pt x="296" y="21"/>
                  </a:lnTo>
                  <a:lnTo>
                    <a:pt x="300" y="25"/>
                  </a:lnTo>
                  <a:lnTo>
                    <a:pt x="304" y="29"/>
                  </a:lnTo>
                  <a:lnTo>
                    <a:pt x="311" y="33"/>
                  </a:lnTo>
                  <a:lnTo>
                    <a:pt x="315" y="37"/>
                  </a:lnTo>
                  <a:lnTo>
                    <a:pt x="318" y="42"/>
                  </a:lnTo>
                  <a:lnTo>
                    <a:pt x="322" y="46"/>
                  </a:lnTo>
                  <a:lnTo>
                    <a:pt x="329" y="50"/>
                  </a:lnTo>
                  <a:lnTo>
                    <a:pt x="333" y="58"/>
                  </a:lnTo>
                  <a:lnTo>
                    <a:pt x="337" y="62"/>
                  </a:lnTo>
                  <a:lnTo>
                    <a:pt x="344" y="66"/>
                  </a:lnTo>
                  <a:lnTo>
                    <a:pt x="348" y="75"/>
                  </a:lnTo>
                  <a:lnTo>
                    <a:pt x="351" y="79"/>
                  </a:lnTo>
                  <a:lnTo>
                    <a:pt x="358" y="87"/>
                  </a:lnTo>
                  <a:lnTo>
                    <a:pt x="362" y="91"/>
                  </a:lnTo>
                  <a:lnTo>
                    <a:pt x="366" y="100"/>
                  </a:lnTo>
                  <a:lnTo>
                    <a:pt x="373" y="104"/>
                  </a:lnTo>
                  <a:lnTo>
                    <a:pt x="377" y="108"/>
                  </a:lnTo>
                  <a:lnTo>
                    <a:pt x="380" y="116"/>
                  </a:lnTo>
                  <a:lnTo>
                    <a:pt x="388" y="120"/>
                  </a:lnTo>
                  <a:lnTo>
                    <a:pt x="391" y="129"/>
                  </a:lnTo>
                  <a:lnTo>
                    <a:pt x="395" y="133"/>
                  </a:lnTo>
                  <a:lnTo>
                    <a:pt x="402" y="137"/>
                  </a:lnTo>
                  <a:lnTo>
                    <a:pt x="406" y="141"/>
                  </a:lnTo>
                  <a:lnTo>
                    <a:pt x="410" y="145"/>
                  </a:lnTo>
                  <a:lnTo>
                    <a:pt x="413" y="150"/>
                  </a:lnTo>
                  <a:lnTo>
                    <a:pt x="421" y="154"/>
                  </a:lnTo>
                  <a:lnTo>
                    <a:pt x="424" y="158"/>
                  </a:lnTo>
                  <a:lnTo>
                    <a:pt x="428" y="162"/>
                  </a:lnTo>
                  <a:lnTo>
                    <a:pt x="435" y="166"/>
                  </a:lnTo>
                  <a:lnTo>
                    <a:pt x="439" y="170"/>
                  </a:lnTo>
                  <a:lnTo>
                    <a:pt x="443" y="170"/>
                  </a:lnTo>
                  <a:lnTo>
                    <a:pt x="450" y="175"/>
                  </a:lnTo>
                  <a:lnTo>
                    <a:pt x="454" y="179"/>
                  </a:lnTo>
                  <a:lnTo>
                    <a:pt x="457" y="179"/>
                  </a:lnTo>
                  <a:lnTo>
                    <a:pt x="465" y="179"/>
                  </a:lnTo>
                  <a:lnTo>
                    <a:pt x="468" y="183"/>
                  </a:lnTo>
                  <a:lnTo>
                    <a:pt x="472" y="183"/>
                  </a:lnTo>
                  <a:lnTo>
                    <a:pt x="479" y="183"/>
                  </a:lnTo>
                  <a:lnTo>
                    <a:pt x="483" y="183"/>
                  </a:lnTo>
                  <a:lnTo>
                    <a:pt x="487" y="183"/>
                  </a:lnTo>
                  <a:lnTo>
                    <a:pt x="490" y="183"/>
                  </a:lnTo>
                  <a:lnTo>
                    <a:pt x="498" y="183"/>
                  </a:lnTo>
                  <a:lnTo>
                    <a:pt x="501" y="183"/>
                  </a:lnTo>
                  <a:lnTo>
                    <a:pt x="505" y="179"/>
                  </a:lnTo>
                  <a:lnTo>
                    <a:pt x="512" y="179"/>
                  </a:lnTo>
                  <a:lnTo>
                    <a:pt x="516" y="179"/>
                  </a:lnTo>
                  <a:lnTo>
                    <a:pt x="519" y="175"/>
                  </a:lnTo>
                  <a:lnTo>
                    <a:pt x="527" y="175"/>
                  </a:lnTo>
                  <a:lnTo>
                    <a:pt x="530" y="170"/>
                  </a:lnTo>
                  <a:lnTo>
                    <a:pt x="534" y="166"/>
                  </a:lnTo>
                  <a:lnTo>
                    <a:pt x="541" y="166"/>
                  </a:lnTo>
                  <a:lnTo>
                    <a:pt x="545" y="162"/>
                  </a:lnTo>
                  <a:lnTo>
                    <a:pt x="549" y="158"/>
                  </a:lnTo>
                  <a:lnTo>
                    <a:pt x="556" y="154"/>
                  </a:lnTo>
                  <a:lnTo>
                    <a:pt x="560" y="154"/>
                  </a:lnTo>
                  <a:lnTo>
                    <a:pt x="563" y="150"/>
                  </a:lnTo>
                  <a:lnTo>
                    <a:pt x="567" y="145"/>
                  </a:lnTo>
                  <a:lnTo>
                    <a:pt x="574" y="141"/>
                  </a:lnTo>
                  <a:lnTo>
                    <a:pt x="578" y="137"/>
                  </a:lnTo>
                  <a:lnTo>
                    <a:pt x="582" y="133"/>
                  </a:lnTo>
                  <a:lnTo>
                    <a:pt x="589" y="129"/>
                  </a:lnTo>
                  <a:lnTo>
                    <a:pt x="593" y="125"/>
                  </a:lnTo>
                  <a:lnTo>
                    <a:pt x="596" y="120"/>
                  </a:lnTo>
                  <a:lnTo>
                    <a:pt x="604" y="116"/>
                  </a:lnTo>
                  <a:lnTo>
                    <a:pt x="607"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55"/>
            <p:cNvSpPr>
              <a:spLocks/>
            </p:cNvSpPr>
            <p:nvPr/>
          </p:nvSpPr>
          <p:spPr bwMode="auto">
            <a:xfrm>
              <a:off x="1302" y="3200"/>
              <a:ext cx="611" cy="224"/>
            </a:xfrm>
            <a:custGeom>
              <a:avLst/>
              <a:gdLst>
                <a:gd name="T0" fmla="*/ 11 w 611"/>
                <a:gd name="T1" fmla="*/ 75 h 224"/>
                <a:gd name="T2" fmla="*/ 26 w 611"/>
                <a:gd name="T3" fmla="*/ 62 h 224"/>
                <a:gd name="T4" fmla="*/ 40 w 611"/>
                <a:gd name="T5" fmla="*/ 54 h 224"/>
                <a:gd name="T6" fmla="*/ 51 w 611"/>
                <a:gd name="T7" fmla="*/ 46 h 224"/>
                <a:gd name="T8" fmla="*/ 66 w 611"/>
                <a:gd name="T9" fmla="*/ 37 h 224"/>
                <a:gd name="T10" fmla="*/ 81 w 611"/>
                <a:gd name="T11" fmla="*/ 33 h 224"/>
                <a:gd name="T12" fmla="*/ 95 w 611"/>
                <a:gd name="T13" fmla="*/ 29 h 224"/>
                <a:gd name="T14" fmla="*/ 110 w 611"/>
                <a:gd name="T15" fmla="*/ 25 h 224"/>
                <a:gd name="T16" fmla="*/ 125 w 611"/>
                <a:gd name="T17" fmla="*/ 21 h 224"/>
                <a:gd name="T18" fmla="*/ 139 w 611"/>
                <a:gd name="T19" fmla="*/ 21 h 224"/>
                <a:gd name="T20" fmla="*/ 154 w 611"/>
                <a:gd name="T21" fmla="*/ 13 h 224"/>
                <a:gd name="T22" fmla="*/ 169 w 611"/>
                <a:gd name="T23" fmla="*/ 8 h 224"/>
                <a:gd name="T24" fmla="*/ 183 w 611"/>
                <a:gd name="T25" fmla="*/ 4 h 224"/>
                <a:gd name="T26" fmla="*/ 198 w 611"/>
                <a:gd name="T27" fmla="*/ 0 h 224"/>
                <a:gd name="T28" fmla="*/ 212 w 611"/>
                <a:gd name="T29" fmla="*/ 0 h 224"/>
                <a:gd name="T30" fmla="*/ 227 w 611"/>
                <a:gd name="T31" fmla="*/ 0 h 224"/>
                <a:gd name="T32" fmla="*/ 242 w 611"/>
                <a:gd name="T33" fmla="*/ 8 h 224"/>
                <a:gd name="T34" fmla="*/ 256 w 611"/>
                <a:gd name="T35" fmla="*/ 17 h 224"/>
                <a:gd name="T36" fmla="*/ 271 w 611"/>
                <a:gd name="T37" fmla="*/ 33 h 224"/>
                <a:gd name="T38" fmla="*/ 286 w 611"/>
                <a:gd name="T39" fmla="*/ 54 h 224"/>
                <a:gd name="T40" fmla="*/ 297 w 611"/>
                <a:gd name="T41" fmla="*/ 75 h 224"/>
                <a:gd name="T42" fmla="*/ 311 w 611"/>
                <a:gd name="T43" fmla="*/ 104 h 224"/>
                <a:gd name="T44" fmla="*/ 326 w 611"/>
                <a:gd name="T45" fmla="*/ 129 h 224"/>
                <a:gd name="T46" fmla="*/ 340 w 611"/>
                <a:gd name="T47" fmla="*/ 154 h 224"/>
                <a:gd name="T48" fmla="*/ 355 w 611"/>
                <a:gd name="T49" fmla="*/ 175 h 224"/>
                <a:gd name="T50" fmla="*/ 370 w 611"/>
                <a:gd name="T51" fmla="*/ 195 h 224"/>
                <a:gd name="T52" fmla="*/ 384 w 611"/>
                <a:gd name="T53" fmla="*/ 208 h 224"/>
                <a:gd name="T54" fmla="*/ 399 w 611"/>
                <a:gd name="T55" fmla="*/ 220 h 224"/>
                <a:gd name="T56" fmla="*/ 414 w 611"/>
                <a:gd name="T57" fmla="*/ 224 h 224"/>
                <a:gd name="T58" fmla="*/ 428 w 611"/>
                <a:gd name="T59" fmla="*/ 224 h 224"/>
                <a:gd name="T60" fmla="*/ 443 w 611"/>
                <a:gd name="T61" fmla="*/ 224 h 224"/>
                <a:gd name="T62" fmla="*/ 458 w 611"/>
                <a:gd name="T63" fmla="*/ 220 h 224"/>
                <a:gd name="T64" fmla="*/ 472 w 611"/>
                <a:gd name="T65" fmla="*/ 216 h 224"/>
                <a:gd name="T66" fmla="*/ 487 w 611"/>
                <a:gd name="T67" fmla="*/ 212 h 224"/>
                <a:gd name="T68" fmla="*/ 501 w 611"/>
                <a:gd name="T69" fmla="*/ 204 h 224"/>
                <a:gd name="T70" fmla="*/ 516 w 611"/>
                <a:gd name="T71" fmla="*/ 195 h 224"/>
                <a:gd name="T72" fmla="*/ 531 w 611"/>
                <a:gd name="T73" fmla="*/ 183 h 224"/>
                <a:gd name="T74" fmla="*/ 542 w 611"/>
                <a:gd name="T75" fmla="*/ 166 h 224"/>
                <a:gd name="T76" fmla="*/ 556 w 611"/>
                <a:gd name="T77" fmla="*/ 146 h 224"/>
                <a:gd name="T78" fmla="*/ 571 w 611"/>
                <a:gd name="T79" fmla="*/ 125 h 224"/>
                <a:gd name="T80" fmla="*/ 586 w 611"/>
                <a:gd name="T81" fmla="*/ 100 h 224"/>
                <a:gd name="T82" fmla="*/ 600 w 611"/>
                <a:gd name="T83" fmla="*/ 7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24">
                  <a:moveTo>
                    <a:pt x="0" y="83"/>
                  </a:moveTo>
                  <a:lnTo>
                    <a:pt x="4" y="79"/>
                  </a:lnTo>
                  <a:lnTo>
                    <a:pt x="11" y="75"/>
                  </a:lnTo>
                  <a:lnTo>
                    <a:pt x="15" y="71"/>
                  </a:lnTo>
                  <a:lnTo>
                    <a:pt x="19" y="67"/>
                  </a:lnTo>
                  <a:lnTo>
                    <a:pt x="26" y="62"/>
                  </a:lnTo>
                  <a:lnTo>
                    <a:pt x="30" y="62"/>
                  </a:lnTo>
                  <a:lnTo>
                    <a:pt x="33" y="58"/>
                  </a:lnTo>
                  <a:lnTo>
                    <a:pt x="40" y="54"/>
                  </a:lnTo>
                  <a:lnTo>
                    <a:pt x="44" y="50"/>
                  </a:lnTo>
                  <a:lnTo>
                    <a:pt x="48" y="50"/>
                  </a:lnTo>
                  <a:lnTo>
                    <a:pt x="51" y="46"/>
                  </a:lnTo>
                  <a:lnTo>
                    <a:pt x="59" y="46"/>
                  </a:lnTo>
                  <a:lnTo>
                    <a:pt x="62" y="42"/>
                  </a:lnTo>
                  <a:lnTo>
                    <a:pt x="66" y="37"/>
                  </a:lnTo>
                  <a:lnTo>
                    <a:pt x="73" y="37"/>
                  </a:lnTo>
                  <a:lnTo>
                    <a:pt x="77" y="37"/>
                  </a:lnTo>
                  <a:lnTo>
                    <a:pt x="81" y="33"/>
                  </a:lnTo>
                  <a:lnTo>
                    <a:pt x="88" y="33"/>
                  </a:lnTo>
                  <a:lnTo>
                    <a:pt x="92" y="33"/>
                  </a:lnTo>
                  <a:lnTo>
                    <a:pt x="95" y="29"/>
                  </a:lnTo>
                  <a:lnTo>
                    <a:pt x="103" y="29"/>
                  </a:lnTo>
                  <a:lnTo>
                    <a:pt x="106" y="29"/>
                  </a:lnTo>
                  <a:lnTo>
                    <a:pt x="110" y="25"/>
                  </a:lnTo>
                  <a:lnTo>
                    <a:pt x="117" y="25"/>
                  </a:lnTo>
                  <a:lnTo>
                    <a:pt x="121" y="25"/>
                  </a:lnTo>
                  <a:lnTo>
                    <a:pt x="125" y="21"/>
                  </a:lnTo>
                  <a:lnTo>
                    <a:pt x="128" y="21"/>
                  </a:lnTo>
                  <a:lnTo>
                    <a:pt x="136" y="21"/>
                  </a:lnTo>
                  <a:lnTo>
                    <a:pt x="139" y="21"/>
                  </a:lnTo>
                  <a:lnTo>
                    <a:pt x="143" y="17"/>
                  </a:lnTo>
                  <a:lnTo>
                    <a:pt x="150" y="17"/>
                  </a:lnTo>
                  <a:lnTo>
                    <a:pt x="154" y="13"/>
                  </a:lnTo>
                  <a:lnTo>
                    <a:pt x="158" y="13"/>
                  </a:lnTo>
                  <a:lnTo>
                    <a:pt x="165" y="13"/>
                  </a:lnTo>
                  <a:lnTo>
                    <a:pt x="169" y="8"/>
                  </a:lnTo>
                  <a:lnTo>
                    <a:pt x="172" y="8"/>
                  </a:lnTo>
                  <a:lnTo>
                    <a:pt x="180" y="4"/>
                  </a:lnTo>
                  <a:lnTo>
                    <a:pt x="183" y="4"/>
                  </a:lnTo>
                  <a:lnTo>
                    <a:pt x="187" y="4"/>
                  </a:lnTo>
                  <a:lnTo>
                    <a:pt x="194" y="0"/>
                  </a:lnTo>
                  <a:lnTo>
                    <a:pt x="198" y="0"/>
                  </a:lnTo>
                  <a:lnTo>
                    <a:pt x="201" y="0"/>
                  </a:lnTo>
                  <a:lnTo>
                    <a:pt x="205" y="0"/>
                  </a:lnTo>
                  <a:lnTo>
                    <a:pt x="212" y="0"/>
                  </a:lnTo>
                  <a:lnTo>
                    <a:pt x="216" y="0"/>
                  </a:lnTo>
                  <a:lnTo>
                    <a:pt x="220" y="0"/>
                  </a:lnTo>
                  <a:lnTo>
                    <a:pt x="227" y="0"/>
                  </a:lnTo>
                  <a:lnTo>
                    <a:pt x="231" y="4"/>
                  </a:lnTo>
                  <a:lnTo>
                    <a:pt x="234" y="4"/>
                  </a:lnTo>
                  <a:lnTo>
                    <a:pt x="242" y="8"/>
                  </a:lnTo>
                  <a:lnTo>
                    <a:pt x="245" y="8"/>
                  </a:lnTo>
                  <a:lnTo>
                    <a:pt x="249" y="13"/>
                  </a:lnTo>
                  <a:lnTo>
                    <a:pt x="256" y="17"/>
                  </a:lnTo>
                  <a:lnTo>
                    <a:pt x="260" y="21"/>
                  </a:lnTo>
                  <a:lnTo>
                    <a:pt x="264" y="25"/>
                  </a:lnTo>
                  <a:lnTo>
                    <a:pt x="271" y="33"/>
                  </a:lnTo>
                  <a:lnTo>
                    <a:pt x="275" y="37"/>
                  </a:lnTo>
                  <a:lnTo>
                    <a:pt x="278" y="46"/>
                  </a:lnTo>
                  <a:lnTo>
                    <a:pt x="286" y="54"/>
                  </a:lnTo>
                  <a:lnTo>
                    <a:pt x="289" y="58"/>
                  </a:lnTo>
                  <a:lnTo>
                    <a:pt x="293" y="67"/>
                  </a:lnTo>
                  <a:lnTo>
                    <a:pt x="297" y="75"/>
                  </a:lnTo>
                  <a:lnTo>
                    <a:pt x="304" y="83"/>
                  </a:lnTo>
                  <a:lnTo>
                    <a:pt x="308" y="91"/>
                  </a:lnTo>
                  <a:lnTo>
                    <a:pt x="311" y="104"/>
                  </a:lnTo>
                  <a:lnTo>
                    <a:pt x="319" y="112"/>
                  </a:lnTo>
                  <a:lnTo>
                    <a:pt x="322" y="121"/>
                  </a:lnTo>
                  <a:lnTo>
                    <a:pt x="326" y="129"/>
                  </a:lnTo>
                  <a:lnTo>
                    <a:pt x="333" y="137"/>
                  </a:lnTo>
                  <a:lnTo>
                    <a:pt x="337" y="146"/>
                  </a:lnTo>
                  <a:lnTo>
                    <a:pt x="340" y="154"/>
                  </a:lnTo>
                  <a:lnTo>
                    <a:pt x="348" y="162"/>
                  </a:lnTo>
                  <a:lnTo>
                    <a:pt x="351" y="170"/>
                  </a:lnTo>
                  <a:lnTo>
                    <a:pt x="355" y="175"/>
                  </a:lnTo>
                  <a:lnTo>
                    <a:pt x="362" y="183"/>
                  </a:lnTo>
                  <a:lnTo>
                    <a:pt x="366" y="187"/>
                  </a:lnTo>
                  <a:lnTo>
                    <a:pt x="370" y="195"/>
                  </a:lnTo>
                  <a:lnTo>
                    <a:pt x="373" y="200"/>
                  </a:lnTo>
                  <a:lnTo>
                    <a:pt x="381" y="204"/>
                  </a:lnTo>
                  <a:lnTo>
                    <a:pt x="384" y="208"/>
                  </a:lnTo>
                  <a:lnTo>
                    <a:pt x="388" y="212"/>
                  </a:lnTo>
                  <a:lnTo>
                    <a:pt x="395" y="216"/>
                  </a:lnTo>
                  <a:lnTo>
                    <a:pt x="399" y="220"/>
                  </a:lnTo>
                  <a:lnTo>
                    <a:pt x="403" y="220"/>
                  </a:lnTo>
                  <a:lnTo>
                    <a:pt x="410" y="224"/>
                  </a:lnTo>
                  <a:lnTo>
                    <a:pt x="414" y="224"/>
                  </a:lnTo>
                  <a:lnTo>
                    <a:pt x="417" y="224"/>
                  </a:lnTo>
                  <a:lnTo>
                    <a:pt x="425" y="224"/>
                  </a:lnTo>
                  <a:lnTo>
                    <a:pt x="428" y="224"/>
                  </a:lnTo>
                  <a:lnTo>
                    <a:pt x="432" y="224"/>
                  </a:lnTo>
                  <a:lnTo>
                    <a:pt x="439" y="224"/>
                  </a:lnTo>
                  <a:lnTo>
                    <a:pt x="443" y="224"/>
                  </a:lnTo>
                  <a:lnTo>
                    <a:pt x="447" y="224"/>
                  </a:lnTo>
                  <a:lnTo>
                    <a:pt x="450" y="220"/>
                  </a:lnTo>
                  <a:lnTo>
                    <a:pt x="458" y="220"/>
                  </a:lnTo>
                  <a:lnTo>
                    <a:pt x="461" y="220"/>
                  </a:lnTo>
                  <a:lnTo>
                    <a:pt x="465" y="220"/>
                  </a:lnTo>
                  <a:lnTo>
                    <a:pt x="472" y="216"/>
                  </a:lnTo>
                  <a:lnTo>
                    <a:pt x="476" y="216"/>
                  </a:lnTo>
                  <a:lnTo>
                    <a:pt x="480" y="212"/>
                  </a:lnTo>
                  <a:lnTo>
                    <a:pt x="487" y="212"/>
                  </a:lnTo>
                  <a:lnTo>
                    <a:pt x="490" y="208"/>
                  </a:lnTo>
                  <a:lnTo>
                    <a:pt x="494" y="208"/>
                  </a:lnTo>
                  <a:lnTo>
                    <a:pt x="501" y="204"/>
                  </a:lnTo>
                  <a:lnTo>
                    <a:pt x="505" y="200"/>
                  </a:lnTo>
                  <a:lnTo>
                    <a:pt x="509" y="195"/>
                  </a:lnTo>
                  <a:lnTo>
                    <a:pt x="516" y="195"/>
                  </a:lnTo>
                  <a:lnTo>
                    <a:pt x="520" y="191"/>
                  </a:lnTo>
                  <a:lnTo>
                    <a:pt x="523" y="187"/>
                  </a:lnTo>
                  <a:lnTo>
                    <a:pt x="531" y="183"/>
                  </a:lnTo>
                  <a:lnTo>
                    <a:pt x="534" y="175"/>
                  </a:lnTo>
                  <a:lnTo>
                    <a:pt x="538" y="170"/>
                  </a:lnTo>
                  <a:lnTo>
                    <a:pt x="542" y="166"/>
                  </a:lnTo>
                  <a:lnTo>
                    <a:pt x="549" y="158"/>
                  </a:lnTo>
                  <a:lnTo>
                    <a:pt x="553" y="154"/>
                  </a:lnTo>
                  <a:lnTo>
                    <a:pt x="556" y="146"/>
                  </a:lnTo>
                  <a:lnTo>
                    <a:pt x="564" y="137"/>
                  </a:lnTo>
                  <a:lnTo>
                    <a:pt x="567" y="133"/>
                  </a:lnTo>
                  <a:lnTo>
                    <a:pt x="571" y="125"/>
                  </a:lnTo>
                  <a:lnTo>
                    <a:pt x="578" y="116"/>
                  </a:lnTo>
                  <a:lnTo>
                    <a:pt x="582" y="108"/>
                  </a:lnTo>
                  <a:lnTo>
                    <a:pt x="586" y="100"/>
                  </a:lnTo>
                  <a:lnTo>
                    <a:pt x="593" y="91"/>
                  </a:lnTo>
                  <a:lnTo>
                    <a:pt x="597" y="83"/>
                  </a:lnTo>
                  <a:lnTo>
                    <a:pt x="600" y="71"/>
                  </a:lnTo>
                  <a:lnTo>
                    <a:pt x="608" y="62"/>
                  </a:lnTo>
                  <a:lnTo>
                    <a:pt x="611"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56"/>
            <p:cNvSpPr>
              <a:spLocks/>
            </p:cNvSpPr>
            <p:nvPr/>
          </p:nvSpPr>
          <p:spPr bwMode="auto">
            <a:xfrm>
              <a:off x="1913" y="3183"/>
              <a:ext cx="611" cy="142"/>
            </a:xfrm>
            <a:custGeom>
              <a:avLst/>
              <a:gdLst>
                <a:gd name="T0" fmla="*/ 8 w 611"/>
                <a:gd name="T1" fmla="*/ 59 h 142"/>
                <a:gd name="T2" fmla="*/ 22 w 611"/>
                <a:gd name="T3" fmla="*/ 38 h 142"/>
                <a:gd name="T4" fmla="*/ 37 w 611"/>
                <a:gd name="T5" fmla="*/ 25 h 142"/>
                <a:gd name="T6" fmla="*/ 51 w 611"/>
                <a:gd name="T7" fmla="*/ 17 h 142"/>
                <a:gd name="T8" fmla="*/ 66 w 611"/>
                <a:gd name="T9" fmla="*/ 21 h 142"/>
                <a:gd name="T10" fmla="*/ 81 w 611"/>
                <a:gd name="T11" fmla="*/ 30 h 142"/>
                <a:gd name="T12" fmla="*/ 95 w 611"/>
                <a:gd name="T13" fmla="*/ 46 h 142"/>
                <a:gd name="T14" fmla="*/ 110 w 611"/>
                <a:gd name="T15" fmla="*/ 67 h 142"/>
                <a:gd name="T16" fmla="*/ 125 w 611"/>
                <a:gd name="T17" fmla="*/ 88 h 142"/>
                <a:gd name="T18" fmla="*/ 139 w 611"/>
                <a:gd name="T19" fmla="*/ 108 h 142"/>
                <a:gd name="T20" fmla="*/ 154 w 611"/>
                <a:gd name="T21" fmla="*/ 125 h 142"/>
                <a:gd name="T22" fmla="*/ 168 w 611"/>
                <a:gd name="T23" fmla="*/ 138 h 142"/>
                <a:gd name="T24" fmla="*/ 183 w 611"/>
                <a:gd name="T25" fmla="*/ 142 h 142"/>
                <a:gd name="T26" fmla="*/ 198 w 611"/>
                <a:gd name="T27" fmla="*/ 138 h 142"/>
                <a:gd name="T28" fmla="*/ 212 w 611"/>
                <a:gd name="T29" fmla="*/ 129 h 142"/>
                <a:gd name="T30" fmla="*/ 227 w 611"/>
                <a:gd name="T31" fmla="*/ 121 h 142"/>
                <a:gd name="T32" fmla="*/ 242 w 611"/>
                <a:gd name="T33" fmla="*/ 104 h 142"/>
                <a:gd name="T34" fmla="*/ 253 w 611"/>
                <a:gd name="T35" fmla="*/ 88 h 142"/>
                <a:gd name="T36" fmla="*/ 267 w 611"/>
                <a:gd name="T37" fmla="*/ 71 h 142"/>
                <a:gd name="T38" fmla="*/ 282 w 611"/>
                <a:gd name="T39" fmla="*/ 54 h 142"/>
                <a:gd name="T40" fmla="*/ 297 w 611"/>
                <a:gd name="T41" fmla="*/ 42 h 142"/>
                <a:gd name="T42" fmla="*/ 311 w 611"/>
                <a:gd name="T43" fmla="*/ 30 h 142"/>
                <a:gd name="T44" fmla="*/ 326 w 611"/>
                <a:gd name="T45" fmla="*/ 21 h 142"/>
                <a:gd name="T46" fmla="*/ 340 w 611"/>
                <a:gd name="T47" fmla="*/ 17 h 142"/>
                <a:gd name="T48" fmla="*/ 355 w 611"/>
                <a:gd name="T49" fmla="*/ 13 h 142"/>
                <a:gd name="T50" fmla="*/ 370 w 611"/>
                <a:gd name="T51" fmla="*/ 9 h 142"/>
                <a:gd name="T52" fmla="*/ 384 w 611"/>
                <a:gd name="T53" fmla="*/ 9 h 142"/>
                <a:gd name="T54" fmla="*/ 399 w 611"/>
                <a:gd name="T55" fmla="*/ 9 h 142"/>
                <a:gd name="T56" fmla="*/ 414 w 611"/>
                <a:gd name="T57" fmla="*/ 5 h 142"/>
                <a:gd name="T58" fmla="*/ 428 w 611"/>
                <a:gd name="T59" fmla="*/ 5 h 142"/>
                <a:gd name="T60" fmla="*/ 443 w 611"/>
                <a:gd name="T61" fmla="*/ 5 h 142"/>
                <a:gd name="T62" fmla="*/ 457 w 611"/>
                <a:gd name="T63" fmla="*/ 9 h 142"/>
                <a:gd name="T64" fmla="*/ 472 w 611"/>
                <a:gd name="T65" fmla="*/ 9 h 142"/>
                <a:gd name="T66" fmla="*/ 487 w 611"/>
                <a:gd name="T67" fmla="*/ 9 h 142"/>
                <a:gd name="T68" fmla="*/ 498 w 611"/>
                <a:gd name="T69" fmla="*/ 5 h 142"/>
                <a:gd name="T70" fmla="*/ 512 w 611"/>
                <a:gd name="T71" fmla="*/ 5 h 142"/>
                <a:gd name="T72" fmla="*/ 527 w 611"/>
                <a:gd name="T73" fmla="*/ 5 h 142"/>
                <a:gd name="T74" fmla="*/ 542 w 611"/>
                <a:gd name="T75" fmla="*/ 5 h 142"/>
                <a:gd name="T76" fmla="*/ 556 w 611"/>
                <a:gd name="T77" fmla="*/ 0 h 142"/>
                <a:gd name="T78" fmla="*/ 571 w 611"/>
                <a:gd name="T79" fmla="*/ 0 h 142"/>
                <a:gd name="T80" fmla="*/ 586 w 611"/>
                <a:gd name="T81" fmla="*/ 0 h 142"/>
                <a:gd name="T82" fmla="*/ 600 w 611"/>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142">
                  <a:moveTo>
                    <a:pt x="0" y="71"/>
                  </a:moveTo>
                  <a:lnTo>
                    <a:pt x="4" y="67"/>
                  </a:lnTo>
                  <a:lnTo>
                    <a:pt x="8" y="59"/>
                  </a:lnTo>
                  <a:lnTo>
                    <a:pt x="15" y="50"/>
                  </a:lnTo>
                  <a:lnTo>
                    <a:pt x="18" y="42"/>
                  </a:lnTo>
                  <a:lnTo>
                    <a:pt x="22" y="38"/>
                  </a:lnTo>
                  <a:lnTo>
                    <a:pt x="29" y="34"/>
                  </a:lnTo>
                  <a:lnTo>
                    <a:pt x="33" y="30"/>
                  </a:lnTo>
                  <a:lnTo>
                    <a:pt x="37" y="25"/>
                  </a:lnTo>
                  <a:lnTo>
                    <a:pt x="44" y="21"/>
                  </a:lnTo>
                  <a:lnTo>
                    <a:pt x="48" y="21"/>
                  </a:lnTo>
                  <a:lnTo>
                    <a:pt x="51" y="17"/>
                  </a:lnTo>
                  <a:lnTo>
                    <a:pt x="59" y="17"/>
                  </a:lnTo>
                  <a:lnTo>
                    <a:pt x="62" y="21"/>
                  </a:lnTo>
                  <a:lnTo>
                    <a:pt x="66" y="21"/>
                  </a:lnTo>
                  <a:lnTo>
                    <a:pt x="73" y="21"/>
                  </a:lnTo>
                  <a:lnTo>
                    <a:pt x="77" y="25"/>
                  </a:lnTo>
                  <a:lnTo>
                    <a:pt x="81" y="30"/>
                  </a:lnTo>
                  <a:lnTo>
                    <a:pt x="84" y="34"/>
                  </a:lnTo>
                  <a:lnTo>
                    <a:pt x="92" y="42"/>
                  </a:lnTo>
                  <a:lnTo>
                    <a:pt x="95" y="46"/>
                  </a:lnTo>
                  <a:lnTo>
                    <a:pt x="99" y="50"/>
                  </a:lnTo>
                  <a:lnTo>
                    <a:pt x="106" y="59"/>
                  </a:lnTo>
                  <a:lnTo>
                    <a:pt x="110" y="67"/>
                  </a:lnTo>
                  <a:lnTo>
                    <a:pt x="114" y="71"/>
                  </a:lnTo>
                  <a:lnTo>
                    <a:pt x="121" y="79"/>
                  </a:lnTo>
                  <a:lnTo>
                    <a:pt x="125" y="88"/>
                  </a:lnTo>
                  <a:lnTo>
                    <a:pt x="128" y="96"/>
                  </a:lnTo>
                  <a:lnTo>
                    <a:pt x="136" y="100"/>
                  </a:lnTo>
                  <a:lnTo>
                    <a:pt x="139" y="108"/>
                  </a:lnTo>
                  <a:lnTo>
                    <a:pt x="143" y="113"/>
                  </a:lnTo>
                  <a:lnTo>
                    <a:pt x="150" y="121"/>
                  </a:lnTo>
                  <a:lnTo>
                    <a:pt x="154" y="125"/>
                  </a:lnTo>
                  <a:lnTo>
                    <a:pt x="158" y="129"/>
                  </a:lnTo>
                  <a:lnTo>
                    <a:pt x="165" y="133"/>
                  </a:lnTo>
                  <a:lnTo>
                    <a:pt x="168" y="138"/>
                  </a:lnTo>
                  <a:lnTo>
                    <a:pt x="172" y="138"/>
                  </a:lnTo>
                  <a:lnTo>
                    <a:pt x="176" y="138"/>
                  </a:lnTo>
                  <a:lnTo>
                    <a:pt x="183" y="142"/>
                  </a:lnTo>
                  <a:lnTo>
                    <a:pt x="187" y="142"/>
                  </a:lnTo>
                  <a:lnTo>
                    <a:pt x="190" y="142"/>
                  </a:lnTo>
                  <a:lnTo>
                    <a:pt x="198" y="138"/>
                  </a:lnTo>
                  <a:lnTo>
                    <a:pt x="201" y="138"/>
                  </a:lnTo>
                  <a:lnTo>
                    <a:pt x="205" y="133"/>
                  </a:lnTo>
                  <a:lnTo>
                    <a:pt x="212" y="129"/>
                  </a:lnTo>
                  <a:lnTo>
                    <a:pt x="216" y="129"/>
                  </a:lnTo>
                  <a:lnTo>
                    <a:pt x="220" y="125"/>
                  </a:lnTo>
                  <a:lnTo>
                    <a:pt x="227" y="121"/>
                  </a:lnTo>
                  <a:lnTo>
                    <a:pt x="231" y="113"/>
                  </a:lnTo>
                  <a:lnTo>
                    <a:pt x="234" y="108"/>
                  </a:lnTo>
                  <a:lnTo>
                    <a:pt x="242" y="104"/>
                  </a:lnTo>
                  <a:lnTo>
                    <a:pt x="245" y="96"/>
                  </a:lnTo>
                  <a:lnTo>
                    <a:pt x="249" y="92"/>
                  </a:lnTo>
                  <a:lnTo>
                    <a:pt x="253" y="88"/>
                  </a:lnTo>
                  <a:lnTo>
                    <a:pt x="260" y="79"/>
                  </a:lnTo>
                  <a:lnTo>
                    <a:pt x="264" y="75"/>
                  </a:lnTo>
                  <a:lnTo>
                    <a:pt x="267" y="71"/>
                  </a:lnTo>
                  <a:lnTo>
                    <a:pt x="275" y="63"/>
                  </a:lnTo>
                  <a:lnTo>
                    <a:pt x="278" y="59"/>
                  </a:lnTo>
                  <a:lnTo>
                    <a:pt x="282" y="54"/>
                  </a:lnTo>
                  <a:lnTo>
                    <a:pt x="289" y="50"/>
                  </a:lnTo>
                  <a:lnTo>
                    <a:pt x="293" y="46"/>
                  </a:lnTo>
                  <a:lnTo>
                    <a:pt x="297" y="42"/>
                  </a:lnTo>
                  <a:lnTo>
                    <a:pt x="304" y="38"/>
                  </a:lnTo>
                  <a:lnTo>
                    <a:pt x="308" y="34"/>
                  </a:lnTo>
                  <a:lnTo>
                    <a:pt x="311" y="30"/>
                  </a:lnTo>
                  <a:lnTo>
                    <a:pt x="318" y="25"/>
                  </a:lnTo>
                  <a:lnTo>
                    <a:pt x="322" y="25"/>
                  </a:lnTo>
                  <a:lnTo>
                    <a:pt x="326" y="21"/>
                  </a:lnTo>
                  <a:lnTo>
                    <a:pt x="329" y="21"/>
                  </a:lnTo>
                  <a:lnTo>
                    <a:pt x="337" y="17"/>
                  </a:lnTo>
                  <a:lnTo>
                    <a:pt x="340" y="17"/>
                  </a:lnTo>
                  <a:lnTo>
                    <a:pt x="344" y="13"/>
                  </a:lnTo>
                  <a:lnTo>
                    <a:pt x="351" y="13"/>
                  </a:lnTo>
                  <a:lnTo>
                    <a:pt x="355" y="13"/>
                  </a:lnTo>
                  <a:lnTo>
                    <a:pt x="359" y="9"/>
                  </a:lnTo>
                  <a:lnTo>
                    <a:pt x="366" y="9"/>
                  </a:lnTo>
                  <a:lnTo>
                    <a:pt x="370" y="9"/>
                  </a:lnTo>
                  <a:lnTo>
                    <a:pt x="373" y="9"/>
                  </a:lnTo>
                  <a:lnTo>
                    <a:pt x="381" y="9"/>
                  </a:lnTo>
                  <a:lnTo>
                    <a:pt x="384" y="9"/>
                  </a:lnTo>
                  <a:lnTo>
                    <a:pt x="388" y="9"/>
                  </a:lnTo>
                  <a:lnTo>
                    <a:pt x="395" y="9"/>
                  </a:lnTo>
                  <a:lnTo>
                    <a:pt x="399" y="9"/>
                  </a:lnTo>
                  <a:lnTo>
                    <a:pt x="403" y="5"/>
                  </a:lnTo>
                  <a:lnTo>
                    <a:pt x="406" y="5"/>
                  </a:lnTo>
                  <a:lnTo>
                    <a:pt x="414" y="5"/>
                  </a:lnTo>
                  <a:lnTo>
                    <a:pt x="417" y="5"/>
                  </a:lnTo>
                  <a:lnTo>
                    <a:pt x="421" y="5"/>
                  </a:lnTo>
                  <a:lnTo>
                    <a:pt x="428" y="5"/>
                  </a:lnTo>
                  <a:lnTo>
                    <a:pt x="432" y="5"/>
                  </a:lnTo>
                  <a:lnTo>
                    <a:pt x="436" y="5"/>
                  </a:lnTo>
                  <a:lnTo>
                    <a:pt x="443" y="5"/>
                  </a:lnTo>
                  <a:lnTo>
                    <a:pt x="447" y="5"/>
                  </a:lnTo>
                  <a:lnTo>
                    <a:pt x="450" y="9"/>
                  </a:lnTo>
                  <a:lnTo>
                    <a:pt x="457" y="9"/>
                  </a:lnTo>
                  <a:lnTo>
                    <a:pt x="461" y="9"/>
                  </a:lnTo>
                  <a:lnTo>
                    <a:pt x="465" y="9"/>
                  </a:lnTo>
                  <a:lnTo>
                    <a:pt x="472" y="9"/>
                  </a:lnTo>
                  <a:lnTo>
                    <a:pt x="476" y="9"/>
                  </a:lnTo>
                  <a:lnTo>
                    <a:pt x="479" y="9"/>
                  </a:lnTo>
                  <a:lnTo>
                    <a:pt x="487" y="9"/>
                  </a:lnTo>
                  <a:lnTo>
                    <a:pt x="490" y="9"/>
                  </a:lnTo>
                  <a:lnTo>
                    <a:pt x="494" y="5"/>
                  </a:lnTo>
                  <a:lnTo>
                    <a:pt x="498" y="5"/>
                  </a:lnTo>
                  <a:lnTo>
                    <a:pt x="505" y="5"/>
                  </a:lnTo>
                  <a:lnTo>
                    <a:pt x="509" y="5"/>
                  </a:lnTo>
                  <a:lnTo>
                    <a:pt x="512" y="5"/>
                  </a:lnTo>
                  <a:lnTo>
                    <a:pt x="520" y="5"/>
                  </a:lnTo>
                  <a:lnTo>
                    <a:pt x="523" y="5"/>
                  </a:lnTo>
                  <a:lnTo>
                    <a:pt x="527" y="5"/>
                  </a:lnTo>
                  <a:lnTo>
                    <a:pt x="534" y="5"/>
                  </a:lnTo>
                  <a:lnTo>
                    <a:pt x="538" y="5"/>
                  </a:lnTo>
                  <a:lnTo>
                    <a:pt x="542" y="5"/>
                  </a:lnTo>
                  <a:lnTo>
                    <a:pt x="549" y="0"/>
                  </a:lnTo>
                  <a:lnTo>
                    <a:pt x="553" y="0"/>
                  </a:lnTo>
                  <a:lnTo>
                    <a:pt x="556" y="0"/>
                  </a:lnTo>
                  <a:lnTo>
                    <a:pt x="564" y="0"/>
                  </a:lnTo>
                  <a:lnTo>
                    <a:pt x="567" y="0"/>
                  </a:lnTo>
                  <a:lnTo>
                    <a:pt x="571" y="0"/>
                  </a:lnTo>
                  <a:lnTo>
                    <a:pt x="575" y="0"/>
                  </a:lnTo>
                  <a:lnTo>
                    <a:pt x="582" y="0"/>
                  </a:lnTo>
                  <a:lnTo>
                    <a:pt x="586" y="0"/>
                  </a:lnTo>
                  <a:lnTo>
                    <a:pt x="589" y="0"/>
                  </a:lnTo>
                  <a:lnTo>
                    <a:pt x="597" y="0"/>
                  </a:lnTo>
                  <a:lnTo>
                    <a:pt x="600" y="0"/>
                  </a:lnTo>
                  <a:lnTo>
                    <a:pt x="604" y="0"/>
                  </a:lnTo>
                  <a:lnTo>
                    <a:pt x="6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7"/>
            <p:cNvSpPr>
              <a:spLocks/>
            </p:cNvSpPr>
            <p:nvPr/>
          </p:nvSpPr>
          <p:spPr bwMode="auto">
            <a:xfrm>
              <a:off x="2524" y="3183"/>
              <a:ext cx="37" cy="17"/>
            </a:xfrm>
            <a:custGeom>
              <a:avLst/>
              <a:gdLst>
                <a:gd name="T0" fmla="*/ 0 w 37"/>
                <a:gd name="T1" fmla="*/ 0 h 17"/>
                <a:gd name="T2" fmla="*/ 4 w 37"/>
                <a:gd name="T3" fmla="*/ 5 h 17"/>
                <a:gd name="T4" fmla="*/ 7 w 37"/>
                <a:gd name="T5" fmla="*/ 5 h 17"/>
                <a:gd name="T6" fmla="*/ 15 w 37"/>
                <a:gd name="T7" fmla="*/ 9 h 17"/>
                <a:gd name="T8" fmla="*/ 18 w 37"/>
                <a:gd name="T9" fmla="*/ 9 h 17"/>
                <a:gd name="T10" fmla="*/ 22 w 37"/>
                <a:gd name="T11" fmla="*/ 13 h 17"/>
                <a:gd name="T12" fmla="*/ 29 w 37"/>
                <a:gd name="T13" fmla="*/ 13 h 17"/>
                <a:gd name="T14" fmla="*/ 33 w 37"/>
                <a:gd name="T15" fmla="*/ 17 h 17"/>
                <a:gd name="T16" fmla="*/ 37 w 3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
                  <a:moveTo>
                    <a:pt x="0" y="0"/>
                  </a:moveTo>
                  <a:lnTo>
                    <a:pt x="4" y="5"/>
                  </a:lnTo>
                  <a:lnTo>
                    <a:pt x="7" y="5"/>
                  </a:lnTo>
                  <a:lnTo>
                    <a:pt x="15" y="9"/>
                  </a:lnTo>
                  <a:lnTo>
                    <a:pt x="18" y="9"/>
                  </a:lnTo>
                  <a:lnTo>
                    <a:pt x="22" y="13"/>
                  </a:lnTo>
                  <a:lnTo>
                    <a:pt x="29" y="13"/>
                  </a:lnTo>
                  <a:lnTo>
                    <a:pt x="33" y="17"/>
                  </a:lnTo>
                  <a:lnTo>
                    <a:pt x="37" y="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258"/>
            <p:cNvSpPr>
              <a:spLocks noChangeArrowheads="1"/>
            </p:cNvSpPr>
            <p:nvPr/>
          </p:nvSpPr>
          <p:spPr bwMode="auto">
            <a:xfrm>
              <a:off x="1427" y="3599"/>
              <a:ext cx="5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Helvetica" charset="0"/>
                </a:rPr>
                <a:t>time (secs)</a:t>
              </a:r>
              <a:endParaRPr lang="en-US" altLang="en-US"/>
            </a:p>
          </p:txBody>
        </p:sp>
        <p:sp>
          <p:nvSpPr>
            <p:cNvPr id="61" name="Rectangle 259"/>
            <p:cNvSpPr>
              <a:spLocks noChangeArrowheads="1"/>
            </p:cNvSpPr>
            <p:nvPr/>
          </p:nvSpPr>
          <p:spPr bwMode="auto">
            <a:xfrm rot="16200000">
              <a:off x="496" y="3255"/>
              <a:ext cx="9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LA</a:t>
              </a:r>
              <a:endParaRPr lang="en-US" altLang="en-US"/>
            </a:p>
          </p:txBody>
        </p:sp>
      </p:grpSp>
      <p:pic>
        <p:nvPicPr>
          <p:cNvPr id="1290" name="Picture 266" descr="C:\Users\Ganesh\research\xrmb_TVestimator\trained_nets\perfect_memory_vikram\perfect_memory_clear.png"/>
          <p:cNvPicPr>
            <a:picLocks noChangeAspect="1" noChangeArrowheads="1"/>
          </p:cNvPicPr>
          <p:nvPr/>
        </p:nvPicPr>
        <p:blipFill rotWithShape="1">
          <a:blip r:embed="rId4">
            <a:extLst>
              <a:ext uri="{28A0092B-C50C-407E-A947-70E740481C1C}">
                <a14:useLocalDpi xmlns:a14="http://schemas.microsoft.com/office/drawing/2010/main" val="0"/>
              </a:ext>
            </a:extLst>
          </a:blip>
          <a:srcRect l="7841" t="3691" r="7334" b="4988"/>
          <a:stretch/>
        </p:blipFill>
        <p:spPr bwMode="auto">
          <a:xfrm>
            <a:off x="7523480" y="1581468"/>
            <a:ext cx="3144520" cy="4362133"/>
          </a:xfrm>
          <a:prstGeom prst="rect">
            <a:avLst/>
          </a:prstGeom>
          <a:noFill/>
          <a:extLst>
            <a:ext uri="{909E8E84-426E-40DD-AFC4-6F175D3DCCD1}">
              <a14:hiddenFill xmlns:a14="http://schemas.microsoft.com/office/drawing/2010/main">
                <a:solidFill>
                  <a:srgbClr val="FFFFFF"/>
                </a:solidFill>
              </a14:hiddenFill>
            </a:ext>
          </a:extLst>
        </p:spPr>
      </p:pic>
      <p:pic>
        <p:nvPicPr>
          <p:cNvPr id="1291" name="Picture 267" descr="C:\Users\Ganesh\research\xrmb_TVestimator\trained_nets\perfect_memory\perfect_memory_sdTVs\pmC_JW33_tvs.png"/>
          <p:cNvPicPr>
            <a:picLocks noChangeAspect="1" noChangeArrowheads="1"/>
          </p:cNvPicPr>
          <p:nvPr/>
        </p:nvPicPr>
        <p:blipFill rotWithShape="1">
          <a:blip r:embed="rId5">
            <a:extLst>
              <a:ext uri="{28A0092B-C50C-407E-A947-70E740481C1C}">
                <a14:useLocalDpi xmlns:a14="http://schemas.microsoft.com/office/drawing/2010/main" val="0"/>
              </a:ext>
            </a:extLst>
          </a:blip>
          <a:srcRect l="4304" t="4402" r="3957" b="5337"/>
          <a:stretch/>
        </p:blipFill>
        <p:spPr bwMode="auto">
          <a:xfrm>
            <a:off x="4699000" y="1756568"/>
            <a:ext cx="2707640" cy="405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01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memory fast spoken</a:t>
            </a:r>
            <a:endParaRPr lang="en-US" dirty="0"/>
          </a:p>
        </p:txBody>
      </p:sp>
      <p:grpSp>
        <p:nvGrpSpPr>
          <p:cNvPr id="5" name="Group 4"/>
          <p:cNvGrpSpPr>
            <a:grpSpLocks noChangeAspect="1"/>
          </p:cNvGrpSpPr>
          <p:nvPr/>
        </p:nvGrpSpPr>
        <p:grpSpPr bwMode="auto">
          <a:xfrm>
            <a:off x="1613888" y="1629569"/>
            <a:ext cx="3318631" cy="4532313"/>
            <a:chOff x="288" y="1008"/>
            <a:chExt cx="1554" cy="2855"/>
          </a:xfrm>
        </p:grpSpPr>
        <p:sp>
          <p:nvSpPr>
            <p:cNvPr id="6" name="AutoShape 3"/>
            <p:cNvSpPr>
              <a:spLocks noChangeAspect="1" noChangeArrowheads="1" noTextEdit="1"/>
            </p:cNvSpPr>
            <p:nvPr/>
          </p:nvSpPr>
          <p:spPr bwMode="auto">
            <a:xfrm>
              <a:off x="288" y="1008"/>
              <a:ext cx="1550"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288" y="1008"/>
              <a:ext cx="1554" cy="28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620" y="1715"/>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620" y="1715"/>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 y="1715"/>
              <a:ext cx="107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rot="16200000">
              <a:off x="161" y="1840"/>
              <a:ext cx="38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Frequency</a:t>
              </a:r>
              <a:endParaRPr lang="en-US" altLang="en-US"/>
            </a:p>
          </p:txBody>
        </p:sp>
        <p:sp>
          <p:nvSpPr>
            <p:cNvPr id="11" name="Freeform 10"/>
            <p:cNvSpPr>
              <a:spLocks/>
            </p:cNvSpPr>
            <p:nvPr/>
          </p:nvSpPr>
          <p:spPr bwMode="auto">
            <a:xfrm>
              <a:off x="899"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1190"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1481"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620" y="2064"/>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620" y="1889"/>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20" y="1715"/>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a:off x="620" y="171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V="1">
              <a:off x="1692"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flipV="1">
              <a:off x="899"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a:off x="899"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45" y="2080"/>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6" name="Line 25"/>
            <p:cNvSpPr>
              <a:spLocks noChangeShapeType="1"/>
            </p:cNvSpPr>
            <p:nvPr/>
          </p:nvSpPr>
          <p:spPr bwMode="auto">
            <a:xfrm flipV="1">
              <a:off x="1190"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a:off x="1190"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1136" y="2080"/>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9" name="Line 28"/>
            <p:cNvSpPr>
              <a:spLocks noChangeShapeType="1"/>
            </p:cNvSpPr>
            <p:nvPr/>
          </p:nvSpPr>
          <p:spPr bwMode="auto">
            <a:xfrm flipV="1">
              <a:off x="1481"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a:off x="1481"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1427" y="2080"/>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048" name="Line 31"/>
            <p:cNvSpPr>
              <a:spLocks noChangeShapeType="1"/>
            </p:cNvSpPr>
            <p:nvPr/>
          </p:nvSpPr>
          <p:spPr bwMode="auto">
            <a:xfrm>
              <a:off x="620" y="206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32"/>
            <p:cNvSpPr>
              <a:spLocks noChangeShapeType="1"/>
            </p:cNvSpPr>
            <p:nvPr/>
          </p:nvSpPr>
          <p:spPr bwMode="auto">
            <a:xfrm flipH="1">
              <a:off x="1680" y="206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33"/>
            <p:cNvSpPr>
              <a:spLocks noChangeArrowheads="1"/>
            </p:cNvSpPr>
            <p:nvPr/>
          </p:nvSpPr>
          <p:spPr bwMode="auto">
            <a:xfrm>
              <a:off x="558" y="2018"/>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051" name="Line 34"/>
            <p:cNvSpPr>
              <a:spLocks noChangeShapeType="1"/>
            </p:cNvSpPr>
            <p:nvPr/>
          </p:nvSpPr>
          <p:spPr bwMode="auto">
            <a:xfrm>
              <a:off x="620" y="188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35"/>
            <p:cNvSpPr>
              <a:spLocks noChangeShapeType="1"/>
            </p:cNvSpPr>
            <p:nvPr/>
          </p:nvSpPr>
          <p:spPr bwMode="auto">
            <a:xfrm flipH="1">
              <a:off x="1680" y="188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36"/>
            <p:cNvSpPr>
              <a:spLocks noChangeArrowheads="1"/>
            </p:cNvSpPr>
            <p:nvPr/>
          </p:nvSpPr>
          <p:spPr bwMode="auto">
            <a:xfrm>
              <a:off x="421" y="1843"/>
              <a:ext cx="1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4000</a:t>
              </a:r>
              <a:endParaRPr lang="en-US" altLang="en-US"/>
            </a:p>
          </p:txBody>
        </p:sp>
        <p:sp>
          <p:nvSpPr>
            <p:cNvPr id="2054" name="Line 37"/>
            <p:cNvSpPr>
              <a:spLocks noChangeShapeType="1"/>
            </p:cNvSpPr>
            <p:nvPr/>
          </p:nvSpPr>
          <p:spPr bwMode="auto">
            <a:xfrm>
              <a:off x="620" y="1715"/>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 name="Line 38"/>
            <p:cNvSpPr>
              <a:spLocks noChangeShapeType="1"/>
            </p:cNvSpPr>
            <p:nvPr/>
          </p:nvSpPr>
          <p:spPr bwMode="auto">
            <a:xfrm flipH="1">
              <a:off x="1680" y="1715"/>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39"/>
            <p:cNvSpPr>
              <a:spLocks noChangeArrowheads="1"/>
            </p:cNvSpPr>
            <p:nvPr/>
          </p:nvSpPr>
          <p:spPr bwMode="auto">
            <a:xfrm>
              <a:off x="421" y="1669"/>
              <a:ext cx="1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8000</a:t>
              </a:r>
              <a:endParaRPr lang="en-US" altLang="en-US"/>
            </a:p>
          </p:txBody>
        </p:sp>
        <p:sp>
          <p:nvSpPr>
            <p:cNvPr id="2058" name="Line 40"/>
            <p:cNvSpPr>
              <a:spLocks noChangeShapeType="1"/>
            </p:cNvSpPr>
            <p:nvPr/>
          </p:nvSpPr>
          <p:spPr bwMode="auto">
            <a:xfrm>
              <a:off x="620" y="171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Line 41"/>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Line 42"/>
            <p:cNvSpPr>
              <a:spLocks noChangeShapeType="1"/>
            </p:cNvSpPr>
            <p:nvPr/>
          </p:nvSpPr>
          <p:spPr bwMode="auto">
            <a:xfrm flipV="1">
              <a:off x="1692"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43"/>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44"/>
            <p:cNvSpPr>
              <a:spLocks noChangeArrowheads="1"/>
            </p:cNvSpPr>
            <p:nvPr/>
          </p:nvSpPr>
          <p:spPr bwMode="auto">
            <a:xfrm>
              <a:off x="620" y="1220"/>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45"/>
            <p:cNvSpPr>
              <a:spLocks noChangeArrowheads="1"/>
            </p:cNvSpPr>
            <p:nvPr/>
          </p:nvSpPr>
          <p:spPr bwMode="auto">
            <a:xfrm>
              <a:off x="620" y="1220"/>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46"/>
            <p:cNvSpPr>
              <a:spLocks noChangeShapeType="1"/>
            </p:cNvSpPr>
            <p:nvPr/>
          </p:nvSpPr>
          <p:spPr bwMode="auto">
            <a:xfrm>
              <a:off x="620" y="122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47"/>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48"/>
            <p:cNvSpPr>
              <a:spLocks noChangeShapeType="1"/>
            </p:cNvSpPr>
            <p:nvPr/>
          </p:nvSpPr>
          <p:spPr bwMode="auto">
            <a:xfrm flipV="1">
              <a:off x="1692"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49"/>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Line 50"/>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51"/>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52"/>
            <p:cNvSpPr>
              <a:spLocks noChangeShapeType="1"/>
            </p:cNvSpPr>
            <p:nvPr/>
          </p:nvSpPr>
          <p:spPr bwMode="auto">
            <a:xfrm flipV="1">
              <a:off x="899"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Line 53"/>
            <p:cNvSpPr>
              <a:spLocks noChangeShapeType="1"/>
            </p:cNvSpPr>
            <p:nvPr/>
          </p:nvSpPr>
          <p:spPr bwMode="auto">
            <a:xfrm>
              <a:off x="899"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54"/>
            <p:cNvSpPr>
              <a:spLocks noChangeArrowheads="1"/>
            </p:cNvSpPr>
            <p:nvPr/>
          </p:nvSpPr>
          <p:spPr bwMode="auto">
            <a:xfrm>
              <a:off x="845" y="158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073" name="Line 55"/>
            <p:cNvSpPr>
              <a:spLocks noChangeShapeType="1"/>
            </p:cNvSpPr>
            <p:nvPr/>
          </p:nvSpPr>
          <p:spPr bwMode="auto">
            <a:xfrm flipV="1">
              <a:off x="1190"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Line 56"/>
            <p:cNvSpPr>
              <a:spLocks noChangeShapeType="1"/>
            </p:cNvSpPr>
            <p:nvPr/>
          </p:nvSpPr>
          <p:spPr bwMode="auto">
            <a:xfrm>
              <a:off x="1190"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57"/>
            <p:cNvSpPr>
              <a:spLocks noChangeArrowheads="1"/>
            </p:cNvSpPr>
            <p:nvPr/>
          </p:nvSpPr>
          <p:spPr bwMode="auto">
            <a:xfrm>
              <a:off x="1136" y="158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076" name="Line 58"/>
            <p:cNvSpPr>
              <a:spLocks noChangeShapeType="1"/>
            </p:cNvSpPr>
            <p:nvPr/>
          </p:nvSpPr>
          <p:spPr bwMode="auto">
            <a:xfrm flipV="1">
              <a:off x="1481"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59"/>
            <p:cNvSpPr>
              <a:spLocks noChangeShapeType="1"/>
            </p:cNvSpPr>
            <p:nvPr/>
          </p:nvSpPr>
          <p:spPr bwMode="auto">
            <a:xfrm>
              <a:off x="1481"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60"/>
            <p:cNvSpPr>
              <a:spLocks noChangeArrowheads="1"/>
            </p:cNvSpPr>
            <p:nvPr/>
          </p:nvSpPr>
          <p:spPr bwMode="auto">
            <a:xfrm>
              <a:off x="1427" y="158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079" name="Line 61"/>
            <p:cNvSpPr>
              <a:spLocks noChangeShapeType="1"/>
            </p:cNvSpPr>
            <p:nvPr/>
          </p:nvSpPr>
          <p:spPr bwMode="auto">
            <a:xfrm>
              <a:off x="620" y="1573"/>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Line 62"/>
            <p:cNvSpPr>
              <a:spLocks noChangeShapeType="1"/>
            </p:cNvSpPr>
            <p:nvPr/>
          </p:nvSpPr>
          <p:spPr bwMode="auto">
            <a:xfrm flipH="1">
              <a:off x="1680" y="1573"/>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63"/>
            <p:cNvSpPr>
              <a:spLocks noChangeArrowheads="1"/>
            </p:cNvSpPr>
            <p:nvPr/>
          </p:nvSpPr>
          <p:spPr bwMode="auto">
            <a:xfrm>
              <a:off x="396" y="1527"/>
              <a:ext cx="1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2082" name="Line 64"/>
            <p:cNvSpPr>
              <a:spLocks noChangeShapeType="1"/>
            </p:cNvSpPr>
            <p:nvPr/>
          </p:nvSpPr>
          <p:spPr bwMode="auto">
            <a:xfrm>
              <a:off x="620" y="1395"/>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Line 65"/>
            <p:cNvSpPr>
              <a:spLocks noChangeShapeType="1"/>
            </p:cNvSpPr>
            <p:nvPr/>
          </p:nvSpPr>
          <p:spPr bwMode="auto">
            <a:xfrm flipH="1">
              <a:off x="1680" y="1395"/>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Rectangle 66"/>
            <p:cNvSpPr>
              <a:spLocks noChangeArrowheads="1"/>
            </p:cNvSpPr>
            <p:nvPr/>
          </p:nvSpPr>
          <p:spPr bwMode="auto">
            <a:xfrm>
              <a:off x="558" y="1349"/>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085" name="Line 67"/>
            <p:cNvSpPr>
              <a:spLocks noChangeShapeType="1"/>
            </p:cNvSpPr>
            <p:nvPr/>
          </p:nvSpPr>
          <p:spPr bwMode="auto">
            <a:xfrm>
              <a:off x="620" y="1220"/>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Line 68"/>
            <p:cNvSpPr>
              <a:spLocks noChangeShapeType="1"/>
            </p:cNvSpPr>
            <p:nvPr/>
          </p:nvSpPr>
          <p:spPr bwMode="auto">
            <a:xfrm flipH="1">
              <a:off x="1680" y="1220"/>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Rectangle 69"/>
            <p:cNvSpPr>
              <a:spLocks noChangeArrowheads="1"/>
            </p:cNvSpPr>
            <p:nvPr/>
          </p:nvSpPr>
          <p:spPr bwMode="auto">
            <a:xfrm>
              <a:off x="421" y="1174"/>
              <a:ext cx="1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2088" name="Line 70"/>
            <p:cNvSpPr>
              <a:spLocks noChangeShapeType="1"/>
            </p:cNvSpPr>
            <p:nvPr/>
          </p:nvSpPr>
          <p:spPr bwMode="auto">
            <a:xfrm>
              <a:off x="620" y="122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Line 71"/>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Line 72"/>
            <p:cNvSpPr>
              <a:spLocks noChangeShapeType="1"/>
            </p:cNvSpPr>
            <p:nvPr/>
          </p:nvSpPr>
          <p:spPr bwMode="auto">
            <a:xfrm flipV="1">
              <a:off x="1692"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Line 73"/>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74"/>
            <p:cNvSpPr>
              <a:spLocks/>
            </p:cNvSpPr>
            <p:nvPr/>
          </p:nvSpPr>
          <p:spPr bwMode="auto">
            <a:xfrm>
              <a:off x="620" y="1340"/>
              <a:ext cx="179" cy="146"/>
            </a:xfrm>
            <a:custGeom>
              <a:avLst/>
              <a:gdLst>
                <a:gd name="T0" fmla="*/ 5 w 179"/>
                <a:gd name="T1" fmla="*/ 50 h 146"/>
                <a:gd name="T2" fmla="*/ 9 w 179"/>
                <a:gd name="T3" fmla="*/ 55 h 146"/>
                <a:gd name="T4" fmla="*/ 13 w 179"/>
                <a:gd name="T5" fmla="*/ 59 h 146"/>
                <a:gd name="T6" fmla="*/ 17 w 179"/>
                <a:gd name="T7" fmla="*/ 59 h 146"/>
                <a:gd name="T8" fmla="*/ 25 w 179"/>
                <a:gd name="T9" fmla="*/ 55 h 146"/>
                <a:gd name="T10" fmla="*/ 30 w 179"/>
                <a:gd name="T11" fmla="*/ 55 h 146"/>
                <a:gd name="T12" fmla="*/ 34 w 179"/>
                <a:gd name="T13" fmla="*/ 59 h 146"/>
                <a:gd name="T14" fmla="*/ 38 w 179"/>
                <a:gd name="T15" fmla="*/ 55 h 146"/>
                <a:gd name="T16" fmla="*/ 42 w 179"/>
                <a:gd name="T17" fmla="*/ 59 h 146"/>
                <a:gd name="T18" fmla="*/ 46 w 179"/>
                <a:gd name="T19" fmla="*/ 63 h 146"/>
                <a:gd name="T20" fmla="*/ 50 w 179"/>
                <a:gd name="T21" fmla="*/ 55 h 146"/>
                <a:gd name="T22" fmla="*/ 50 w 179"/>
                <a:gd name="T23" fmla="*/ 59 h 146"/>
                <a:gd name="T24" fmla="*/ 54 w 179"/>
                <a:gd name="T25" fmla="*/ 55 h 146"/>
                <a:gd name="T26" fmla="*/ 59 w 179"/>
                <a:gd name="T27" fmla="*/ 59 h 146"/>
                <a:gd name="T28" fmla="*/ 63 w 179"/>
                <a:gd name="T29" fmla="*/ 50 h 146"/>
                <a:gd name="T30" fmla="*/ 67 w 179"/>
                <a:gd name="T31" fmla="*/ 59 h 146"/>
                <a:gd name="T32" fmla="*/ 71 w 179"/>
                <a:gd name="T33" fmla="*/ 63 h 146"/>
                <a:gd name="T34" fmla="*/ 75 w 179"/>
                <a:gd name="T35" fmla="*/ 55 h 146"/>
                <a:gd name="T36" fmla="*/ 75 w 179"/>
                <a:gd name="T37" fmla="*/ 55 h 146"/>
                <a:gd name="T38" fmla="*/ 79 w 179"/>
                <a:gd name="T39" fmla="*/ 50 h 146"/>
                <a:gd name="T40" fmla="*/ 84 w 179"/>
                <a:gd name="T41" fmla="*/ 63 h 146"/>
                <a:gd name="T42" fmla="*/ 88 w 179"/>
                <a:gd name="T43" fmla="*/ 50 h 146"/>
                <a:gd name="T44" fmla="*/ 92 w 179"/>
                <a:gd name="T45" fmla="*/ 59 h 146"/>
                <a:gd name="T46" fmla="*/ 100 w 179"/>
                <a:gd name="T47" fmla="*/ 55 h 146"/>
                <a:gd name="T48" fmla="*/ 104 w 179"/>
                <a:gd name="T49" fmla="*/ 50 h 146"/>
                <a:gd name="T50" fmla="*/ 108 w 179"/>
                <a:gd name="T51" fmla="*/ 59 h 146"/>
                <a:gd name="T52" fmla="*/ 113 w 179"/>
                <a:gd name="T53" fmla="*/ 59 h 146"/>
                <a:gd name="T54" fmla="*/ 117 w 179"/>
                <a:gd name="T55" fmla="*/ 55 h 146"/>
                <a:gd name="T56" fmla="*/ 121 w 179"/>
                <a:gd name="T57" fmla="*/ 59 h 146"/>
                <a:gd name="T58" fmla="*/ 125 w 179"/>
                <a:gd name="T59" fmla="*/ 50 h 146"/>
                <a:gd name="T60" fmla="*/ 129 w 179"/>
                <a:gd name="T61" fmla="*/ 42 h 146"/>
                <a:gd name="T62" fmla="*/ 133 w 179"/>
                <a:gd name="T63" fmla="*/ 71 h 146"/>
                <a:gd name="T64" fmla="*/ 142 w 179"/>
                <a:gd name="T65" fmla="*/ 50 h 146"/>
                <a:gd name="T66" fmla="*/ 146 w 179"/>
                <a:gd name="T67" fmla="*/ 75 h 146"/>
                <a:gd name="T68" fmla="*/ 146 w 179"/>
                <a:gd name="T69" fmla="*/ 21 h 146"/>
                <a:gd name="T70" fmla="*/ 150 w 179"/>
                <a:gd name="T71" fmla="*/ 84 h 146"/>
                <a:gd name="T72" fmla="*/ 154 w 179"/>
                <a:gd name="T73" fmla="*/ 67 h 146"/>
                <a:gd name="T74" fmla="*/ 158 w 179"/>
                <a:gd name="T75" fmla="*/ 38 h 146"/>
                <a:gd name="T76" fmla="*/ 162 w 179"/>
                <a:gd name="T77" fmla="*/ 75 h 146"/>
                <a:gd name="T78" fmla="*/ 167 w 179"/>
                <a:gd name="T79" fmla="*/ 0 h 146"/>
                <a:gd name="T80" fmla="*/ 171 w 179"/>
                <a:gd name="T81" fmla="*/ 146 h 146"/>
                <a:gd name="T82" fmla="*/ 175 w 179"/>
                <a:gd name="T83"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6">
                  <a:moveTo>
                    <a:pt x="0" y="55"/>
                  </a:moveTo>
                  <a:lnTo>
                    <a:pt x="5" y="59"/>
                  </a:lnTo>
                  <a:lnTo>
                    <a:pt x="5" y="50"/>
                  </a:lnTo>
                  <a:lnTo>
                    <a:pt x="5" y="55"/>
                  </a:lnTo>
                  <a:lnTo>
                    <a:pt x="9" y="59"/>
                  </a:lnTo>
                  <a:lnTo>
                    <a:pt x="9" y="55"/>
                  </a:lnTo>
                  <a:lnTo>
                    <a:pt x="9" y="55"/>
                  </a:lnTo>
                  <a:lnTo>
                    <a:pt x="13" y="59"/>
                  </a:lnTo>
                  <a:lnTo>
                    <a:pt x="13" y="59"/>
                  </a:lnTo>
                  <a:lnTo>
                    <a:pt x="13" y="55"/>
                  </a:lnTo>
                  <a:lnTo>
                    <a:pt x="13" y="55"/>
                  </a:lnTo>
                  <a:lnTo>
                    <a:pt x="17" y="59"/>
                  </a:lnTo>
                  <a:lnTo>
                    <a:pt x="21" y="55"/>
                  </a:lnTo>
                  <a:lnTo>
                    <a:pt x="21" y="59"/>
                  </a:lnTo>
                  <a:lnTo>
                    <a:pt x="25" y="55"/>
                  </a:lnTo>
                  <a:lnTo>
                    <a:pt x="25" y="59"/>
                  </a:lnTo>
                  <a:lnTo>
                    <a:pt x="25" y="59"/>
                  </a:lnTo>
                  <a:lnTo>
                    <a:pt x="30" y="55"/>
                  </a:lnTo>
                  <a:lnTo>
                    <a:pt x="30" y="50"/>
                  </a:lnTo>
                  <a:lnTo>
                    <a:pt x="30" y="55"/>
                  </a:lnTo>
                  <a:lnTo>
                    <a:pt x="34" y="59"/>
                  </a:lnTo>
                  <a:lnTo>
                    <a:pt x="34" y="55"/>
                  </a:lnTo>
                  <a:lnTo>
                    <a:pt x="38" y="59"/>
                  </a:lnTo>
                  <a:lnTo>
                    <a:pt x="38" y="55"/>
                  </a:lnTo>
                  <a:lnTo>
                    <a:pt x="38" y="59"/>
                  </a:lnTo>
                  <a:lnTo>
                    <a:pt x="42" y="55"/>
                  </a:lnTo>
                  <a:lnTo>
                    <a:pt x="42" y="59"/>
                  </a:lnTo>
                  <a:lnTo>
                    <a:pt x="42" y="50"/>
                  </a:lnTo>
                  <a:lnTo>
                    <a:pt x="46" y="55"/>
                  </a:lnTo>
                  <a:lnTo>
                    <a:pt x="46" y="63"/>
                  </a:lnTo>
                  <a:lnTo>
                    <a:pt x="46" y="50"/>
                  </a:lnTo>
                  <a:lnTo>
                    <a:pt x="46" y="59"/>
                  </a:lnTo>
                  <a:lnTo>
                    <a:pt x="50" y="55"/>
                  </a:lnTo>
                  <a:lnTo>
                    <a:pt x="50" y="63"/>
                  </a:lnTo>
                  <a:lnTo>
                    <a:pt x="50" y="50"/>
                  </a:lnTo>
                  <a:lnTo>
                    <a:pt x="50" y="59"/>
                  </a:lnTo>
                  <a:lnTo>
                    <a:pt x="54" y="55"/>
                  </a:lnTo>
                  <a:lnTo>
                    <a:pt x="54" y="50"/>
                  </a:lnTo>
                  <a:lnTo>
                    <a:pt x="54" y="55"/>
                  </a:lnTo>
                  <a:lnTo>
                    <a:pt x="59" y="59"/>
                  </a:lnTo>
                  <a:lnTo>
                    <a:pt x="59" y="55"/>
                  </a:lnTo>
                  <a:lnTo>
                    <a:pt x="59" y="59"/>
                  </a:lnTo>
                  <a:lnTo>
                    <a:pt x="63" y="55"/>
                  </a:lnTo>
                  <a:lnTo>
                    <a:pt x="63" y="59"/>
                  </a:lnTo>
                  <a:lnTo>
                    <a:pt x="63" y="50"/>
                  </a:lnTo>
                  <a:lnTo>
                    <a:pt x="63" y="55"/>
                  </a:lnTo>
                  <a:lnTo>
                    <a:pt x="67" y="59"/>
                  </a:lnTo>
                  <a:lnTo>
                    <a:pt x="67" y="59"/>
                  </a:lnTo>
                  <a:lnTo>
                    <a:pt x="67" y="55"/>
                  </a:lnTo>
                  <a:lnTo>
                    <a:pt x="71" y="59"/>
                  </a:lnTo>
                  <a:lnTo>
                    <a:pt x="71" y="63"/>
                  </a:lnTo>
                  <a:lnTo>
                    <a:pt x="71" y="55"/>
                  </a:lnTo>
                  <a:lnTo>
                    <a:pt x="71" y="59"/>
                  </a:lnTo>
                  <a:lnTo>
                    <a:pt x="75" y="55"/>
                  </a:lnTo>
                  <a:lnTo>
                    <a:pt x="75" y="63"/>
                  </a:lnTo>
                  <a:lnTo>
                    <a:pt x="75" y="55"/>
                  </a:lnTo>
                  <a:lnTo>
                    <a:pt x="75" y="55"/>
                  </a:lnTo>
                  <a:lnTo>
                    <a:pt x="79" y="59"/>
                  </a:lnTo>
                  <a:lnTo>
                    <a:pt x="79" y="63"/>
                  </a:lnTo>
                  <a:lnTo>
                    <a:pt x="79" y="50"/>
                  </a:lnTo>
                  <a:lnTo>
                    <a:pt x="79" y="55"/>
                  </a:lnTo>
                  <a:lnTo>
                    <a:pt x="84" y="59"/>
                  </a:lnTo>
                  <a:lnTo>
                    <a:pt x="84" y="63"/>
                  </a:lnTo>
                  <a:lnTo>
                    <a:pt x="84" y="50"/>
                  </a:lnTo>
                  <a:lnTo>
                    <a:pt x="84" y="55"/>
                  </a:lnTo>
                  <a:lnTo>
                    <a:pt x="88" y="50"/>
                  </a:lnTo>
                  <a:lnTo>
                    <a:pt x="88" y="59"/>
                  </a:lnTo>
                  <a:lnTo>
                    <a:pt x="88" y="55"/>
                  </a:lnTo>
                  <a:lnTo>
                    <a:pt x="92" y="59"/>
                  </a:lnTo>
                  <a:lnTo>
                    <a:pt x="92" y="59"/>
                  </a:lnTo>
                  <a:lnTo>
                    <a:pt x="92" y="55"/>
                  </a:lnTo>
                  <a:lnTo>
                    <a:pt x="100" y="55"/>
                  </a:lnTo>
                  <a:lnTo>
                    <a:pt x="96" y="55"/>
                  </a:lnTo>
                  <a:lnTo>
                    <a:pt x="100" y="55"/>
                  </a:lnTo>
                  <a:lnTo>
                    <a:pt x="104" y="50"/>
                  </a:lnTo>
                  <a:lnTo>
                    <a:pt x="104" y="59"/>
                  </a:lnTo>
                  <a:lnTo>
                    <a:pt x="108" y="55"/>
                  </a:lnTo>
                  <a:lnTo>
                    <a:pt x="108" y="59"/>
                  </a:lnTo>
                  <a:lnTo>
                    <a:pt x="108" y="55"/>
                  </a:lnTo>
                  <a:lnTo>
                    <a:pt x="113" y="59"/>
                  </a:lnTo>
                  <a:lnTo>
                    <a:pt x="113" y="59"/>
                  </a:lnTo>
                  <a:lnTo>
                    <a:pt x="113" y="55"/>
                  </a:lnTo>
                  <a:lnTo>
                    <a:pt x="117" y="59"/>
                  </a:lnTo>
                  <a:lnTo>
                    <a:pt x="117" y="55"/>
                  </a:lnTo>
                  <a:lnTo>
                    <a:pt x="117" y="59"/>
                  </a:lnTo>
                  <a:lnTo>
                    <a:pt x="121" y="55"/>
                  </a:lnTo>
                  <a:lnTo>
                    <a:pt x="121" y="59"/>
                  </a:lnTo>
                  <a:lnTo>
                    <a:pt x="121" y="55"/>
                  </a:lnTo>
                  <a:lnTo>
                    <a:pt x="121" y="55"/>
                  </a:lnTo>
                  <a:lnTo>
                    <a:pt x="125" y="50"/>
                  </a:lnTo>
                  <a:lnTo>
                    <a:pt x="125" y="63"/>
                  </a:lnTo>
                  <a:lnTo>
                    <a:pt x="129" y="59"/>
                  </a:lnTo>
                  <a:lnTo>
                    <a:pt x="129" y="42"/>
                  </a:lnTo>
                  <a:lnTo>
                    <a:pt x="129" y="50"/>
                  </a:lnTo>
                  <a:lnTo>
                    <a:pt x="133" y="55"/>
                  </a:lnTo>
                  <a:lnTo>
                    <a:pt x="133" y="71"/>
                  </a:lnTo>
                  <a:lnTo>
                    <a:pt x="138" y="67"/>
                  </a:lnTo>
                  <a:lnTo>
                    <a:pt x="138" y="55"/>
                  </a:lnTo>
                  <a:lnTo>
                    <a:pt x="142" y="50"/>
                  </a:lnTo>
                  <a:lnTo>
                    <a:pt x="142" y="38"/>
                  </a:lnTo>
                  <a:lnTo>
                    <a:pt x="142" y="63"/>
                  </a:lnTo>
                  <a:lnTo>
                    <a:pt x="146" y="75"/>
                  </a:lnTo>
                  <a:lnTo>
                    <a:pt x="146" y="92"/>
                  </a:lnTo>
                  <a:lnTo>
                    <a:pt x="146" y="5"/>
                  </a:lnTo>
                  <a:lnTo>
                    <a:pt x="146" y="21"/>
                  </a:lnTo>
                  <a:lnTo>
                    <a:pt x="150" y="25"/>
                  </a:lnTo>
                  <a:lnTo>
                    <a:pt x="150" y="129"/>
                  </a:lnTo>
                  <a:lnTo>
                    <a:pt x="150" y="84"/>
                  </a:lnTo>
                  <a:lnTo>
                    <a:pt x="154" y="71"/>
                  </a:lnTo>
                  <a:lnTo>
                    <a:pt x="154" y="42"/>
                  </a:lnTo>
                  <a:lnTo>
                    <a:pt x="154" y="67"/>
                  </a:lnTo>
                  <a:lnTo>
                    <a:pt x="158" y="63"/>
                  </a:lnTo>
                  <a:lnTo>
                    <a:pt x="158" y="25"/>
                  </a:lnTo>
                  <a:lnTo>
                    <a:pt x="158" y="38"/>
                  </a:lnTo>
                  <a:lnTo>
                    <a:pt x="162" y="46"/>
                  </a:lnTo>
                  <a:lnTo>
                    <a:pt x="162" y="42"/>
                  </a:lnTo>
                  <a:lnTo>
                    <a:pt x="162" y="75"/>
                  </a:lnTo>
                  <a:lnTo>
                    <a:pt x="167" y="88"/>
                  </a:lnTo>
                  <a:lnTo>
                    <a:pt x="167" y="100"/>
                  </a:lnTo>
                  <a:lnTo>
                    <a:pt x="167" y="0"/>
                  </a:lnTo>
                  <a:lnTo>
                    <a:pt x="167" y="30"/>
                  </a:lnTo>
                  <a:lnTo>
                    <a:pt x="171" y="38"/>
                  </a:lnTo>
                  <a:lnTo>
                    <a:pt x="171" y="146"/>
                  </a:lnTo>
                  <a:lnTo>
                    <a:pt x="171" y="67"/>
                  </a:lnTo>
                  <a:lnTo>
                    <a:pt x="175" y="59"/>
                  </a:lnTo>
                  <a:lnTo>
                    <a:pt x="175" y="42"/>
                  </a:lnTo>
                  <a:lnTo>
                    <a:pt x="175" y="71"/>
                  </a:lnTo>
                  <a:lnTo>
                    <a:pt x="179"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Freeform 75"/>
            <p:cNvSpPr>
              <a:spLocks/>
            </p:cNvSpPr>
            <p:nvPr/>
          </p:nvSpPr>
          <p:spPr bwMode="auto">
            <a:xfrm>
              <a:off x="799" y="1349"/>
              <a:ext cx="175" cy="124"/>
            </a:xfrm>
            <a:custGeom>
              <a:avLst/>
              <a:gdLst>
                <a:gd name="T0" fmla="*/ 0 w 175"/>
                <a:gd name="T1" fmla="*/ 33 h 124"/>
                <a:gd name="T2" fmla="*/ 4 w 175"/>
                <a:gd name="T3" fmla="*/ 16 h 124"/>
                <a:gd name="T4" fmla="*/ 8 w 175"/>
                <a:gd name="T5" fmla="*/ 91 h 124"/>
                <a:gd name="T6" fmla="*/ 13 w 175"/>
                <a:gd name="T7" fmla="*/ 21 h 124"/>
                <a:gd name="T8" fmla="*/ 17 w 175"/>
                <a:gd name="T9" fmla="*/ 83 h 124"/>
                <a:gd name="T10" fmla="*/ 21 w 175"/>
                <a:gd name="T11" fmla="*/ 50 h 124"/>
                <a:gd name="T12" fmla="*/ 25 w 175"/>
                <a:gd name="T13" fmla="*/ 41 h 124"/>
                <a:gd name="T14" fmla="*/ 25 w 175"/>
                <a:gd name="T15" fmla="*/ 21 h 124"/>
                <a:gd name="T16" fmla="*/ 29 w 175"/>
                <a:gd name="T17" fmla="*/ 12 h 124"/>
                <a:gd name="T18" fmla="*/ 33 w 175"/>
                <a:gd name="T19" fmla="*/ 104 h 124"/>
                <a:gd name="T20" fmla="*/ 37 w 175"/>
                <a:gd name="T21" fmla="*/ 83 h 124"/>
                <a:gd name="T22" fmla="*/ 42 w 175"/>
                <a:gd name="T23" fmla="*/ 50 h 124"/>
                <a:gd name="T24" fmla="*/ 46 w 175"/>
                <a:gd name="T25" fmla="*/ 46 h 124"/>
                <a:gd name="T26" fmla="*/ 46 w 175"/>
                <a:gd name="T27" fmla="*/ 21 h 124"/>
                <a:gd name="T28" fmla="*/ 50 w 175"/>
                <a:gd name="T29" fmla="*/ 50 h 124"/>
                <a:gd name="T30" fmla="*/ 54 w 175"/>
                <a:gd name="T31" fmla="*/ 50 h 124"/>
                <a:gd name="T32" fmla="*/ 58 w 175"/>
                <a:gd name="T33" fmla="*/ 75 h 124"/>
                <a:gd name="T34" fmla="*/ 62 w 175"/>
                <a:gd name="T35" fmla="*/ 41 h 124"/>
                <a:gd name="T36" fmla="*/ 67 w 175"/>
                <a:gd name="T37" fmla="*/ 25 h 124"/>
                <a:gd name="T38" fmla="*/ 71 w 175"/>
                <a:gd name="T39" fmla="*/ 50 h 124"/>
                <a:gd name="T40" fmla="*/ 75 w 175"/>
                <a:gd name="T41" fmla="*/ 41 h 124"/>
                <a:gd name="T42" fmla="*/ 79 w 175"/>
                <a:gd name="T43" fmla="*/ 33 h 124"/>
                <a:gd name="T44" fmla="*/ 83 w 175"/>
                <a:gd name="T45" fmla="*/ 70 h 124"/>
                <a:gd name="T46" fmla="*/ 87 w 175"/>
                <a:gd name="T47" fmla="*/ 33 h 124"/>
                <a:gd name="T48" fmla="*/ 96 w 175"/>
                <a:gd name="T49" fmla="*/ 46 h 124"/>
                <a:gd name="T50" fmla="*/ 100 w 175"/>
                <a:gd name="T51" fmla="*/ 37 h 124"/>
                <a:gd name="T52" fmla="*/ 104 w 175"/>
                <a:gd name="T53" fmla="*/ 66 h 124"/>
                <a:gd name="T54" fmla="*/ 108 w 175"/>
                <a:gd name="T55" fmla="*/ 50 h 124"/>
                <a:gd name="T56" fmla="*/ 112 w 175"/>
                <a:gd name="T57" fmla="*/ 37 h 124"/>
                <a:gd name="T58" fmla="*/ 121 w 175"/>
                <a:gd name="T59" fmla="*/ 62 h 124"/>
                <a:gd name="T60" fmla="*/ 125 w 175"/>
                <a:gd name="T61" fmla="*/ 41 h 124"/>
                <a:gd name="T62" fmla="*/ 129 w 175"/>
                <a:gd name="T63" fmla="*/ 66 h 124"/>
                <a:gd name="T64" fmla="*/ 133 w 175"/>
                <a:gd name="T65" fmla="*/ 46 h 124"/>
                <a:gd name="T66" fmla="*/ 137 w 175"/>
                <a:gd name="T67" fmla="*/ 46 h 124"/>
                <a:gd name="T68" fmla="*/ 141 w 175"/>
                <a:gd name="T69" fmla="*/ 41 h 124"/>
                <a:gd name="T70" fmla="*/ 146 w 175"/>
                <a:gd name="T71" fmla="*/ 29 h 124"/>
                <a:gd name="T72" fmla="*/ 150 w 175"/>
                <a:gd name="T73" fmla="*/ 62 h 124"/>
                <a:gd name="T74" fmla="*/ 154 w 175"/>
                <a:gd name="T75" fmla="*/ 50 h 124"/>
                <a:gd name="T76" fmla="*/ 158 w 175"/>
                <a:gd name="T77" fmla="*/ 37 h 124"/>
                <a:gd name="T78" fmla="*/ 162 w 175"/>
                <a:gd name="T79" fmla="*/ 87 h 124"/>
                <a:gd name="T80" fmla="*/ 166 w 175"/>
                <a:gd name="T81" fmla="*/ 83 h 124"/>
                <a:gd name="T82" fmla="*/ 170 w 175"/>
                <a:gd name="T8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24">
                  <a:moveTo>
                    <a:pt x="0" y="58"/>
                  </a:moveTo>
                  <a:lnTo>
                    <a:pt x="0" y="12"/>
                  </a:lnTo>
                  <a:lnTo>
                    <a:pt x="0" y="33"/>
                  </a:lnTo>
                  <a:lnTo>
                    <a:pt x="4" y="37"/>
                  </a:lnTo>
                  <a:lnTo>
                    <a:pt x="4" y="54"/>
                  </a:lnTo>
                  <a:lnTo>
                    <a:pt x="4" y="16"/>
                  </a:lnTo>
                  <a:lnTo>
                    <a:pt x="4" y="29"/>
                  </a:lnTo>
                  <a:lnTo>
                    <a:pt x="8" y="41"/>
                  </a:lnTo>
                  <a:lnTo>
                    <a:pt x="8" y="91"/>
                  </a:lnTo>
                  <a:lnTo>
                    <a:pt x="8" y="8"/>
                  </a:lnTo>
                  <a:lnTo>
                    <a:pt x="8" y="8"/>
                  </a:lnTo>
                  <a:lnTo>
                    <a:pt x="13" y="21"/>
                  </a:lnTo>
                  <a:lnTo>
                    <a:pt x="13" y="124"/>
                  </a:lnTo>
                  <a:lnTo>
                    <a:pt x="13" y="91"/>
                  </a:lnTo>
                  <a:lnTo>
                    <a:pt x="17" y="83"/>
                  </a:lnTo>
                  <a:lnTo>
                    <a:pt x="17" y="33"/>
                  </a:lnTo>
                  <a:lnTo>
                    <a:pt x="17" y="54"/>
                  </a:lnTo>
                  <a:lnTo>
                    <a:pt x="21" y="50"/>
                  </a:lnTo>
                  <a:lnTo>
                    <a:pt x="21" y="25"/>
                  </a:lnTo>
                  <a:lnTo>
                    <a:pt x="21" y="37"/>
                  </a:lnTo>
                  <a:lnTo>
                    <a:pt x="25" y="41"/>
                  </a:lnTo>
                  <a:lnTo>
                    <a:pt x="25" y="46"/>
                  </a:lnTo>
                  <a:lnTo>
                    <a:pt x="25" y="16"/>
                  </a:lnTo>
                  <a:lnTo>
                    <a:pt x="25" y="21"/>
                  </a:lnTo>
                  <a:lnTo>
                    <a:pt x="29" y="25"/>
                  </a:lnTo>
                  <a:lnTo>
                    <a:pt x="29" y="91"/>
                  </a:lnTo>
                  <a:lnTo>
                    <a:pt x="29" y="12"/>
                  </a:lnTo>
                  <a:lnTo>
                    <a:pt x="29" y="25"/>
                  </a:lnTo>
                  <a:lnTo>
                    <a:pt x="33" y="21"/>
                  </a:lnTo>
                  <a:lnTo>
                    <a:pt x="33" y="104"/>
                  </a:lnTo>
                  <a:lnTo>
                    <a:pt x="33" y="12"/>
                  </a:lnTo>
                  <a:lnTo>
                    <a:pt x="33" y="79"/>
                  </a:lnTo>
                  <a:lnTo>
                    <a:pt x="37" y="83"/>
                  </a:lnTo>
                  <a:lnTo>
                    <a:pt x="37" y="54"/>
                  </a:lnTo>
                  <a:lnTo>
                    <a:pt x="37" y="54"/>
                  </a:lnTo>
                  <a:lnTo>
                    <a:pt x="42" y="50"/>
                  </a:lnTo>
                  <a:lnTo>
                    <a:pt x="42" y="29"/>
                  </a:lnTo>
                  <a:lnTo>
                    <a:pt x="42" y="41"/>
                  </a:lnTo>
                  <a:lnTo>
                    <a:pt x="46" y="46"/>
                  </a:lnTo>
                  <a:lnTo>
                    <a:pt x="46" y="50"/>
                  </a:lnTo>
                  <a:lnTo>
                    <a:pt x="46" y="21"/>
                  </a:lnTo>
                  <a:lnTo>
                    <a:pt x="46" y="21"/>
                  </a:lnTo>
                  <a:lnTo>
                    <a:pt x="50" y="25"/>
                  </a:lnTo>
                  <a:lnTo>
                    <a:pt x="50" y="75"/>
                  </a:lnTo>
                  <a:lnTo>
                    <a:pt x="50" y="50"/>
                  </a:lnTo>
                  <a:lnTo>
                    <a:pt x="54" y="41"/>
                  </a:lnTo>
                  <a:lnTo>
                    <a:pt x="54" y="29"/>
                  </a:lnTo>
                  <a:lnTo>
                    <a:pt x="54" y="50"/>
                  </a:lnTo>
                  <a:lnTo>
                    <a:pt x="58" y="58"/>
                  </a:lnTo>
                  <a:lnTo>
                    <a:pt x="58" y="79"/>
                  </a:lnTo>
                  <a:lnTo>
                    <a:pt x="58" y="75"/>
                  </a:lnTo>
                  <a:lnTo>
                    <a:pt x="62" y="70"/>
                  </a:lnTo>
                  <a:lnTo>
                    <a:pt x="62" y="37"/>
                  </a:lnTo>
                  <a:lnTo>
                    <a:pt x="62" y="41"/>
                  </a:lnTo>
                  <a:lnTo>
                    <a:pt x="67" y="37"/>
                  </a:lnTo>
                  <a:lnTo>
                    <a:pt x="67" y="41"/>
                  </a:lnTo>
                  <a:lnTo>
                    <a:pt x="67" y="25"/>
                  </a:lnTo>
                  <a:lnTo>
                    <a:pt x="71" y="29"/>
                  </a:lnTo>
                  <a:lnTo>
                    <a:pt x="71" y="54"/>
                  </a:lnTo>
                  <a:lnTo>
                    <a:pt x="71" y="50"/>
                  </a:lnTo>
                  <a:lnTo>
                    <a:pt x="75" y="46"/>
                  </a:lnTo>
                  <a:lnTo>
                    <a:pt x="75" y="66"/>
                  </a:lnTo>
                  <a:lnTo>
                    <a:pt x="75" y="41"/>
                  </a:lnTo>
                  <a:lnTo>
                    <a:pt x="75" y="41"/>
                  </a:lnTo>
                  <a:lnTo>
                    <a:pt x="79" y="37"/>
                  </a:lnTo>
                  <a:lnTo>
                    <a:pt x="79" y="33"/>
                  </a:lnTo>
                  <a:lnTo>
                    <a:pt x="79" y="62"/>
                  </a:lnTo>
                  <a:lnTo>
                    <a:pt x="83" y="66"/>
                  </a:lnTo>
                  <a:lnTo>
                    <a:pt x="83" y="70"/>
                  </a:lnTo>
                  <a:lnTo>
                    <a:pt x="83" y="58"/>
                  </a:lnTo>
                  <a:lnTo>
                    <a:pt x="87" y="54"/>
                  </a:lnTo>
                  <a:lnTo>
                    <a:pt x="87" y="33"/>
                  </a:lnTo>
                  <a:lnTo>
                    <a:pt x="92" y="29"/>
                  </a:lnTo>
                  <a:lnTo>
                    <a:pt x="92" y="41"/>
                  </a:lnTo>
                  <a:lnTo>
                    <a:pt x="96" y="46"/>
                  </a:lnTo>
                  <a:lnTo>
                    <a:pt x="96" y="58"/>
                  </a:lnTo>
                  <a:lnTo>
                    <a:pt x="100" y="54"/>
                  </a:lnTo>
                  <a:lnTo>
                    <a:pt x="100" y="37"/>
                  </a:lnTo>
                  <a:lnTo>
                    <a:pt x="100" y="41"/>
                  </a:lnTo>
                  <a:lnTo>
                    <a:pt x="104" y="46"/>
                  </a:lnTo>
                  <a:lnTo>
                    <a:pt x="104" y="66"/>
                  </a:lnTo>
                  <a:lnTo>
                    <a:pt x="104" y="66"/>
                  </a:lnTo>
                  <a:lnTo>
                    <a:pt x="108" y="62"/>
                  </a:lnTo>
                  <a:lnTo>
                    <a:pt x="108" y="50"/>
                  </a:lnTo>
                  <a:lnTo>
                    <a:pt x="112" y="46"/>
                  </a:lnTo>
                  <a:lnTo>
                    <a:pt x="112" y="33"/>
                  </a:lnTo>
                  <a:lnTo>
                    <a:pt x="112" y="37"/>
                  </a:lnTo>
                  <a:lnTo>
                    <a:pt x="116" y="33"/>
                  </a:lnTo>
                  <a:lnTo>
                    <a:pt x="116" y="58"/>
                  </a:lnTo>
                  <a:lnTo>
                    <a:pt x="121" y="62"/>
                  </a:lnTo>
                  <a:lnTo>
                    <a:pt x="121" y="33"/>
                  </a:lnTo>
                  <a:lnTo>
                    <a:pt x="121" y="37"/>
                  </a:lnTo>
                  <a:lnTo>
                    <a:pt x="125" y="41"/>
                  </a:lnTo>
                  <a:lnTo>
                    <a:pt x="125" y="66"/>
                  </a:lnTo>
                  <a:lnTo>
                    <a:pt x="125" y="62"/>
                  </a:lnTo>
                  <a:lnTo>
                    <a:pt x="129" y="66"/>
                  </a:lnTo>
                  <a:lnTo>
                    <a:pt x="129" y="46"/>
                  </a:lnTo>
                  <a:lnTo>
                    <a:pt x="133" y="41"/>
                  </a:lnTo>
                  <a:lnTo>
                    <a:pt x="133" y="46"/>
                  </a:lnTo>
                  <a:lnTo>
                    <a:pt x="133" y="37"/>
                  </a:lnTo>
                  <a:lnTo>
                    <a:pt x="133" y="41"/>
                  </a:lnTo>
                  <a:lnTo>
                    <a:pt x="137" y="46"/>
                  </a:lnTo>
                  <a:lnTo>
                    <a:pt x="137" y="46"/>
                  </a:lnTo>
                  <a:lnTo>
                    <a:pt x="137" y="37"/>
                  </a:lnTo>
                  <a:lnTo>
                    <a:pt x="141" y="41"/>
                  </a:lnTo>
                  <a:lnTo>
                    <a:pt x="141" y="70"/>
                  </a:lnTo>
                  <a:lnTo>
                    <a:pt x="141" y="25"/>
                  </a:lnTo>
                  <a:lnTo>
                    <a:pt x="146" y="29"/>
                  </a:lnTo>
                  <a:lnTo>
                    <a:pt x="146" y="70"/>
                  </a:lnTo>
                  <a:lnTo>
                    <a:pt x="146" y="66"/>
                  </a:lnTo>
                  <a:lnTo>
                    <a:pt x="150" y="62"/>
                  </a:lnTo>
                  <a:lnTo>
                    <a:pt x="150" y="66"/>
                  </a:lnTo>
                  <a:lnTo>
                    <a:pt x="150" y="54"/>
                  </a:lnTo>
                  <a:lnTo>
                    <a:pt x="154" y="50"/>
                  </a:lnTo>
                  <a:lnTo>
                    <a:pt x="154" y="41"/>
                  </a:lnTo>
                  <a:lnTo>
                    <a:pt x="158" y="46"/>
                  </a:lnTo>
                  <a:lnTo>
                    <a:pt x="158" y="37"/>
                  </a:lnTo>
                  <a:lnTo>
                    <a:pt x="158" y="41"/>
                  </a:lnTo>
                  <a:lnTo>
                    <a:pt x="162" y="41"/>
                  </a:lnTo>
                  <a:lnTo>
                    <a:pt x="162" y="87"/>
                  </a:lnTo>
                  <a:lnTo>
                    <a:pt x="162" y="0"/>
                  </a:lnTo>
                  <a:lnTo>
                    <a:pt x="166" y="0"/>
                  </a:lnTo>
                  <a:lnTo>
                    <a:pt x="166" y="83"/>
                  </a:lnTo>
                  <a:lnTo>
                    <a:pt x="166" y="79"/>
                  </a:lnTo>
                  <a:lnTo>
                    <a:pt x="170" y="75"/>
                  </a:lnTo>
                  <a:lnTo>
                    <a:pt x="170" y="46"/>
                  </a:lnTo>
                  <a:lnTo>
                    <a:pt x="170" y="58"/>
                  </a:lnTo>
                  <a:lnTo>
                    <a:pt x="175"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Freeform 76"/>
            <p:cNvSpPr>
              <a:spLocks/>
            </p:cNvSpPr>
            <p:nvPr/>
          </p:nvSpPr>
          <p:spPr bwMode="auto">
            <a:xfrm>
              <a:off x="974" y="1332"/>
              <a:ext cx="203" cy="133"/>
            </a:xfrm>
            <a:custGeom>
              <a:avLst/>
              <a:gdLst>
                <a:gd name="T0" fmla="*/ 0 w 203"/>
                <a:gd name="T1" fmla="*/ 54 h 133"/>
                <a:gd name="T2" fmla="*/ 4 w 203"/>
                <a:gd name="T3" fmla="*/ 67 h 133"/>
                <a:gd name="T4" fmla="*/ 8 w 203"/>
                <a:gd name="T5" fmla="*/ 112 h 133"/>
                <a:gd name="T6" fmla="*/ 12 w 203"/>
                <a:gd name="T7" fmla="*/ 117 h 133"/>
                <a:gd name="T8" fmla="*/ 16 w 203"/>
                <a:gd name="T9" fmla="*/ 71 h 133"/>
                <a:gd name="T10" fmla="*/ 20 w 203"/>
                <a:gd name="T11" fmla="*/ 54 h 133"/>
                <a:gd name="T12" fmla="*/ 25 w 203"/>
                <a:gd name="T13" fmla="*/ 67 h 133"/>
                <a:gd name="T14" fmla="*/ 29 w 203"/>
                <a:gd name="T15" fmla="*/ 75 h 133"/>
                <a:gd name="T16" fmla="*/ 29 w 203"/>
                <a:gd name="T17" fmla="*/ 29 h 133"/>
                <a:gd name="T18" fmla="*/ 33 w 203"/>
                <a:gd name="T19" fmla="*/ 8 h 133"/>
                <a:gd name="T20" fmla="*/ 37 w 203"/>
                <a:gd name="T21" fmla="*/ 46 h 133"/>
                <a:gd name="T22" fmla="*/ 41 w 203"/>
                <a:gd name="T23" fmla="*/ 71 h 133"/>
                <a:gd name="T24" fmla="*/ 45 w 203"/>
                <a:gd name="T25" fmla="*/ 104 h 133"/>
                <a:gd name="T26" fmla="*/ 49 w 203"/>
                <a:gd name="T27" fmla="*/ 79 h 133"/>
                <a:gd name="T28" fmla="*/ 54 w 203"/>
                <a:gd name="T29" fmla="*/ 13 h 133"/>
                <a:gd name="T30" fmla="*/ 58 w 203"/>
                <a:gd name="T31" fmla="*/ 96 h 133"/>
                <a:gd name="T32" fmla="*/ 62 w 203"/>
                <a:gd name="T33" fmla="*/ 54 h 133"/>
                <a:gd name="T34" fmla="*/ 66 w 203"/>
                <a:gd name="T35" fmla="*/ 87 h 133"/>
                <a:gd name="T36" fmla="*/ 70 w 203"/>
                <a:gd name="T37" fmla="*/ 50 h 133"/>
                <a:gd name="T38" fmla="*/ 74 w 203"/>
                <a:gd name="T39" fmla="*/ 50 h 133"/>
                <a:gd name="T40" fmla="*/ 79 w 203"/>
                <a:gd name="T41" fmla="*/ 92 h 133"/>
                <a:gd name="T42" fmla="*/ 83 w 203"/>
                <a:gd name="T43" fmla="*/ 75 h 133"/>
                <a:gd name="T44" fmla="*/ 87 w 203"/>
                <a:gd name="T45" fmla="*/ 63 h 133"/>
                <a:gd name="T46" fmla="*/ 91 w 203"/>
                <a:gd name="T47" fmla="*/ 42 h 133"/>
                <a:gd name="T48" fmla="*/ 95 w 203"/>
                <a:gd name="T49" fmla="*/ 79 h 133"/>
                <a:gd name="T50" fmla="*/ 99 w 203"/>
                <a:gd name="T51" fmla="*/ 63 h 133"/>
                <a:gd name="T52" fmla="*/ 103 w 203"/>
                <a:gd name="T53" fmla="*/ 63 h 133"/>
                <a:gd name="T54" fmla="*/ 112 w 203"/>
                <a:gd name="T55" fmla="*/ 75 h 133"/>
                <a:gd name="T56" fmla="*/ 120 w 203"/>
                <a:gd name="T57" fmla="*/ 46 h 133"/>
                <a:gd name="T58" fmla="*/ 124 w 203"/>
                <a:gd name="T59" fmla="*/ 67 h 133"/>
                <a:gd name="T60" fmla="*/ 128 w 203"/>
                <a:gd name="T61" fmla="*/ 50 h 133"/>
                <a:gd name="T62" fmla="*/ 137 w 203"/>
                <a:gd name="T63" fmla="*/ 71 h 133"/>
                <a:gd name="T64" fmla="*/ 141 w 203"/>
                <a:gd name="T65" fmla="*/ 67 h 133"/>
                <a:gd name="T66" fmla="*/ 149 w 203"/>
                <a:gd name="T67" fmla="*/ 79 h 133"/>
                <a:gd name="T68" fmla="*/ 153 w 203"/>
                <a:gd name="T69" fmla="*/ 58 h 133"/>
                <a:gd name="T70" fmla="*/ 162 w 203"/>
                <a:gd name="T71" fmla="*/ 67 h 133"/>
                <a:gd name="T72" fmla="*/ 166 w 203"/>
                <a:gd name="T73" fmla="*/ 67 h 133"/>
                <a:gd name="T74" fmla="*/ 174 w 203"/>
                <a:gd name="T75" fmla="*/ 58 h 133"/>
                <a:gd name="T76" fmla="*/ 191 w 203"/>
                <a:gd name="T77" fmla="*/ 71 h 133"/>
                <a:gd name="T78" fmla="*/ 195 w 203"/>
                <a:gd name="T79" fmla="*/ 63 h 133"/>
                <a:gd name="T80" fmla="*/ 199 w 203"/>
                <a:gd name="T81" fmla="*/ 50 h 133"/>
                <a:gd name="T82" fmla="*/ 203 w 203"/>
                <a:gd name="T83"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33">
                  <a:moveTo>
                    <a:pt x="0" y="71"/>
                  </a:moveTo>
                  <a:lnTo>
                    <a:pt x="0" y="71"/>
                  </a:lnTo>
                  <a:lnTo>
                    <a:pt x="0" y="54"/>
                  </a:lnTo>
                  <a:lnTo>
                    <a:pt x="0" y="63"/>
                  </a:lnTo>
                  <a:lnTo>
                    <a:pt x="4" y="58"/>
                  </a:lnTo>
                  <a:lnTo>
                    <a:pt x="4" y="67"/>
                  </a:lnTo>
                  <a:lnTo>
                    <a:pt x="4" y="54"/>
                  </a:lnTo>
                  <a:lnTo>
                    <a:pt x="8" y="58"/>
                  </a:lnTo>
                  <a:lnTo>
                    <a:pt x="8" y="112"/>
                  </a:lnTo>
                  <a:lnTo>
                    <a:pt x="8" y="8"/>
                  </a:lnTo>
                  <a:lnTo>
                    <a:pt x="12" y="13"/>
                  </a:lnTo>
                  <a:lnTo>
                    <a:pt x="12" y="117"/>
                  </a:lnTo>
                  <a:lnTo>
                    <a:pt x="16" y="117"/>
                  </a:lnTo>
                  <a:lnTo>
                    <a:pt x="16" y="54"/>
                  </a:lnTo>
                  <a:lnTo>
                    <a:pt x="16" y="71"/>
                  </a:lnTo>
                  <a:lnTo>
                    <a:pt x="20" y="67"/>
                  </a:lnTo>
                  <a:lnTo>
                    <a:pt x="20" y="75"/>
                  </a:lnTo>
                  <a:lnTo>
                    <a:pt x="20" y="54"/>
                  </a:lnTo>
                  <a:lnTo>
                    <a:pt x="20" y="54"/>
                  </a:lnTo>
                  <a:lnTo>
                    <a:pt x="25" y="58"/>
                  </a:lnTo>
                  <a:lnTo>
                    <a:pt x="25" y="67"/>
                  </a:lnTo>
                  <a:lnTo>
                    <a:pt x="25" y="54"/>
                  </a:lnTo>
                  <a:lnTo>
                    <a:pt x="25" y="58"/>
                  </a:lnTo>
                  <a:lnTo>
                    <a:pt x="29" y="75"/>
                  </a:lnTo>
                  <a:lnTo>
                    <a:pt x="29" y="112"/>
                  </a:lnTo>
                  <a:lnTo>
                    <a:pt x="29" y="0"/>
                  </a:lnTo>
                  <a:lnTo>
                    <a:pt x="29" y="29"/>
                  </a:lnTo>
                  <a:lnTo>
                    <a:pt x="33" y="29"/>
                  </a:lnTo>
                  <a:lnTo>
                    <a:pt x="33" y="133"/>
                  </a:lnTo>
                  <a:lnTo>
                    <a:pt x="33" y="8"/>
                  </a:lnTo>
                  <a:lnTo>
                    <a:pt x="33" y="108"/>
                  </a:lnTo>
                  <a:lnTo>
                    <a:pt x="37" y="96"/>
                  </a:lnTo>
                  <a:lnTo>
                    <a:pt x="37" y="46"/>
                  </a:lnTo>
                  <a:lnTo>
                    <a:pt x="37" y="50"/>
                  </a:lnTo>
                  <a:lnTo>
                    <a:pt x="41" y="54"/>
                  </a:lnTo>
                  <a:lnTo>
                    <a:pt x="41" y="71"/>
                  </a:lnTo>
                  <a:lnTo>
                    <a:pt x="41" y="63"/>
                  </a:lnTo>
                  <a:lnTo>
                    <a:pt x="45" y="67"/>
                  </a:lnTo>
                  <a:lnTo>
                    <a:pt x="45" y="104"/>
                  </a:lnTo>
                  <a:lnTo>
                    <a:pt x="45" y="54"/>
                  </a:lnTo>
                  <a:lnTo>
                    <a:pt x="45" y="100"/>
                  </a:lnTo>
                  <a:lnTo>
                    <a:pt x="49" y="79"/>
                  </a:lnTo>
                  <a:lnTo>
                    <a:pt x="49" y="4"/>
                  </a:lnTo>
                  <a:lnTo>
                    <a:pt x="49" y="8"/>
                  </a:lnTo>
                  <a:lnTo>
                    <a:pt x="54" y="13"/>
                  </a:lnTo>
                  <a:lnTo>
                    <a:pt x="54" y="133"/>
                  </a:lnTo>
                  <a:lnTo>
                    <a:pt x="54" y="100"/>
                  </a:lnTo>
                  <a:lnTo>
                    <a:pt x="58" y="96"/>
                  </a:lnTo>
                  <a:lnTo>
                    <a:pt x="58" y="42"/>
                  </a:lnTo>
                  <a:lnTo>
                    <a:pt x="58" y="50"/>
                  </a:lnTo>
                  <a:lnTo>
                    <a:pt x="62" y="54"/>
                  </a:lnTo>
                  <a:lnTo>
                    <a:pt x="62" y="71"/>
                  </a:lnTo>
                  <a:lnTo>
                    <a:pt x="66" y="67"/>
                  </a:lnTo>
                  <a:lnTo>
                    <a:pt x="66" y="87"/>
                  </a:lnTo>
                  <a:lnTo>
                    <a:pt x="66" y="54"/>
                  </a:lnTo>
                  <a:lnTo>
                    <a:pt x="70" y="50"/>
                  </a:lnTo>
                  <a:lnTo>
                    <a:pt x="70" y="50"/>
                  </a:lnTo>
                  <a:lnTo>
                    <a:pt x="70" y="17"/>
                  </a:lnTo>
                  <a:lnTo>
                    <a:pt x="70" y="46"/>
                  </a:lnTo>
                  <a:lnTo>
                    <a:pt x="74" y="50"/>
                  </a:lnTo>
                  <a:lnTo>
                    <a:pt x="74" y="117"/>
                  </a:lnTo>
                  <a:lnTo>
                    <a:pt x="74" y="96"/>
                  </a:lnTo>
                  <a:lnTo>
                    <a:pt x="79" y="92"/>
                  </a:lnTo>
                  <a:lnTo>
                    <a:pt x="79" y="50"/>
                  </a:lnTo>
                  <a:lnTo>
                    <a:pt x="83" y="46"/>
                  </a:lnTo>
                  <a:lnTo>
                    <a:pt x="83" y="75"/>
                  </a:lnTo>
                  <a:lnTo>
                    <a:pt x="87" y="71"/>
                  </a:lnTo>
                  <a:lnTo>
                    <a:pt x="87" y="54"/>
                  </a:lnTo>
                  <a:lnTo>
                    <a:pt x="87" y="63"/>
                  </a:lnTo>
                  <a:lnTo>
                    <a:pt x="91" y="58"/>
                  </a:lnTo>
                  <a:lnTo>
                    <a:pt x="91" y="63"/>
                  </a:lnTo>
                  <a:lnTo>
                    <a:pt x="91" y="42"/>
                  </a:lnTo>
                  <a:lnTo>
                    <a:pt x="95" y="46"/>
                  </a:lnTo>
                  <a:lnTo>
                    <a:pt x="95" y="83"/>
                  </a:lnTo>
                  <a:lnTo>
                    <a:pt x="95" y="79"/>
                  </a:lnTo>
                  <a:lnTo>
                    <a:pt x="99" y="75"/>
                  </a:lnTo>
                  <a:lnTo>
                    <a:pt x="99" y="79"/>
                  </a:lnTo>
                  <a:lnTo>
                    <a:pt x="99" y="63"/>
                  </a:lnTo>
                  <a:lnTo>
                    <a:pt x="103" y="58"/>
                  </a:lnTo>
                  <a:lnTo>
                    <a:pt x="103" y="50"/>
                  </a:lnTo>
                  <a:lnTo>
                    <a:pt x="103" y="63"/>
                  </a:lnTo>
                  <a:lnTo>
                    <a:pt x="112" y="63"/>
                  </a:lnTo>
                  <a:lnTo>
                    <a:pt x="108" y="63"/>
                  </a:lnTo>
                  <a:lnTo>
                    <a:pt x="112" y="75"/>
                  </a:lnTo>
                  <a:lnTo>
                    <a:pt x="116" y="71"/>
                  </a:lnTo>
                  <a:lnTo>
                    <a:pt x="116" y="42"/>
                  </a:lnTo>
                  <a:lnTo>
                    <a:pt x="120" y="46"/>
                  </a:lnTo>
                  <a:lnTo>
                    <a:pt x="120" y="83"/>
                  </a:lnTo>
                  <a:lnTo>
                    <a:pt x="124" y="79"/>
                  </a:lnTo>
                  <a:lnTo>
                    <a:pt x="124" y="67"/>
                  </a:lnTo>
                  <a:lnTo>
                    <a:pt x="128" y="63"/>
                  </a:lnTo>
                  <a:lnTo>
                    <a:pt x="128" y="46"/>
                  </a:lnTo>
                  <a:lnTo>
                    <a:pt x="128" y="50"/>
                  </a:lnTo>
                  <a:lnTo>
                    <a:pt x="133" y="54"/>
                  </a:lnTo>
                  <a:lnTo>
                    <a:pt x="133" y="75"/>
                  </a:lnTo>
                  <a:lnTo>
                    <a:pt x="137" y="71"/>
                  </a:lnTo>
                  <a:lnTo>
                    <a:pt x="137" y="50"/>
                  </a:lnTo>
                  <a:lnTo>
                    <a:pt x="141" y="46"/>
                  </a:lnTo>
                  <a:lnTo>
                    <a:pt x="141" y="67"/>
                  </a:lnTo>
                  <a:lnTo>
                    <a:pt x="145" y="71"/>
                  </a:lnTo>
                  <a:lnTo>
                    <a:pt x="145" y="83"/>
                  </a:lnTo>
                  <a:lnTo>
                    <a:pt x="149" y="79"/>
                  </a:lnTo>
                  <a:lnTo>
                    <a:pt x="149" y="54"/>
                  </a:lnTo>
                  <a:lnTo>
                    <a:pt x="153" y="50"/>
                  </a:lnTo>
                  <a:lnTo>
                    <a:pt x="153" y="58"/>
                  </a:lnTo>
                  <a:lnTo>
                    <a:pt x="158" y="63"/>
                  </a:lnTo>
                  <a:lnTo>
                    <a:pt x="158" y="71"/>
                  </a:lnTo>
                  <a:lnTo>
                    <a:pt x="162" y="67"/>
                  </a:lnTo>
                  <a:lnTo>
                    <a:pt x="162" y="58"/>
                  </a:lnTo>
                  <a:lnTo>
                    <a:pt x="166" y="54"/>
                  </a:lnTo>
                  <a:lnTo>
                    <a:pt x="166" y="67"/>
                  </a:lnTo>
                  <a:lnTo>
                    <a:pt x="174" y="75"/>
                  </a:lnTo>
                  <a:lnTo>
                    <a:pt x="170" y="75"/>
                  </a:lnTo>
                  <a:lnTo>
                    <a:pt x="174" y="58"/>
                  </a:lnTo>
                  <a:lnTo>
                    <a:pt x="182" y="58"/>
                  </a:lnTo>
                  <a:lnTo>
                    <a:pt x="182" y="63"/>
                  </a:lnTo>
                  <a:lnTo>
                    <a:pt x="191" y="71"/>
                  </a:lnTo>
                  <a:lnTo>
                    <a:pt x="191" y="75"/>
                  </a:lnTo>
                  <a:lnTo>
                    <a:pt x="191" y="67"/>
                  </a:lnTo>
                  <a:lnTo>
                    <a:pt x="195" y="63"/>
                  </a:lnTo>
                  <a:lnTo>
                    <a:pt x="195" y="67"/>
                  </a:lnTo>
                  <a:lnTo>
                    <a:pt x="195" y="54"/>
                  </a:lnTo>
                  <a:lnTo>
                    <a:pt x="199" y="50"/>
                  </a:lnTo>
                  <a:lnTo>
                    <a:pt x="199" y="46"/>
                  </a:lnTo>
                  <a:lnTo>
                    <a:pt x="199" y="71"/>
                  </a:lnTo>
                  <a:lnTo>
                    <a:pt x="203" y="75"/>
                  </a:lnTo>
                  <a:lnTo>
                    <a:pt x="203" y="83"/>
                  </a:lnTo>
                  <a:lnTo>
                    <a:pt x="203"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Freeform 77"/>
            <p:cNvSpPr>
              <a:spLocks/>
            </p:cNvSpPr>
            <p:nvPr/>
          </p:nvSpPr>
          <p:spPr bwMode="auto">
            <a:xfrm>
              <a:off x="1177" y="1328"/>
              <a:ext cx="179" cy="141"/>
            </a:xfrm>
            <a:custGeom>
              <a:avLst/>
              <a:gdLst>
                <a:gd name="T0" fmla="*/ 4 w 179"/>
                <a:gd name="T1" fmla="*/ 54 h 141"/>
                <a:gd name="T2" fmla="*/ 13 w 179"/>
                <a:gd name="T3" fmla="*/ 79 h 141"/>
                <a:gd name="T4" fmla="*/ 17 w 179"/>
                <a:gd name="T5" fmla="*/ 79 h 141"/>
                <a:gd name="T6" fmla="*/ 21 w 179"/>
                <a:gd name="T7" fmla="*/ 37 h 141"/>
                <a:gd name="T8" fmla="*/ 25 w 179"/>
                <a:gd name="T9" fmla="*/ 96 h 141"/>
                <a:gd name="T10" fmla="*/ 29 w 179"/>
                <a:gd name="T11" fmla="*/ 67 h 141"/>
                <a:gd name="T12" fmla="*/ 33 w 179"/>
                <a:gd name="T13" fmla="*/ 58 h 141"/>
                <a:gd name="T14" fmla="*/ 38 w 179"/>
                <a:gd name="T15" fmla="*/ 104 h 141"/>
                <a:gd name="T16" fmla="*/ 42 w 179"/>
                <a:gd name="T17" fmla="*/ 33 h 141"/>
                <a:gd name="T18" fmla="*/ 46 w 179"/>
                <a:gd name="T19" fmla="*/ 104 h 141"/>
                <a:gd name="T20" fmla="*/ 50 w 179"/>
                <a:gd name="T21" fmla="*/ 50 h 141"/>
                <a:gd name="T22" fmla="*/ 54 w 179"/>
                <a:gd name="T23" fmla="*/ 67 h 141"/>
                <a:gd name="T24" fmla="*/ 58 w 179"/>
                <a:gd name="T25" fmla="*/ 58 h 141"/>
                <a:gd name="T26" fmla="*/ 63 w 179"/>
                <a:gd name="T27" fmla="*/ 29 h 141"/>
                <a:gd name="T28" fmla="*/ 67 w 179"/>
                <a:gd name="T29" fmla="*/ 104 h 141"/>
                <a:gd name="T30" fmla="*/ 71 w 179"/>
                <a:gd name="T31" fmla="*/ 54 h 141"/>
                <a:gd name="T32" fmla="*/ 75 w 179"/>
                <a:gd name="T33" fmla="*/ 67 h 141"/>
                <a:gd name="T34" fmla="*/ 79 w 179"/>
                <a:gd name="T35" fmla="*/ 58 h 141"/>
                <a:gd name="T36" fmla="*/ 83 w 179"/>
                <a:gd name="T37" fmla="*/ 25 h 141"/>
                <a:gd name="T38" fmla="*/ 87 w 179"/>
                <a:gd name="T39" fmla="*/ 108 h 141"/>
                <a:gd name="T40" fmla="*/ 92 w 179"/>
                <a:gd name="T41" fmla="*/ 58 h 141"/>
                <a:gd name="T42" fmla="*/ 96 w 179"/>
                <a:gd name="T43" fmla="*/ 58 h 141"/>
                <a:gd name="T44" fmla="*/ 100 w 179"/>
                <a:gd name="T45" fmla="*/ 62 h 141"/>
                <a:gd name="T46" fmla="*/ 104 w 179"/>
                <a:gd name="T47" fmla="*/ 42 h 141"/>
                <a:gd name="T48" fmla="*/ 108 w 179"/>
                <a:gd name="T49" fmla="*/ 112 h 141"/>
                <a:gd name="T50" fmla="*/ 112 w 179"/>
                <a:gd name="T51" fmla="*/ 67 h 141"/>
                <a:gd name="T52" fmla="*/ 117 w 179"/>
                <a:gd name="T53" fmla="*/ 58 h 141"/>
                <a:gd name="T54" fmla="*/ 121 w 179"/>
                <a:gd name="T55" fmla="*/ 62 h 141"/>
                <a:gd name="T56" fmla="*/ 125 w 179"/>
                <a:gd name="T57" fmla="*/ 62 h 141"/>
                <a:gd name="T58" fmla="*/ 129 w 179"/>
                <a:gd name="T59" fmla="*/ 4 h 141"/>
                <a:gd name="T60" fmla="*/ 133 w 179"/>
                <a:gd name="T61" fmla="*/ 116 h 141"/>
                <a:gd name="T62" fmla="*/ 137 w 179"/>
                <a:gd name="T63" fmla="*/ 91 h 141"/>
                <a:gd name="T64" fmla="*/ 141 w 179"/>
                <a:gd name="T65" fmla="*/ 62 h 141"/>
                <a:gd name="T66" fmla="*/ 141 w 179"/>
                <a:gd name="T67" fmla="*/ 42 h 141"/>
                <a:gd name="T68" fmla="*/ 146 w 179"/>
                <a:gd name="T69" fmla="*/ 71 h 141"/>
                <a:gd name="T70" fmla="*/ 150 w 179"/>
                <a:gd name="T71" fmla="*/ 42 h 141"/>
                <a:gd name="T72" fmla="*/ 154 w 179"/>
                <a:gd name="T73" fmla="*/ 0 h 141"/>
                <a:gd name="T74" fmla="*/ 158 w 179"/>
                <a:gd name="T75" fmla="*/ 125 h 141"/>
                <a:gd name="T76" fmla="*/ 162 w 179"/>
                <a:gd name="T77" fmla="*/ 50 h 141"/>
                <a:gd name="T78" fmla="*/ 166 w 179"/>
                <a:gd name="T79" fmla="*/ 58 h 141"/>
                <a:gd name="T80" fmla="*/ 171 w 179"/>
                <a:gd name="T81" fmla="*/ 67 h 141"/>
                <a:gd name="T82" fmla="*/ 175 w 179"/>
                <a:gd name="T8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1">
                  <a:moveTo>
                    <a:pt x="0" y="79"/>
                  </a:moveTo>
                  <a:lnTo>
                    <a:pt x="4" y="75"/>
                  </a:lnTo>
                  <a:lnTo>
                    <a:pt x="4" y="54"/>
                  </a:lnTo>
                  <a:lnTo>
                    <a:pt x="9" y="58"/>
                  </a:lnTo>
                  <a:lnTo>
                    <a:pt x="9" y="75"/>
                  </a:lnTo>
                  <a:lnTo>
                    <a:pt x="13" y="79"/>
                  </a:lnTo>
                  <a:lnTo>
                    <a:pt x="13" y="71"/>
                  </a:lnTo>
                  <a:lnTo>
                    <a:pt x="13" y="75"/>
                  </a:lnTo>
                  <a:lnTo>
                    <a:pt x="17" y="79"/>
                  </a:lnTo>
                  <a:lnTo>
                    <a:pt x="17" y="83"/>
                  </a:lnTo>
                  <a:lnTo>
                    <a:pt x="17" y="42"/>
                  </a:lnTo>
                  <a:lnTo>
                    <a:pt x="21" y="37"/>
                  </a:lnTo>
                  <a:lnTo>
                    <a:pt x="21" y="33"/>
                  </a:lnTo>
                  <a:lnTo>
                    <a:pt x="21" y="91"/>
                  </a:lnTo>
                  <a:lnTo>
                    <a:pt x="25" y="96"/>
                  </a:lnTo>
                  <a:lnTo>
                    <a:pt x="25" y="100"/>
                  </a:lnTo>
                  <a:lnTo>
                    <a:pt x="25" y="71"/>
                  </a:lnTo>
                  <a:lnTo>
                    <a:pt x="29" y="67"/>
                  </a:lnTo>
                  <a:lnTo>
                    <a:pt x="29" y="42"/>
                  </a:lnTo>
                  <a:lnTo>
                    <a:pt x="29" y="54"/>
                  </a:lnTo>
                  <a:lnTo>
                    <a:pt x="33" y="58"/>
                  </a:lnTo>
                  <a:lnTo>
                    <a:pt x="33" y="75"/>
                  </a:lnTo>
                  <a:lnTo>
                    <a:pt x="38" y="79"/>
                  </a:lnTo>
                  <a:lnTo>
                    <a:pt x="38" y="104"/>
                  </a:lnTo>
                  <a:lnTo>
                    <a:pt x="38" y="42"/>
                  </a:lnTo>
                  <a:lnTo>
                    <a:pt x="42" y="37"/>
                  </a:lnTo>
                  <a:lnTo>
                    <a:pt x="42" y="33"/>
                  </a:lnTo>
                  <a:lnTo>
                    <a:pt x="42" y="87"/>
                  </a:lnTo>
                  <a:lnTo>
                    <a:pt x="46" y="91"/>
                  </a:lnTo>
                  <a:lnTo>
                    <a:pt x="46" y="104"/>
                  </a:lnTo>
                  <a:lnTo>
                    <a:pt x="46" y="83"/>
                  </a:lnTo>
                  <a:lnTo>
                    <a:pt x="50" y="79"/>
                  </a:lnTo>
                  <a:lnTo>
                    <a:pt x="50" y="50"/>
                  </a:lnTo>
                  <a:lnTo>
                    <a:pt x="54" y="54"/>
                  </a:lnTo>
                  <a:lnTo>
                    <a:pt x="54" y="71"/>
                  </a:lnTo>
                  <a:lnTo>
                    <a:pt x="54" y="67"/>
                  </a:lnTo>
                  <a:lnTo>
                    <a:pt x="58" y="62"/>
                  </a:lnTo>
                  <a:lnTo>
                    <a:pt x="58" y="104"/>
                  </a:lnTo>
                  <a:lnTo>
                    <a:pt x="58" y="58"/>
                  </a:lnTo>
                  <a:lnTo>
                    <a:pt x="58" y="67"/>
                  </a:lnTo>
                  <a:lnTo>
                    <a:pt x="63" y="62"/>
                  </a:lnTo>
                  <a:lnTo>
                    <a:pt x="63" y="29"/>
                  </a:lnTo>
                  <a:lnTo>
                    <a:pt x="63" y="62"/>
                  </a:lnTo>
                  <a:lnTo>
                    <a:pt x="67" y="67"/>
                  </a:lnTo>
                  <a:lnTo>
                    <a:pt x="67" y="104"/>
                  </a:lnTo>
                  <a:lnTo>
                    <a:pt x="67" y="91"/>
                  </a:lnTo>
                  <a:lnTo>
                    <a:pt x="71" y="87"/>
                  </a:lnTo>
                  <a:lnTo>
                    <a:pt x="71" y="54"/>
                  </a:lnTo>
                  <a:lnTo>
                    <a:pt x="71" y="58"/>
                  </a:lnTo>
                  <a:lnTo>
                    <a:pt x="75" y="54"/>
                  </a:lnTo>
                  <a:lnTo>
                    <a:pt x="75" y="67"/>
                  </a:lnTo>
                  <a:lnTo>
                    <a:pt x="79" y="62"/>
                  </a:lnTo>
                  <a:lnTo>
                    <a:pt x="79" y="108"/>
                  </a:lnTo>
                  <a:lnTo>
                    <a:pt x="79" y="58"/>
                  </a:lnTo>
                  <a:lnTo>
                    <a:pt x="79" y="91"/>
                  </a:lnTo>
                  <a:lnTo>
                    <a:pt x="83" y="87"/>
                  </a:lnTo>
                  <a:lnTo>
                    <a:pt x="83" y="25"/>
                  </a:lnTo>
                  <a:lnTo>
                    <a:pt x="83" y="50"/>
                  </a:lnTo>
                  <a:lnTo>
                    <a:pt x="87" y="54"/>
                  </a:lnTo>
                  <a:lnTo>
                    <a:pt x="87" y="108"/>
                  </a:lnTo>
                  <a:lnTo>
                    <a:pt x="87" y="96"/>
                  </a:lnTo>
                  <a:lnTo>
                    <a:pt x="92" y="100"/>
                  </a:lnTo>
                  <a:lnTo>
                    <a:pt x="92" y="58"/>
                  </a:lnTo>
                  <a:lnTo>
                    <a:pt x="96" y="62"/>
                  </a:lnTo>
                  <a:lnTo>
                    <a:pt x="96" y="58"/>
                  </a:lnTo>
                  <a:lnTo>
                    <a:pt x="96" y="58"/>
                  </a:lnTo>
                  <a:lnTo>
                    <a:pt x="100" y="62"/>
                  </a:lnTo>
                  <a:lnTo>
                    <a:pt x="100" y="58"/>
                  </a:lnTo>
                  <a:lnTo>
                    <a:pt x="100" y="62"/>
                  </a:lnTo>
                  <a:lnTo>
                    <a:pt x="104" y="67"/>
                  </a:lnTo>
                  <a:lnTo>
                    <a:pt x="104" y="129"/>
                  </a:lnTo>
                  <a:lnTo>
                    <a:pt x="104" y="42"/>
                  </a:lnTo>
                  <a:lnTo>
                    <a:pt x="108" y="33"/>
                  </a:lnTo>
                  <a:lnTo>
                    <a:pt x="108" y="12"/>
                  </a:lnTo>
                  <a:lnTo>
                    <a:pt x="108" y="112"/>
                  </a:lnTo>
                  <a:lnTo>
                    <a:pt x="112" y="108"/>
                  </a:lnTo>
                  <a:lnTo>
                    <a:pt x="112" y="116"/>
                  </a:lnTo>
                  <a:lnTo>
                    <a:pt x="112" y="67"/>
                  </a:lnTo>
                  <a:lnTo>
                    <a:pt x="117" y="62"/>
                  </a:lnTo>
                  <a:lnTo>
                    <a:pt x="117" y="67"/>
                  </a:lnTo>
                  <a:lnTo>
                    <a:pt x="117" y="58"/>
                  </a:lnTo>
                  <a:lnTo>
                    <a:pt x="121" y="54"/>
                  </a:lnTo>
                  <a:lnTo>
                    <a:pt x="121" y="46"/>
                  </a:lnTo>
                  <a:lnTo>
                    <a:pt x="121" y="62"/>
                  </a:lnTo>
                  <a:lnTo>
                    <a:pt x="125" y="67"/>
                  </a:lnTo>
                  <a:lnTo>
                    <a:pt x="125" y="137"/>
                  </a:lnTo>
                  <a:lnTo>
                    <a:pt x="125" y="62"/>
                  </a:lnTo>
                  <a:lnTo>
                    <a:pt x="125" y="133"/>
                  </a:lnTo>
                  <a:lnTo>
                    <a:pt x="129" y="112"/>
                  </a:lnTo>
                  <a:lnTo>
                    <a:pt x="129" y="4"/>
                  </a:lnTo>
                  <a:lnTo>
                    <a:pt x="129" y="33"/>
                  </a:lnTo>
                  <a:lnTo>
                    <a:pt x="133" y="37"/>
                  </a:lnTo>
                  <a:lnTo>
                    <a:pt x="133" y="116"/>
                  </a:lnTo>
                  <a:lnTo>
                    <a:pt x="133" y="91"/>
                  </a:lnTo>
                  <a:lnTo>
                    <a:pt x="137" y="87"/>
                  </a:lnTo>
                  <a:lnTo>
                    <a:pt x="137" y="91"/>
                  </a:lnTo>
                  <a:lnTo>
                    <a:pt x="137" y="62"/>
                  </a:lnTo>
                  <a:lnTo>
                    <a:pt x="137" y="67"/>
                  </a:lnTo>
                  <a:lnTo>
                    <a:pt x="141" y="62"/>
                  </a:lnTo>
                  <a:lnTo>
                    <a:pt x="141" y="75"/>
                  </a:lnTo>
                  <a:lnTo>
                    <a:pt x="141" y="37"/>
                  </a:lnTo>
                  <a:lnTo>
                    <a:pt x="141" y="42"/>
                  </a:lnTo>
                  <a:lnTo>
                    <a:pt x="146" y="46"/>
                  </a:lnTo>
                  <a:lnTo>
                    <a:pt x="146" y="71"/>
                  </a:lnTo>
                  <a:lnTo>
                    <a:pt x="146" y="71"/>
                  </a:lnTo>
                  <a:lnTo>
                    <a:pt x="150" y="75"/>
                  </a:lnTo>
                  <a:lnTo>
                    <a:pt x="150" y="141"/>
                  </a:lnTo>
                  <a:lnTo>
                    <a:pt x="150" y="42"/>
                  </a:lnTo>
                  <a:lnTo>
                    <a:pt x="150" y="67"/>
                  </a:lnTo>
                  <a:lnTo>
                    <a:pt x="154" y="54"/>
                  </a:lnTo>
                  <a:lnTo>
                    <a:pt x="154" y="0"/>
                  </a:lnTo>
                  <a:lnTo>
                    <a:pt x="154" y="116"/>
                  </a:lnTo>
                  <a:lnTo>
                    <a:pt x="158" y="121"/>
                  </a:lnTo>
                  <a:lnTo>
                    <a:pt x="158" y="125"/>
                  </a:lnTo>
                  <a:lnTo>
                    <a:pt x="158" y="83"/>
                  </a:lnTo>
                  <a:lnTo>
                    <a:pt x="162" y="87"/>
                  </a:lnTo>
                  <a:lnTo>
                    <a:pt x="162" y="50"/>
                  </a:lnTo>
                  <a:lnTo>
                    <a:pt x="166" y="46"/>
                  </a:lnTo>
                  <a:lnTo>
                    <a:pt x="166" y="37"/>
                  </a:lnTo>
                  <a:lnTo>
                    <a:pt x="166" y="58"/>
                  </a:lnTo>
                  <a:lnTo>
                    <a:pt x="171" y="62"/>
                  </a:lnTo>
                  <a:lnTo>
                    <a:pt x="171" y="75"/>
                  </a:lnTo>
                  <a:lnTo>
                    <a:pt x="171" y="67"/>
                  </a:lnTo>
                  <a:lnTo>
                    <a:pt x="175" y="75"/>
                  </a:lnTo>
                  <a:lnTo>
                    <a:pt x="175" y="133"/>
                  </a:lnTo>
                  <a:lnTo>
                    <a:pt x="175" y="4"/>
                  </a:lnTo>
                  <a:lnTo>
                    <a:pt x="179" y="12"/>
                  </a:lnTo>
                  <a:lnTo>
                    <a:pt x="179" y="1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Freeform 78"/>
            <p:cNvSpPr>
              <a:spLocks/>
            </p:cNvSpPr>
            <p:nvPr/>
          </p:nvSpPr>
          <p:spPr bwMode="auto">
            <a:xfrm>
              <a:off x="1356" y="1340"/>
              <a:ext cx="191" cy="125"/>
            </a:xfrm>
            <a:custGeom>
              <a:avLst/>
              <a:gdLst>
                <a:gd name="T0" fmla="*/ 4 w 191"/>
                <a:gd name="T1" fmla="*/ 104 h 125"/>
                <a:gd name="T2" fmla="*/ 8 w 191"/>
                <a:gd name="T3" fmla="*/ 50 h 125"/>
                <a:gd name="T4" fmla="*/ 12 w 191"/>
                <a:gd name="T5" fmla="*/ 38 h 125"/>
                <a:gd name="T6" fmla="*/ 17 w 191"/>
                <a:gd name="T7" fmla="*/ 109 h 125"/>
                <a:gd name="T8" fmla="*/ 21 w 191"/>
                <a:gd name="T9" fmla="*/ 46 h 125"/>
                <a:gd name="T10" fmla="*/ 25 w 191"/>
                <a:gd name="T11" fmla="*/ 63 h 125"/>
                <a:gd name="T12" fmla="*/ 29 w 191"/>
                <a:gd name="T13" fmla="*/ 88 h 125"/>
                <a:gd name="T14" fmla="*/ 33 w 191"/>
                <a:gd name="T15" fmla="*/ 30 h 125"/>
                <a:gd name="T16" fmla="*/ 37 w 191"/>
                <a:gd name="T17" fmla="*/ 55 h 125"/>
                <a:gd name="T18" fmla="*/ 41 w 191"/>
                <a:gd name="T19" fmla="*/ 100 h 125"/>
                <a:gd name="T20" fmla="*/ 46 w 191"/>
                <a:gd name="T21" fmla="*/ 9 h 125"/>
                <a:gd name="T22" fmla="*/ 50 w 191"/>
                <a:gd name="T23" fmla="*/ 67 h 125"/>
                <a:gd name="T24" fmla="*/ 58 w 191"/>
                <a:gd name="T25" fmla="*/ 25 h 125"/>
                <a:gd name="T26" fmla="*/ 62 w 191"/>
                <a:gd name="T27" fmla="*/ 104 h 125"/>
                <a:gd name="T28" fmla="*/ 66 w 191"/>
                <a:gd name="T29" fmla="*/ 92 h 125"/>
                <a:gd name="T30" fmla="*/ 71 w 191"/>
                <a:gd name="T31" fmla="*/ 30 h 125"/>
                <a:gd name="T32" fmla="*/ 75 w 191"/>
                <a:gd name="T33" fmla="*/ 92 h 125"/>
                <a:gd name="T34" fmla="*/ 79 w 191"/>
                <a:gd name="T35" fmla="*/ 21 h 125"/>
                <a:gd name="T36" fmla="*/ 83 w 191"/>
                <a:gd name="T37" fmla="*/ 59 h 125"/>
                <a:gd name="T38" fmla="*/ 87 w 191"/>
                <a:gd name="T39" fmla="*/ 38 h 125"/>
                <a:gd name="T40" fmla="*/ 91 w 191"/>
                <a:gd name="T41" fmla="*/ 13 h 125"/>
                <a:gd name="T42" fmla="*/ 95 w 191"/>
                <a:gd name="T43" fmla="*/ 113 h 125"/>
                <a:gd name="T44" fmla="*/ 100 w 191"/>
                <a:gd name="T45" fmla="*/ 17 h 125"/>
                <a:gd name="T46" fmla="*/ 108 w 191"/>
                <a:gd name="T47" fmla="*/ 55 h 125"/>
                <a:gd name="T48" fmla="*/ 112 w 191"/>
                <a:gd name="T49" fmla="*/ 104 h 125"/>
                <a:gd name="T50" fmla="*/ 116 w 191"/>
                <a:gd name="T51" fmla="*/ 117 h 125"/>
                <a:gd name="T52" fmla="*/ 125 w 191"/>
                <a:gd name="T53" fmla="*/ 38 h 125"/>
                <a:gd name="T54" fmla="*/ 129 w 191"/>
                <a:gd name="T55" fmla="*/ 42 h 125"/>
                <a:gd name="T56" fmla="*/ 133 w 191"/>
                <a:gd name="T57" fmla="*/ 50 h 125"/>
                <a:gd name="T58" fmla="*/ 137 w 191"/>
                <a:gd name="T59" fmla="*/ 42 h 125"/>
                <a:gd name="T60" fmla="*/ 141 w 191"/>
                <a:gd name="T61" fmla="*/ 84 h 125"/>
                <a:gd name="T62" fmla="*/ 141 w 191"/>
                <a:gd name="T63" fmla="*/ 88 h 125"/>
                <a:gd name="T64" fmla="*/ 149 w 191"/>
                <a:gd name="T65" fmla="*/ 21 h 125"/>
                <a:gd name="T66" fmla="*/ 154 w 191"/>
                <a:gd name="T67" fmla="*/ 46 h 125"/>
                <a:gd name="T68" fmla="*/ 158 w 191"/>
                <a:gd name="T69" fmla="*/ 113 h 125"/>
                <a:gd name="T70" fmla="*/ 162 w 191"/>
                <a:gd name="T71" fmla="*/ 125 h 125"/>
                <a:gd name="T72" fmla="*/ 170 w 191"/>
                <a:gd name="T73" fmla="*/ 42 h 125"/>
                <a:gd name="T74" fmla="*/ 174 w 191"/>
                <a:gd name="T75" fmla="*/ 46 h 125"/>
                <a:gd name="T76" fmla="*/ 174 w 191"/>
                <a:gd name="T77" fmla="*/ 46 h 125"/>
                <a:gd name="T78" fmla="*/ 179 w 191"/>
                <a:gd name="T79" fmla="*/ 46 h 125"/>
                <a:gd name="T80" fmla="*/ 183 w 191"/>
                <a:gd name="T81" fmla="*/ 0 h 125"/>
                <a:gd name="T82" fmla="*/ 187 w 191"/>
                <a:gd name="T83"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125">
                  <a:moveTo>
                    <a:pt x="0" y="117"/>
                  </a:moveTo>
                  <a:lnTo>
                    <a:pt x="0" y="100"/>
                  </a:lnTo>
                  <a:lnTo>
                    <a:pt x="4" y="104"/>
                  </a:lnTo>
                  <a:lnTo>
                    <a:pt x="4" y="46"/>
                  </a:lnTo>
                  <a:lnTo>
                    <a:pt x="8" y="42"/>
                  </a:lnTo>
                  <a:lnTo>
                    <a:pt x="8" y="50"/>
                  </a:lnTo>
                  <a:lnTo>
                    <a:pt x="8" y="34"/>
                  </a:lnTo>
                  <a:lnTo>
                    <a:pt x="8" y="34"/>
                  </a:lnTo>
                  <a:lnTo>
                    <a:pt x="12" y="38"/>
                  </a:lnTo>
                  <a:lnTo>
                    <a:pt x="12" y="63"/>
                  </a:lnTo>
                  <a:lnTo>
                    <a:pt x="17" y="59"/>
                  </a:lnTo>
                  <a:lnTo>
                    <a:pt x="17" y="109"/>
                  </a:lnTo>
                  <a:lnTo>
                    <a:pt x="17" y="50"/>
                  </a:lnTo>
                  <a:lnTo>
                    <a:pt x="17" y="50"/>
                  </a:lnTo>
                  <a:lnTo>
                    <a:pt x="21" y="46"/>
                  </a:lnTo>
                  <a:lnTo>
                    <a:pt x="21" y="0"/>
                  </a:lnTo>
                  <a:lnTo>
                    <a:pt x="21" y="59"/>
                  </a:lnTo>
                  <a:lnTo>
                    <a:pt x="25" y="63"/>
                  </a:lnTo>
                  <a:lnTo>
                    <a:pt x="25" y="121"/>
                  </a:lnTo>
                  <a:lnTo>
                    <a:pt x="25" y="96"/>
                  </a:lnTo>
                  <a:lnTo>
                    <a:pt x="29" y="88"/>
                  </a:lnTo>
                  <a:lnTo>
                    <a:pt x="29" y="34"/>
                  </a:lnTo>
                  <a:lnTo>
                    <a:pt x="29" y="34"/>
                  </a:lnTo>
                  <a:lnTo>
                    <a:pt x="33" y="30"/>
                  </a:lnTo>
                  <a:lnTo>
                    <a:pt x="33" y="25"/>
                  </a:lnTo>
                  <a:lnTo>
                    <a:pt x="33" y="50"/>
                  </a:lnTo>
                  <a:lnTo>
                    <a:pt x="37" y="55"/>
                  </a:lnTo>
                  <a:lnTo>
                    <a:pt x="37" y="50"/>
                  </a:lnTo>
                  <a:lnTo>
                    <a:pt x="41" y="55"/>
                  </a:lnTo>
                  <a:lnTo>
                    <a:pt x="41" y="100"/>
                  </a:lnTo>
                  <a:lnTo>
                    <a:pt x="41" y="34"/>
                  </a:lnTo>
                  <a:lnTo>
                    <a:pt x="46" y="30"/>
                  </a:lnTo>
                  <a:lnTo>
                    <a:pt x="46" y="9"/>
                  </a:lnTo>
                  <a:lnTo>
                    <a:pt x="46" y="100"/>
                  </a:lnTo>
                  <a:lnTo>
                    <a:pt x="50" y="109"/>
                  </a:lnTo>
                  <a:lnTo>
                    <a:pt x="50" y="67"/>
                  </a:lnTo>
                  <a:lnTo>
                    <a:pt x="54" y="63"/>
                  </a:lnTo>
                  <a:lnTo>
                    <a:pt x="54" y="21"/>
                  </a:lnTo>
                  <a:lnTo>
                    <a:pt x="58" y="25"/>
                  </a:lnTo>
                  <a:lnTo>
                    <a:pt x="58" y="55"/>
                  </a:lnTo>
                  <a:lnTo>
                    <a:pt x="62" y="59"/>
                  </a:lnTo>
                  <a:lnTo>
                    <a:pt x="62" y="104"/>
                  </a:lnTo>
                  <a:lnTo>
                    <a:pt x="62" y="55"/>
                  </a:lnTo>
                  <a:lnTo>
                    <a:pt x="62" y="100"/>
                  </a:lnTo>
                  <a:lnTo>
                    <a:pt x="66" y="92"/>
                  </a:lnTo>
                  <a:lnTo>
                    <a:pt x="66" y="17"/>
                  </a:lnTo>
                  <a:lnTo>
                    <a:pt x="66" y="25"/>
                  </a:lnTo>
                  <a:lnTo>
                    <a:pt x="71" y="30"/>
                  </a:lnTo>
                  <a:lnTo>
                    <a:pt x="71" y="113"/>
                  </a:lnTo>
                  <a:lnTo>
                    <a:pt x="71" y="96"/>
                  </a:lnTo>
                  <a:lnTo>
                    <a:pt x="75" y="92"/>
                  </a:lnTo>
                  <a:lnTo>
                    <a:pt x="75" y="42"/>
                  </a:lnTo>
                  <a:lnTo>
                    <a:pt x="79" y="38"/>
                  </a:lnTo>
                  <a:lnTo>
                    <a:pt x="79" y="21"/>
                  </a:lnTo>
                  <a:lnTo>
                    <a:pt x="79" y="34"/>
                  </a:lnTo>
                  <a:lnTo>
                    <a:pt x="83" y="38"/>
                  </a:lnTo>
                  <a:lnTo>
                    <a:pt x="83" y="59"/>
                  </a:lnTo>
                  <a:lnTo>
                    <a:pt x="87" y="55"/>
                  </a:lnTo>
                  <a:lnTo>
                    <a:pt x="87" y="104"/>
                  </a:lnTo>
                  <a:lnTo>
                    <a:pt x="87" y="38"/>
                  </a:lnTo>
                  <a:lnTo>
                    <a:pt x="87" y="50"/>
                  </a:lnTo>
                  <a:lnTo>
                    <a:pt x="91" y="55"/>
                  </a:lnTo>
                  <a:lnTo>
                    <a:pt x="91" y="13"/>
                  </a:lnTo>
                  <a:lnTo>
                    <a:pt x="91" y="71"/>
                  </a:lnTo>
                  <a:lnTo>
                    <a:pt x="95" y="75"/>
                  </a:lnTo>
                  <a:lnTo>
                    <a:pt x="95" y="113"/>
                  </a:lnTo>
                  <a:lnTo>
                    <a:pt x="95" y="84"/>
                  </a:lnTo>
                  <a:lnTo>
                    <a:pt x="100" y="79"/>
                  </a:lnTo>
                  <a:lnTo>
                    <a:pt x="100" y="17"/>
                  </a:lnTo>
                  <a:lnTo>
                    <a:pt x="104" y="21"/>
                  </a:lnTo>
                  <a:lnTo>
                    <a:pt x="104" y="50"/>
                  </a:lnTo>
                  <a:lnTo>
                    <a:pt x="108" y="55"/>
                  </a:lnTo>
                  <a:lnTo>
                    <a:pt x="108" y="84"/>
                  </a:lnTo>
                  <a:lnTo>
                    <a:pt x="112" y="96"/>
                  </a:lnTo>
                  <a:lnTo>
                    <a:pt x="112" y="104"/>
                  </a:lnTo>
                  <a:lnTo>
                    <a:pt x="112" y="13"/>
                  </a:lnTo>
                  <a:lnTo>
                    <a:pt x="116" y="9"/>
                  </a:lnTo>
                  <a:lnTo>
                    <a:pt x="116" y="117"/>
                  </a:lnTo>
                  <a:lnTo>
                    <a:pt x="120" y="113"/>
                  </a:lnTo>
                  <a:lnTo>
                    <a:pt x="120" y="46"/>
                  </a:lnTo>
                  <a:lnTo>
                    <a:pt x="125" y="38"/>
                  </a:lnTo>
                  <a:lnTo>
                    <a:pt x="125" y="21"/>
                  </a:lnTo>
                  <a:lnTo>
                    <a:pt x="125" y="38"/>
                  </a:lnTo>
                  <a:lnTo>
                    <a:pt x="129" y="42"/>
                  </a:lnTo>
                  <a:lnTo>
                    <a:pt x="129" y="50"/>
                  </a:lnTo>
                  <a:lnTo>
                    <a:pt x="129" y="46"/>
                  </a:lnTo>
                  <a:lnTo>
                    <a:pt x="133" y="50"/>
                  </a:lnTo>
                  <a:lnTo>
                    <a:pt x="133" y="109"/>
                  </a:lnTo>
                  <a:lnTo>
                    <a:pt x="133" y="46"/>
                  </a:lnTo>
                  <a:lnTo>
                    <a:pt x="137" y="42"/>
                  </a:lnTo>
                  <a:lnTo>
                    <a:pt x="137" y="9"/>
                  </a:lnTo>
                  <a:lnTo>
                    <a:pt x="137" y="79"/>
                  </a:lnTo>
                  <a:lnTo>
                    <a:pt x="141" y="84"/>
                  </a:lnTo>
                  <a:lnTo>
                    <a:pt x="141" y="125"/>
                  </a:lnTo>
                  <a:lnTo>
                    <a:pt x="141" y="75"/>
                  </a:lnTo>
                  <a:lnTo>
                    <a:pt x="141" y="88"/>
                  </a:lnTo>
                  <a:lnTo>
                    <a:pt x="145" y="84"/>
                  </a:lnTo>
                  <a:lnTo>
                    <a:pt x="145" y="25"/>
                  </a:lnTo>
                  <a:lnTo>
                    <a:pt x="149" y="21"/>
                  </a:lnTo>
                  <a:lnTo>
                    <a:pt x="149" y="55"/>
                  </a:lnTo>
                  <a:lnTo>
                    <a:pt x="154" y="50"/>
                  </a:lnTo>
                  <a:lnTo>
                    <a:pt x="154" y="46"/>
                  </a:lnTo>
                  <a:lnTo>
                    <a:pt x="154" y="50"/>
                  </a:lnTo>
                  <a:lnTo>
                    <a:pt x="158" y="59"/>
                  </a:lnTo>
                  <a:lnTo>
                    <a:pt x="158" y="113"/>
                  </a:lnTo>
                  <a:lnTo>
                    <a:pt x="158" y="13"/>
                  </a:lnTo>
                  <a:lnTo>
                    <a:pt x="162" y="9"/>
                  </a:lnTo>
                  <a:lnTo>
                    <a:pt x="162" y="125"/>
                  </a:lnTo>
                  <a:lnTo>
                    <a:pt x="166" y="121"/>
                  </a:lnTo>
                  <a:lnTo>
                    <a:pt x="166" y="46"/>
                  </a:lnTo>
                  <a:lnTo>
                    <a:pt x="170" y="42"/>
                  </a:lnTo>
                  <a:lnTo>
                    <a:pt x="170" y="25"/>
                  </a:lnTo>
                  <a:lnTo>
                    <a:pt x="170" y="42"/>
                  </a:lnTo>
                  <a:lnTo>
                    <a:pt x="174" y="46"/>
                  </a:lnTo>
                  <a:lnTo>
                    <a:pt x="174" y="50"/>
                  </a:lnTo>
                  <a:lnTo>
                    <a:pt x="174" y="42"/>
                  </a:lnTo>
                  <a:lnTo>
                    <a:pt x="174" y="46"/>
                  </a:lnTo>
                  <a:lnTo>
                    <a:pt x="179" y="50"/>
                  </a:lnTo>
                  <a:lnTo>
                    <a:pt x="179" y="121"/>
                  </a:lnTo>
                  <a:lnTo>
                    <a:pt x="179" y="46"/>
                  </a:lnTo>
                  <a:lnTo>
                    <a:pt x="183" y="50"/>
                  </a:lnTo>
                  <a:lnTo>
                    <a:pt x="183" y="67"/>
                  </a:lnTo>
                  <a:lnTo>
                    <a:pt x="183" y="0"/>
                  </a:lnTo>
                  <a:lnTo>
                    <a:pt x="183" y="59"/>
                  </a:lnTo>
                  <a:lnTo>
                    <a:pt x="187" y="63"/>
                  </a:lnTo>
                  <a:lnTo>
                    <a:pt x="187" y="117"/>
                  </a:lnTo>
                  <a:lnTo>
                    <a:pt x="187" y="79"/>
                  </a:lnTo>
                  <a:lnTo>
                    <a:pt x="191"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Freeform 79"/>
            <p:cNvSpPr>
              <a:spLocks/>
            </p:cNvSpPr>
            <p:nvPr/>
          </p:nvSpPr>
          <p:spPr bwMode="auto">
            <a:xfrm>
              <a:off x="1547" y="1332"/>
              <a:ext cx="150" cy="146"/>
            </a:xfrm>
            <a:custGeom>
              <a:avLst/>
              <a:gdLst>
                <a:gd name="T0" fmla="*/ 0 w 150"/>
                <a:gd name="T1" fmla="*/ 33 h 146"/>
                <a:gd name="T2" fmla="*/ 4 w 150"/>
                <a:gd name="T3" fmla="*/ 42 h 146"/>
                <a:gd name="T4" fmla="*/ 4 w 150"/>
                <a:gd name="T5" fmla="*/ 58 h 146"/>
                <a:gd name="T6" fmla="*/ 8 w 150"/>
                <a:gd name="T7" fmla="*/ 50 h 146"/>
                <a:gd name="T8" fmla="*/ 13 w 150"/>
                <a:gd name="T9" fmla="*/ 63 h 146"/>
                <a:gd name="T10" fmla="*/ 13 w 150"/>
                <a:gd name="T11" fmla="*/ 0 h 146"/>
                <a:gd name="T12" fmla="*/ 17 w 150"/>
                <a:gd name="T13" fmla="*/ 21 h 146"/>
                <a:gd name="T14" fmla="*/ 21 w 150"/>
                <a:gd name="T15" fmla="*/ 129 h 146"/>
                <a:gd name="T16" fmla="*/ 25 w 150"/>
                <a:gd name="T17" fmla="*/ 50 h 146"/>
                <a:gd name="T18" fmla="*/ 25 w 150"/>
                <a:gd name="T19" fmla="*/ 54 h 146"/>
                <a:gd name="T20" fmla="*/ 29 w 150"/>
                <a:gd name="T21" fmla="*/ 50 h 146"/>
                <a:gd name="T22" fmla="*/ 33 w 150"/>
                <a:gd name="T23" fmla="*/ 58 h 146"/>
                <a:gd name="T24" fmla="*/ 33 w 150"/>
                <a:gd name="T25" fmla="*/ 71 h 146"/>
                <a:gd name="T26" fmla="*/ 37 w 150"/>
                <a:gd name="T27" fmla="*/ 0 h 146"/>
                <a:gd name="T28" fmla="*/ 42 w 150"/>
                <a:gd name="T29" fmla="*/ 96 h 146"/>
                <a:gd name="T30" fmla="*/ 42 w 150"/>
                <a:gd name="T31" fmla="*/ 87 h 146"/>
                <a:gd name="T32" fmla="*/ 46 w 150"/>
                <a:gd name="T33" fmla="*/ 33 h 146"/>
                <a:gd name="T34" fmla="*/ 50 w 150"/>
                <a:gd name="T35" fmla="*/ 42 h 146"/>
                <a:gd name="T36" fmla="*/ 50 w 150"/>
                <a:gd name="T37" fmla="*/ 50 h 146"/>
                <a:gd name="T38" fmla="*/ 54 w 150"/>
                <a:gd name="T39" fmla="*/ 46 h 146"/>
                <a:gd name="T40" fmla="*/ 58 w 150"/>
                <a:gd name="T41" fmla="*/ 71 h 146"/>
                <a:gd name="T42" fmla="*/ 58 w 150"/>
                <a:gd name="T43" fmla="*/ 13 h 146"/>
                <a:gd name="T44" fmla="*/ 62 w 150"/>
                <a:gd name="T45" fmla="*/ 29 h 146"/>
                <a:gd name="T46" fmla="*/ 62 w 150"/>
                <a:gd name="T47" fmla="*/ 146 h 146"/>
                <a:gd name="T48" fmla="*/ 67 w 150"/>
                <a:gd name="T49" fmla="*/ 42 h 146"/>
                <a:gd name="T50" fmla="*/ 71 w 150"/>
                <a:gd name="T51" fmla="*/ 63 h 146"/>
                <a:gd name="T52" fmla="*/ 71 w 150"/>
                <a:gd name="T53" fmla="*/ 42 h 146"/>
                <a:gd name="T54" fmla="*/ 75 w 150"/>
                <a:gd name="T55" fmla="*/ 38 h 146"/>
                <a:gd name="T56" fmla="*/ 79 w 150"/>
                <a:gd name="T57" fmla="*/ 63 h 146"/>
                <a:gd name="T58" fmla="*/ 79 w 150"/>
                <a:gd name="T59" fmla="*/ 108 h 146"/>
                <a:gd name="T60" fmla="*/ 83 w 150"/>
                <a:gd name="T61" fmla="*/ 21 h 146"/>
                <a:gd name="T62" fmla="*/ 87 w 150"/>
                <a:gd name="T63" fmla="*/ 33 h 146"/>
                <a:gd name="T64" fmla="*/ 87 w 150"/>
                <a:gd name="T65" fmla="*/ 108 h 146"/>
                <a:gd name="T66" fmla="*/ 91 w 150"/>
                <a:gd name="T67" fmla="*/ 33 h 146"/>
                <a:gd name="T68" fmla="*/ 96 w 150"/>
                <a:gd name="T69" fmla="*/ 54 h 146"/>
                <a:gd name="T70" fmla="*/ 96 w 150"/>
                <a:gd name="T71" fmla="*/ 46 h 146"/>
                <a:gd name="T72" fmla="*/ 100 w 150"/>
                <a:gd name="T73" fmla="*/ 67 h 146"/>
                <a:gd name="T74" fmla="*/ 104 w 150"/>
                <a:gd name="T75" fmla="*/ 67 h 146"/>
                <a:gd name="T76" fmla="*/ 104 w 150"/>
                <a:gd name="T77" fmla="*/ 63 h 146"/>
                <a:gd name="T78" fmla="*/ 108 w 150"/>
                <a:gd name="T79" fmla="*/ 58 h 146"/>
                <a:gd name="T80" fmla="*/ 108 w 150"/>
                <a:gd name="T81" fmla="*/ 104 h 146"/>
                <a:gd name="T82" fmla="*/ 112 w 150"/>
                <a:gd name="T83" fmla="*/ 129 h 146"/>
                <a:gd name="T84" fmla="*/ 116 w 150"/>
                <a:gd name="T85" fmla="*/ 58 h 146"/>
                <a:gd name="T86" fmla="*/ 116 w 150"/>
                <a:gd name="T87" fmla="*/ 50 h 146"/>
                <a:gd name="T88" fmla="*/ 121 w 150"/>
                <a:gd name="T89" fmla="*/ 42 h 146"/>
                <a:gd name="T90" fmla="*/ 125 w 150"/>
                <a:gd name="T91" fmla="*/ 54 h 146"/>
                <a:gd name="T92" fmla="*/ 125 w 150"/>
                <a:gd name="T93" fmla="*/ 67 h 146"/>
                <a:gd name="T94" fmla="*/ 129 w 150"/>
                <a:gd name="T95" fmla="*/ 87 h 146"/>
                <a:gd name="T96" fmla="*/ 133 w 150"/>
                <a:gd name="T97" fmla="*/ 54 h 146"/>
                <a:gd name="T98" fmla="*/ 133 w 150"/>
                <a:gd name="T99" fmla="*/ 100 h 146"/>
                <a:gd name="T100" fmla="*/ 137 w 150"/>
                <a:gd name="T101" fmla="*/ 112 h 146"/>
                <a:gd name="T102" fmla="*/ 141 w 150"/>
                <a:gd name="T103" fmla="*/ 50 h 146"/>
                <a:gd name="T104" fmla="*/ 145 w 150"/>
                <a:gd name="T105" fmla="*/ 42 h 146"/>
                <a:gd name="T106" fmla="*/ 150 w 150"/>
                <a:gd name="T107" fmla="*/ 6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6">
                  <a:moveTo>
                    <a:pt x="0" y="83"/>
                  </a:moveTo>
                  <a:lnTo>
                    <a:pt x="0" y="33"/>
                  </a:lnTo>
                  <a:lnTo>
                    <a:pt x="0" y="46"/>
                  </a:lnTo>
                  <a:lnTo>
                    <a:pt x="4" y="42"/>
                  </a:lnTo>
                  <a:lnTo>
                    <a:pt x="4" y="33"/>
                  </a:lnTo>
                  <a:lnTo>
                    <a:pt x="4" y="58"/>
                  </a:lnTo>
                  <a:lnTo>
                    <a:pt x="8" y="54"/>
                  </a:lnTo>
                  <a:lnTo>
                    <a:pt x="8" y="50"/>
                  </a:lnTo>
                  <a:lnTo>
                    <a:pt x="8" y="58"/>
                  </a:lnTo>
                  <a:lnTo>
                    <a:pt x="13" y="63"/>
                  </a:lnTo>
                  <a:lnTo>
                    <a:pt x="13" y="125"/>
                  </a:lnTo>
                  <a:lnTo>
                    <a:pt x="13" y="0"/>
                  </a:lnTo>
                  <a:lnTo>
                    <a:pt x="13" y="13"/>
                  </a:lnTo>
                  <a:lnTo>
                    <a:pt x="17" y="21"/>
                  </a:lnTo>
                  <a:lnTo>
                    <a:pt x="17" y="121"/>
                  </a:lnTo>
                  <a:lnTo>
                    <a:pt x="21" y="129"/>
                  </a:lnTo>
                  <a:lnTo>
                    <a:pt x="21" y="54"/>
                  </a:lnTo>
                  <a:lnTo>
                    <a:pt x="25" y="50"/>
                  </a:lnTo>
                  <a:lnTo>
                    <a:pt x="25" y="38"/>
                  </a:lnTo>
                  <a:lnTo>
                    <a:pt x="25" y="54"/>
                  </a:lnTo>
                  <a:lnTo>
                    <a:pt x="29" y="50"/>
                  </a:lnTo>
                  <a:lnTo>
                    <a:pt x="29" y="50"/>
                  </a:lnTo>
                  <a:lnTo>
                    <a:pt x="29" y="54"/>
                  </a:lnTo>
                  <a:lnTo>
                    <a:pt x="33" y="58"/>
                  </a:lnTo>
                  <a:lnTo>
                    <a:pt x="33" y="125"/>
                  </a:lnTo>
                  <a:lnTo>
                    <a:pt x="33" y="71"/>
                  </a:lnTo>
                  <a:lnTo>
                    <a:pt x="37" y="79"/>
                  </a:lnTo>
                  <a:lnTo>
                    <a:pt x="37" y="0"/>
                  </a:lnTo>
                  <a:lnTo>
                    <a:pt x="37" y="87"/>
                  </a:lnTo>
                  <a:lnTo>
                    <a:pt x="42" y="96"/>
                  </a:lnTo>
                  <a:lnTo>
                    <a:pt x="42" y="146"/>
                  </a:lnTo>
                  <a:lnTo>
                    <a:pt x="42" y="87"/>
                  </a:lnTo>
                  <a:lnTo>
                    <a:pt x="46" y="75"/>
                  </a:lnTo>
                  <a:lnTo>
                    <a:pt x="46" y="33"/>
                  </a:lnTo>
                  <a:lnTo>
                    <a:pt x="46" y="38"/>
                  </a:lnTo>
                  <a:lnTo>
                    <a:pt x="50" y="42"/>
                  </a:lnTo>
                  <a:lnTo>
                    <a:pt x="50" y="63"/>
                  </a:lnTo>
                  <a:lnTo>
                    <a:pt x="50" y="50"/>
                  </a:lnTo>
                  <a:lnTo>
                    <a:pt x="54" y="54"/>
                  </a:lnTo>
                  <a:lnTo>
                    <a:pt x="54" y="46"/>
                  </a:lnTo>
                  <a:lnTo>
                    <a:pt x="54" y="67"/>
                  </a:lnTo>
                  <a:lnTo>
                    <a:pt x="58" y="71"/>
                  </a:lnTo>
                  <a:lnTo>
                    <a:pt x="58" y="108"/>
                  </a:lnTo>
                  <a:lnTo>
                    <a:pt x="58" y="13"/>
                  </a:lnTo>
                  <a:lnTo>
                    <a:pt x="58" y="25"/>
                  </a:lnTo>
                  <a:lnTo>
                    <a:pt x="62" y="29"/>
                  </a:lnTo>
                  <a:lnTo>
                    <a:pt x="62" y="17"/>
                  </a:lnTo>
                  <a:lnTo>
                    <a:pt x="62" y="146"/>
                  </a:lnTo>
                  <a:lnTo>
                    <a:pt x="67" y="137"/>
                  </a:lnTo>
                  <a:lnTo>
                    <a:pt x="67" y="42"/>
                  </a:lnTo>
                  <a:lnTo>
                    <a:pt x="71" y="38"/>
                  </a:lnTo>
                  <a:lnTo>
                    <a:pt x="71" y="63"/>
                  </a:lnTo>
                  <a:lnTo>
                    <a:pt x="71" y="33"/>
                  </a:lnTo>
                  <a:lnTo>
                    <a:pt x="71" y="42"/>
                  </a:lnTo>
                  <a:lnTo>
                    <a:pt x="75" y="46"/>
                  </a:lnTo>
                  <a:lnTo>
                    <a:pt x="75" y="38"/>
                  </a:lnTo>
                  <a:lnTo>
                    <a:pt x="75" y="58"/>
                  </a:lnTo>
                  <a:lnTo>
                    <a:pt x="79" y="63"/>
                  </a:lnTo>
                  <a:lnTo>
                    <a:pt x="79" y="54"/>
                  </a:lnTo>
                  <a:lnTo>
                    <a:pt x="79" y="108"/>
                  </a:lnTo>
                  <a:lnTo>
                    <a:pt x="83" y="96"/>
                  </a:lnTo>
                  <a:lnTo>
                    <a:pt x="83" y="21"/>
                  </a:lnTo>
                  <a:lnTo>
                    <a:pt x="83" y="25"/>
                  </a:lnTo>
                  <a:lnTo>
                    <a:pt x="87" y="33"/>
                  </a:lnTo>
                  <a:lnTo>
                    <a:pt x="87" y="137"/>
                  </a:lnTo>
                  <a:lnTo>
                    <a:pt x="87" y="108"/>
                  </a:lnTo>
                  <a:lnTo>
                    <a:pt x="91" y="104"/>
                  </a:lnTo>
                  <a:lnTo>
                    <a:pt x="91" y="33"/>
                  </a:lnTo>
                  <a:lnTo>
                    <a:pt x="91" y="50"/>
                  </a:lnTo>
                  <a:lnTo>
                    <a:pt x="96" y="54"/>
                  </a:lnTo>
                  <a:lnTo>
                    <a:pt x="96" y="63"/>
                  </a:lnTo>
                  <a:lnTo>
                    <a:pt x="96" y="46"/>
                  </a:lnTo>
                  <a:lnTo>
                    <a:pt x="100" y="42"/>
                  </a:lnTo>
                  <a:lnTo>
                    <a:pt x="100" y="67"/>
                  </a:lnTo>
                  <a:lnTo>
                    <a:pt x="100" y="63"/>
                  </a:lnTo>
                  <a:lnTo>
                    <a:pt x="104" y="67"/>
                  </a:lnTo>
                  <a:lnTo>
                    <a:pt x="104" y="96"/>
                  </a:lnTo>
                  <a:lnTo>
                    <a:pt x="104" y="63"/>
                  </a:lnTo>
                  <a:lnTo>
                    <a:pt x="104" y="67"/>
                  </a:lnTo>
                  <a:lnTo>
                    <a:pt x="108" y="58"/>
                  </a:lnTo>
                  <a:lnTo>
                    <a:pt x="108" y="29"/>
                  </a:lnTo>
                  <a:lnTo>
                    <a:pt x="108" y="104"/>
                  </a:lnTo>
                  <a:lnTo>
                    <a:pt x="112" y="108"/>
                  </a:lnTo>
                  <a:lnTo>
                    <a:pt x="112" y="129"/>
                  </a:lnTo>
                  <a:lnTo>
                    <a:pt x="112" y="63"/>
                  </a:lnTo>
                  <a:lnTo>
                    <a:pt x="116" y="58"/>
                  </a:lnTo>
                  <a:lnTo>
                    <a:pt x="116" y="42"/>
                  </a:lnTo>
                  <a:lnTo>
                    <a:pt x="116" y="50"/>
                  </a:lnTo>
                  <a:lnTo>
                    <a:pt x="121" y="46"/>
                  </a:lnTo>
                  <a:lnTo>
                    <a:pt x="121" y="42"/>
                  </a:lnTo>
                  <a:lnTo>
                    <a:pt x="121" y="50"/>
                  </a:lnTo>
                  <a:lnTo>
                    <a:pt x="125" y="54"/>
                  </a:lnTo>
                  <a:lnTo>
                    <a:pt x="125" y="67"/>
                  </a:lnTo>
                  <a:lnTo>
                    <a:pt x="125" y="67"/>
                  </a:lnTo>
                  <a:lnTo>
                    <a:pt x="129" y="71"/>
                  </a:lnTo>
                  <a:lnTo>
                    <a:pt x="129" y="87"/>
                  </a:lnTo>
                  <a:lnTo>
                    <a:pt x="129" y="58"/>
                  </a:lnTo>
                  <a:lnTo>
                    <a:pt x="133" y="54"/>
                  </a:lnTo>
                  <a:lnTo>
                    <a:pt x="133" y="42"/>
                  </a:lnTo>
                  <a:lnTo>
                    <a:pt x="133" y="100"/>
                  </a:lnTo>
                  <a:lnTo>
                    <a:pt x="137" y="104"/>
                  </a:lnTo>
                  <a:lnTo>
                    <a:pt x="137" y="112"/>
                  </a:lnTo>
                  <a:lnTo>
                    <a:pt x="137" y="54"/>
                  </a:lnTo>
                  <a:lnTo>
                    <a:pt x="141" y="50"/>
                  </a:lnTo>
                  <a:lnTo>
                    <a:pt x="141" y="46"/>
                  </a:lnTo>
                  <a:lnTo>
                    <a:pt x="145" y="42"/>
                  </a:lnTo>
                  <a:lnTo>
                    <a:pt x="145" y="63"/>
                  </a:lnTo>
                  <a:lnTo>
                    <a:pt x="15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80"/>
            <p:cNvSpPr>
              <a:spLocks noChangeArrowheads="1"/>
            </p:cNvSpPr>
            <p:nvPr/>
          </p:nvSpPr>
          <p:spPr bwMode="auto">
            <a:xfrm>
              <a:off x="566" y="1074"/>
              <a:ext cx="8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Helvetica" charset="0"/>
                </a:rPr>
                <a:t>perfect-memory: Fast spoken</a:t>
              </a:r>
              <a:endParaRPr lang="en-US" altLang="en-US"/>
            </a:p>
          </p:txBody>
        </p:sp>
        <p:sp>
          <p:nvSpPr>
            <p:cNvPr id="2099" name="Rectangle 81"/>
            <p:cNvSpPr>
              <a:spLocks noChangeArrowheads="1"/>
            </p:cNvSpPr>
            <p:nvPr/>
          </p:nvSpPr>
          <p:spPr bwMode="auto">
            <a:xfrm>
              <a:off x="620" y="2205"/>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82"/>
            <p:cNvSpPr>
              <a:spLocks noChangeArrowheads="1"/>
            </p:cNvSpPr>
            <p:nvPr/>
          </p:nvSpPr>
          <p:spPr bwMode="auto">
            <a:xfrm>
              <a:off x="620" y="2205"/>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Line 83"/>
            <p:cNvSpPr>
              <a:spLocks noChangeShapeType="1"/>
            </p:cNvSpPr>
            <p:nvPr/>
          </p:nvSpPr>
          <p:spPr bwMode="auto">
            <a:xfrm>
              <a:off x="620" y="220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Line 84"/>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Line 85"/>
            <p:cNvSpPr>
              <a:spLocks noChangeShapeType="1"/>
            </p:cNvSpPr>
            <p:nvPr/>
          </p:nvSpPr>
          <p:spPr bwMode="auto">
            <a:xfrm flipV="1">
              <a:off x="1692"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Line 86"/>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5" name="Line 87"/>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Line 88"/>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7" name="Line 89"/>
            <p:cNvSpPr>
              <a:spLocks noChangeShapeType="1"/>
            </p:cNvSpPr>
            <p:nvPr/>
          </p:nvSpPr>
          <p:spPr bwMode="auto">
            <a:xfrm flipV="1">
              <a:off x="899"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90"/>
            <p:cNvSpPr>
              <a:spLocks noChangeShapeType="1"/>
            </p:cNvSpPr>
            <p:nvPr/>
          </p:nvSpPr>
          <p:spPr bwMode="auto">
            <a:xfrm>
              <a:off x="899"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Rectangle 91"/>
            <p:cNvSpPr>
              <a:spLocks noChangeArrowheads="1"/>
            </p:cNvSpPr>
            <p:nvPr/>
          </p:nvSpPr>
          <p:spPr bwMode="auto">
            <a:xfrm>
              <a:off x="845" y="257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110" name="Line 92"/>
            <p:cNvSpPr>
              <a:spLocks noChangeShapeType="1"/>
            </p:cNvSpPr>
            <p:nvPr/>
          </p:nvSpPr>
          <p:spPr bwMode="auto">
            <a:xfrm flipV="1">
              <a:off x="1190"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1" name="Line 93"/>
            <p:cNvSpPr>
              <a:spLocks noChangeShapeType="1"/>
            </p:cNvSpPr>
            <p:nvPr/>
          </p:nvSpPr>
          <p:spPr bwMode="auto">
            <a:xfrm>
              <a:off x="1190"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94"/>
            <p:cNvSpPr>
              <a:spLocks noChangeArrowheads="1"/>
            </p:cNvSpPr>
            <p:nvPr/>
          </p:nvSpPr>
          <p:spPr bwMode="auto">
            <a:xfrm>
              <a:off x="1136" y="257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113" name="Line 95"/>
            <p:cNvSpPr>
              <a:spLocks noChangeShapeType="1"/>
            </p:cNvSpPr>
            <p:nvPr/>
          </p:nvSpPr>
          <p:spPr bwMode="auto">
            <a:xfrm flipV="1">
              <a:off x="1481"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96"/>
            <p:cNvSpPr>
              <a:spLocks noChangeShapeType="1"/>
            </p:cNvSpPr>
            <p:nvPr/>
          </p:nvSpPr>
          <p:spPr bwMode="auto">
            <a:xfrm>
              <a:off x="1481"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97"/>
            <p:cNvSpPr>
              <a:spLocks noChangeArrowheads="1"/>
            </p:cNvSpPr>
            <p:nvPr/>
          </p:nvSpPr>
          <p:spPr bwMode="auto">
            <a:xfrm>
              <a:off x="1427" y="257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116" name="Line 98"/>
            <p:cNvSpPr>
              <a:spLocks noChangeShapeType="1"/>
            </p:cNvSpPr>
            <p:nvPr/>
          </p:nvSpPr>
          <p:spPr bwMode="auto">
            <a:xfrm>
              <a:off x="620" y="2558"/>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7" name="Line 99"/>
            <p:cNvSpPr>
              <a:spLocks noChangeShapeType="1"/>
            </p:cNvSpPr>
            <p:nvPr/>
          </p:nvSpPr>
          <p:spPr bwMode="auto">
            <a:xfrm flipH="1">
              <a:off x="1680" y="2558"/>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100"/>
            <p:cNvSpPr>
              <a:spLocks noChangeArrowheads="1"/>
            </p:cNvSpPr>
            <p:nvPr/>
          </p:nvSpPr>
          <p:spPr bwMode="auto">
            <a:xfrm>
              <a:off x="487" y="2512"/>
              <a:ext cx="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2119" name="Line 101"/>
            <p:cNvSpPr>
              <a:spLocks noChangeShapeType="1"/>
            </p:cNvSpPr>
            <p:nvPr/>
          </p:nvSpPr>
          <p:spPr bwMode="auto">
            <a:xfrm>
              <a:off x="620" y="2396"/>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Line 102"/>
            <p:cNvSpPr>
              <a:spLocks noChangeShapeType="1"/>
            </p:cNvSpPr>
            <p:nvPr/>
          </p:nvSpPr>
          <p:spPr bwMode="auto">
            <a:xfrm flipH="1">
              <a:off x="1680" y="2396"/>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103"/>
            <p:cNvSpPr>
              <a:spLocks noChangeArrowheads="1"/>
            </p:cNvSpPr>
            <p:nvPr/>
          </p:nvSpPr>
          <p:spPr bwMode="auto">
            <a:xfrm>
              <a:off x="558" y="2350"/>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122" name="Line 104"/>
            <p:cNvSpPr>
              <a:spLocks noChangeShapeType="1"/>
            </p:cNvSpPr>
            <p:nvPr/>
          </p:nvSpPr>
          <p:spPr bwMode="auto">
            <a:xfrm>
              <a:off x="620" y="223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3" name="Line 105"/>
            <p:cNvSpPr>
              <a:spLocks noChangeShapeType="1"/>
            </p:cNvSpPr>
            <p:nvPr/>
          </p:nvSpPr>
          <p:spPr bwMode="auto">
            <a:xfrm flipH="1">
              <a:off x="1680" y="223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106"/>
            <p:cNvSpPr>
              <a:spLocks noChangeArrowheads="1"/>
            </p:cNvSpPr>
            <p:nvPr/>
          </p:nvSpPr>
          <p:spPr bwMode="auto">
            <a:xfrm>
              <a:off x="512" y="2188"/>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2125" name="Line 107"/>
            <p:cNvSpPr>
              <a:spLocks noChangeShapeType="1"/>
            </p:cNvSpPr>
            <p:nvPr/>
          </p:nvSpPr>
          <p:spPr bwMode="auto">
            <a:xfrm>
              <a:off x="620" y="220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Line 108"/>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109"/>
            <p:cNvSpPr>
              <a:spLocks noChangeShapeType="1"/>
            </p:cNvSpPr>
            <p:nvPr/>
          </p:nvSpPr>
          <p:spPr bwMode="auto">
            <a:xfrm flipV="1">
              <a:off x="1692"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110"/>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11"/>
            <p:cNvSpPr>
              <a:spLocks/>
            </p:cNvSpPr>
            <p:nvPr/>
          </p:nvSpPr>
          <p:spPr bwMode="auto">
            <a:xfrm>
              <a:off x="620" y="2226"/>
              <a:ext cx="736" cy="212"/>
            </a:xfrm>
            <a:custGeom>
              <a:avLst/>
              <a:gdLst>
                <a:gd name="T0" fmla="*/ 9 w 736"/>
                <a:gd name="T1" fmla="*/ 8 h 212"/>
                <a:gd name="T2" fmla="*/ 25 w 736"/>
                <a:gd name="T3" fmla="*/ 4 h 212"/>
                <a:gd name="T4" fmla="*/ 42 w 736"/>
                <a:gd name="T5" fmla="*/ 4 h 212"/>
                <a:gd name="T6" fmla="*/ 63 w 736"/>
                <a:gd name="T7" fmla="*/ 0 h 212"/>
                <a:gd name="T8" fmla="*/ 79 w 736"/>
                <a:gd name="T9" fmla="*/ 0 h 212"/>
                <a:gd name="T10" fmla="*/ 96 w 736"/>
                <a:gd name="T11" fmla="*/ 0 h 212"/>
                <a:gd name="T12" fmla="*/ 113 w 736"/>
                <a:gd name="T13" fmla="*/ 0 h 212"/>
                <a:gd name="T14" fmla="*/ 129 w 736"/>
                <a:gd name="T15" fmla="*/ 0 h 212"/>
                <a:gd name="T16" fmla="*/ 150 w 736"/>
                <a:gd name="T17" fmla="*/ 0 h 212"/>
                <a:gd name="T18" fmla="*/ 167 w 736"/>
                <a:gd name="T19" fmla="*/ 4 h 212"/>
                <a:gd name="T20" fmla="*/ 183 w 736"/>
                <a:gd name="T21" fmla="*/ 4 h 212"/>
                <a:gd name="T22" fmla="*/ 200 w 736"/>
                <a:gd name="T23" fmla="*/ 8 h 212"/>
                <a:gd name="T24" fmla="*/ 216 w 736"/>
                <a:gd name="T25" fmla="*/ 12 h 212"/>
                <a:gd name="T26" fmla="*/ 233 w 736"/>
                <a:gd name="T27" fmla="*/ 20 h 212"/>
                <a:gd name="T28" fmla="*/ 254 w 736"/>
                <a:gd name="T29" fmla="*/ 29 h 212"/>
                <a:gd name="T30" fmla="*/ 271 w 736"/>
                <a:gd name="T31" fmla="*/ 37 h 212"/>
                <a:gd name="T32" fmla="*/ 287 w 736"/>
                <a:gd name="T33" fmla="*/ 50 h 212"/>
                <a:gd name="T34" fmla="*/ 304 w 736"/>
                <a:gd name="T35" fmla="*/ 62 h 212"/>
                <a:gd name="T36" fmla="*/ 320 w 736"/>
                <a:gd name="T37" fmla="*/ 79 h 212"/>
                <a:gd name="T38" fmla="*/ 341 w 736"/>
                <a:gd name="T39" fmla="*/ 95 h 212"/>
                <a:gd name="T40" fmla="*/ 358 w 736"/>
                <a:gd name="T41" fmla="*/ 116 h 212"/>
                <a:gd name="T42" fmla="*/ 374 w 736"/>
                <a:gd name="T43" fmla="*/ 133 h 212"/>
                <a:gd name="T44" fmla="*/ 391 w 736"/>
                <a:gd name="T45" fmla="*/ 149 h 212"/>
                <a:gd name="T46" fmla="*/ 408 w 736"/>
                <a:gd name="T47" fmla="*/ 166 h 212"/>
                <a:gd name="T48" fmla="*/ 428 w 736"/>
                <a:gd name="T49" fmla="*/ 183 h 212"/>
                <a:gd name="T50" fmla="*/ 445 w 736"/>
                <a:gd name="T51" fmla="*/ 195 h 212"/>
                <a:gd name="T52" fmla="*/ 462 w 736"/>
                <a:gd name="T53" fmla="*/ 203 h 212"/>
                <a:gd name="T54" fmla="*/ 478 w 736"/>
                <a:gd name="T55" fmla="*/ 207 h 212"/>
                <a:gd name="T56" fmla="*/ 495 w 736"/>
                <a:gd name="T57" fmla="*/ 207 h 212"/>
                <a:gd name="T58" fmla="*/ 516 w 736"/>
                <a:gd name="T59" fmla="*/ 207 h 212"/>
                <a:gd name="T60" fmla="*/ 532 w 736"/>
                <a:gd name="T61" fmla="*/ 207 h 212"/>
                <a:gd name="T62" fmla="*/ 549 w 736"/>
                <a:gd name="T63" fmla="*/ 203 h 212"/>
                <a:gd name="T64" fmla="*/ 566 w 736"/>
                <a:gd name="T65" fmla="*/ 195 h 212"/>
                <a:gd name="T66" fmla="*/ 582 w 736"/>
                <a:gd name="T67" fmla="*/ 191 h 212"/>
                <a:gd name="T68" fmla="*/ 603 w 736"/>
                <a:gd name="T69" fmla="*/ 183 h 212"/>
                <a:gd name="T70" fmla="*/ 620 w 736"/>
                <a:gd name="T71" fmla="*/ 178 h 212"/>
                <a:gd name="T72" fmla="*/ 636 w 736"/>
                <a:gd name="T73" fmla="*/ 170 h 212"/>
                <a:gd name="T74" fmla="*/ 653 w 736"/>
                <a:gd name="T75" fmla="*/ 162 h 212"/>
                <a:gd name="T76" fmla="*/ 669 w 736"/>
                <a:gd name="T77" fmla="*/ 153 h 212"/>
                <a:gd name="T78" fmla="*/ 690 w 736"/>
                <a:gd name="T79" fmla="*/ 145 h 212"/>
                <a:gd name="T80" fmla="*/ 707 w 736"/>
                <a:gd name="T81" fmla="*/ 137 h 212"/>
                <a:gd name="T82" fmla="*/ 723 w 736"/>
                <a:gd name="T83" fmla="*/ 1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212">
                  <a:moveTo>
                    <a:pt x="0" y="8"/>
                  </a:moveTo>
                  <a:lnTo>
                    <a:pt x="5" y="8"/>
                  </a:lnTo>
                  <a:lnTo>
                    <a:pt x="9" y="8"/>
                  </a:lnTo>
                  <a:lnTo>
                    <a:pt x="13" y="8"/>
                  </a:lnTo>
                  <a:lnTo>
                    <a:pt x="21" y="4"/>
                  </a:lnTo>
                  <a:lnTo>
                    <a:pt x="25" y="4"/>
                  </a:lnTo>
                  <a:lnTo>
                    <a:pt x="34" y="4"/>
                  </a:lnTo>
                  <a:lnTo>
                    <a:pt x="38" y="4"/>
                  </a:lnTo>
                  <a:lnTo>
                    <a:pt x="42" y="4"/>
                  </a:lnTo>
                  <a:lnTo>
                    <a:pt x="50" y="4"/>
                  </a:lnTo>
                  <a:lnTo>
                    <a:pt x="54" y="0"/>
                  </a:lnTo>
                  <a:lnTo>
                    <a:pt x="63" y="0"/>
                  </a:lnTo>
                  <a:lnTo>
                    <a:pt x="67" y="0"/>
                  </a:lnTo>
                  <a:lnTo>
                    <a:pt x="71" y="0"/>
                  </a:lnTo>
                  <a:lnTo>
                    <a:pt x="79" y="0"/>
                  </a:lnTo>
                  <a:lnTo>
                    <a:pt x="84" y="0"/>
                  </a:lnTo>
                  <a:lnTo>
                    <a:pt x="92" y="0"/>
                  </a:lnTo>
                  <a:lnTo>
                    <a:pt x="96" y="0"/>
                  </a:lnTo>
                  <a:lnTo>
                    <a:pt x="100" y="0"/>
                  </a:lnTo>
                  <a:lnTo>
                    <a:pt x="108" y="0"/>
                  </a:lnTo>
                  <a:lnTo>
                    <a:pt x="113" y="0"/>
                  </a:lnTo>
                  <a:lnTo>
                    <a:pt x="121" y="0"/>
                  </a:lnTo>
                  <a:lnTo>
                    <a:pt x="125" y="0"/>
                  </a:lnTo>
                  <a:lnTo>
                    <a:pt x="129" y="0"/>
                  </a:lnTo>
                  <a:lnTo>
                    <a:pt x="138" y="0"/>
                  </a:lnTo>
                  <a:lnTo>
                    <a:pt x="142" y="0"/>
                  </a:lnTo>
                  <a:lnTo>
                    <a:pt x="150" y="0"/>
                  </a:lnTo>
                  <a:lnTo>
                    <a:pt x="154" y="4"/>
                  </a:lnTo>
                  <a:lnTo>
                    <a:pt x="158" y="4"/>
                  </a:lnTo>
                  <a:lnTo>
                    <a:pt x="167" y="4"/>
                  </a:lnTo>
                  <a:lnTo>
                    <a:pt x="171" y="4"/>
                  </a:lnTo>
                  <a:lnTo>
                    <a:pt x="179" y="4"/>
                  </a:lnTo>
                  <a:lnTo>
                    <a:pt x="183" y="4"/>
                  </a:lnTo>
                  <a:lnTo>
                    <a:pt x="187" y="8"/>
                  </a:lnTo>
                  <a:lnTo>
                    <a:pt x="196" y="8"/>
                  </a:lnTo>
                  <a:lnTo>
                    <a:pt x="200" y="8"/>
                  </a:lnTo>
                  <a:lnTo>
                    <a:pt x="208" y="8"/>
                  </a:lnTo>
                  <a:lnTo>
                    <a:pt x="212" y="12"/>
                  </a:lnTo>
                  <a:lnTo>
                    <a:pt x="216" y="12"/>
                  </a:lnTo>
                  <a:lnTo>
                    <a:pt x="225" y="16"/>
                  </a:lnTo>
                  <a:lnTo>
                    <a:pt x="229" y="16"/>
                  </a:lnTo>
                  <a:lnTo>
                    <a:pt x="233" y="20"/>
                  </a:lnTo>
                  <a:lnTo>
                    <a:pt x="241" y="20"/>
                  </a:lnTo>
                  <a:lnTo>
                    <a:pt x="246" y="25"/>
                  </a:lnTo>
                  <a:lnTo>
                    <a:pt x="254" y="29"/>
                  </a:lnTo>
                  <a:lnTo>
                    <a:pt x="258" y="29"/>
                  </a:lnTo>
                  <a:lnTo>
                    <a:pt x="262" y="33"/>
                  </a:lnTo>
                  <a:lnTo>
                    <a:pt x="271" y="37"/>
                  </a:lnTo>
                  <a:lnTo>
                    <a:pt x="275" y="41"/>
                  </a:lnTo>
                  <a:lnTo>
                    <a:pt x="283" y="45"/>
                  </a:lnTo>
                  <a:lnTo>
                    <a:pt x="287" y="50"/>
                  </a:lnTo>
                  <a:lnTo>
                    <a:pt x="291" y="54"/>
                  </a:lnTo>
                  <a:lnTo>
                    <a:pt x="300" y="58"/>
                  </a:lnTo>
                  <a:lnTo>
                    <a:pt x="304" y="62"/>
                  </a:lnTo>
                  <a:lnTo>
                    <a:pt x="312" y="66"/>
                  </a:lnTo>
                  <a:lnTo>
                    <a:pt x="316" y="75"/>
                  </a:lnTo>
                  <a:lnTo>
                    <a:pt x="320" y="79"/>
                  </a:lnTo>
                  <a:lnTo>
                    <a:pt x="329" y="83"/>
                  </a:lnTo>
                  <a:lnTo>
                    <a:pt x="333" y="91"/>
                  </a:lnTo>
                  <a:lnTo>
                    <a:pt x="341" y="95"/>
                  </a:lnTo>
                  <a:lnTo>
                    <a:pt x="345" y="104"/>
                  </a:lnTo>
                  <a:lnTo>
                    <a:pt x="349" y="108"/>
                  </a:lnTo>
                  <a:lnTo>
                    <a:pt x="358" y="116"/>
                  </a:lnTo>
                  <a:lnTo>
                    <a:pt x="362" y="120"/>
                  </a:lnTo>
                  <a:lnTo>
                    <a:pt x="370" y="129"/>
                  </a:lnTo>
                  <a:lnTo>
                    <a:pt x="374" y="133"/>
                  </a:lnTo>
                  <a:lnTo>
                    <a:pt x="379" y="141"/>
                  </a:lnTo>
                  <a:lnTo>
                    <a:pt x="387" y="145"/>
                  </a:lnTo>
                  <a:lnTo>
                    <a:pt x="391" y="149"/>
                  </a:lnTo>
                  <a:lnTo>
                    <a:pt x="399" y="158"/>
                  </a:lnTo>
                  <a:lnTo>
                    <a:pt x="403" y="162"/>
                  </a:lnTo>
                  <a:lnTo>
                    <a:pt x="408" y="166"/>
                  </a:lnTo>
                  <a:lnTo>
                    <a:pt x="416" y="174"/>
                  </a:lnTo>
                  <a:lnTo>
                    <a:pt x="420" y="178"/>
                  </a:lnTo>
                  <a:lnTo>
                    <a:pt x="428" y="183"/>
                  </a:lnTo>
                  <a:lnTo>
                    <a:pt x="433" y="187"/>
                  </a:lnTo>
                  <a:lnTo>
                    <a:pt x="437" y="191"/>
                  </a:lnTo>
                  <a:lnTo>
                    <a:pt x="445" y="195"/>
                  </a:lnTo>
                  <a:lnTo>
                    <a:pt x="449" y="195"/>
                  </a:lnTo>
                  <a:lnTo>
                    <a:pt x="457" y="199"/>
                  </a:lnTo>
                  <a:lnTo>
                    <a:pt x="462" y="203"/>
                  </a:lnTo>
                  <a:lnTo>
                    <a:pt x="466" y="203"/>
                  </a:lnTo>
                  <a:lnTo>
                    <a:pt x="474" y="207"/>
                  </a:lnTo>
                  <a:lnTo>
                    <a:pt x="478" y="207"/>
                  </a:lnTo>
                  <a:lnTo>
                    <a:pt x="487" y="207"/>
                  </a:lnTo>
                  <a:lnTo>
                    <a:pt x="491" y="207"/>
                  </a:lnTo>
                  <a:lnTo>
                    <a:pt x="495" y="207"/>
                  </a:lnTo>
                  <a:lnTo>
                    <a:pt x="503" y="212"/>
                  </a:lnTo>
                  <a:lnTo>
                    <a:pt x="507" y="207"/>
                  </a:lnTo>
                  <a:lnTo>
                    <a:pt x="516" y="207"/>
                  </a:lnTo>
                  <a:lnTo>
                    <a:pt x="520" y="207"/>
                  </a:lnTo>
                  <a:lnTo>
                    <a:pt x="524" y="207"/>
                  </a:lnTo>
                  <a:lnTo>
                    <a:pt x="532" y="207"/>
                  </a:lnTo>
                  <a:lnTo>
                    <a:pt x="536" y="207"/>
                  </a:lnTo>
                  <a:lnTo>
                    <a:pt x="545" y="203"/>
                  </a:lnTo>
                  <a:lnTo>
                    <a:pt x="549" y="203"/>
                  </a:lnTo>
                  <a:lnTo>
                    <a:pt x="553" y="199"/>
                  </a:lnTo>
                  <a:lnTo>
                    <a:pt x="561" y="199"/>
                  </a:lnTo>
                  <a:lnTo>
                    <a:pt x="566" y="195"/>
                  </a:lnTo>
                  <a:lnTo>
                    <a:pt x="574" y="195"/>
                  </a:lnTo>
                  <a:lnTo>
                    <a:pt x="578" y="191"/>
                  </a:lnTo>
                  <a:lnTo>
                    <a:pt x="582" y="191"/>
                  </a:lnTo>
                  <a:lnTo>
                    <a:pt x="590" y="187"/>
                  </a:lnTo>
                  <a:lnTo>
                    <a:pt x="595" y="187"/>
                  </a:lnTo>
                  <a:lnTo>
                    <a:pt x="603" y="183"/>
                  </a:lnTo>
                  <a:lnTo>
                    <a:pt x="607" y="183"/>
                  </a:lnTo>
                  <a:lnTo>
                    <a:pt x="611" y="178"/>
                  </a:lnTo>
                  <a:lnTo>
                    <a:pt x="620" y="178"/>
                  </a:lnTo>
                  <a:lnTo>
                    <a:pt x="624" y="174"/>
                  </a:lnTo>
                  <a:lnTo>
                    <a:pt x="632" y="170"/>
                  </a:lnTo>
                  <a:lnTo>
                    <a:pt x="636" y="170"/>
                  </a:lnTo>
                  <a:lnTo>
                    <a:pt x="640" y="166"/>
                  </a:lnTo>
                  <a:lnTo>
                    <a:pt x="649" y="162"/>
                  </a:lnTo>
                  <a:lnTo>
                    <a:pt x="653" y="162"/>
                  </a:lnTo>
                  <a:lnTo>
                    <a:pt x="661" y="158"/>
                  </a:lnTo>
                  <a:lnTo>
                    <a:pt x="665" y="158"/>
                  </a:lnTo>
                  <a:lnTo>
                    <a:pt x="669" y="153"/>
                  </a:lnTo>
                  <a:lnTo>
                    <a:pt x="678" y="149"/>
                  </a:lnTo>
                  <a:lnTo>
                    <a:pt x="682" y="149"/>
                  </a:lnTo>
                  <a:lnTo>
                    <a:pt x="690" y="145"/>
                  </a:lnTo>
                  <a:lnTo>
                    <a:pt x="694" y="141"/>
                  </a:lnTo>
                  <a:lnTo>
                    <a:pt x="698" y="141"/>
                  </a:lnTo>
                  <a:lnTo>
                    <a:pt x="707" y="137"/>
                  </a:lnTo>
                  <a:lnTo>
                    <a:pt x="711" y="133"/>
                  </a:lnTo>
                  <a:lnTo>
                    <a:pt x="719" y="133"/>
                  </a:lnTo>
                  <a:lnTo>
                    <a:pt x="723" y="129"/>
                  </a:lnTo>
                  <a:lnTo>
                    <a:pt x="728" y="124"/>
                  </a:lnTo>
                  <a:lnTo>
                    <a:pt x="736" y="12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12"/>
            <p:cNvSpPr>
              <a:spLocks/>
            </p:cNvSpPr>
            <p:nvPr/>
          </p:nvSpPr>
          <p:spPr bwMode="auto">
            <a:xfrm>
              <a:off x="1356" y="2325"/>
              <a:ext cx="341" cy="84"/>
            </a:xfrm>
            <a:custGeom>
              <a:avLst/>
              <a:gdLst>
                <a:gd name="T0" fmla="*/ 0 w 341"/>
                <a:gd name="T1" fmla="*/ 25 h 84"/>
                <a:gd name="T2" fmla="*/ 4 w 341"/>
                <a:gd name="T3" fmla="*/ 21 h 84"/>
                <a:gd name="T4" fmla="*/ 12 w 341"/>
                <a:gd name="T5" fmla="*/ 17 h 84"/>
                <a:gd name="T6" fmla="*/ 17 w 341"/>
                <a:gd name="T7" fmla="*/ 17 h 84"/>
                <a:gd name="T8" fmla="*/ 21 w 341"/>
                <a:gd name="T9" fmla="*/ 13 h 84"/>
                <a:gd name="T10" fmla="*/ 29 w 341"/>
                <a:gd name="T11" fmla="*/ 13 h 84"/>
                <a:gd name="T12" fmla="*/ 33 w 341"/>
                <a:gd name="T13" fmla="*/ 9 h 84"/>
                <a:gd name="T14" fmla="*/ 41 w 341"/>
                <a:gd name="T15" fmla="*/ 9 h 84"/>
                <a:gd name="T16" fmla="*/ 46 w 341"/>
                <a:gd name="T17" fmla="*/ 5 h 84"/>
                <a:gd name="T18" fmla="*/ 50 w 341"/>
                <a:gd name="T19" fmla="*/ 5 h 84"/>
                <a:gd name="T20" fmla="*/ 58 w 341"/>
                <a:gd name="T21" fmla="*/ 5 h 84"/>
                <a:gd name="T22" fmla="*/ 62 w 341"/>
                <a:gd name="T23" fmla="*/ 0 h 84"/>
                <a:gd name="T24" fmla="*/ 71 w 341"/>
                <a:gd name="T25" fmla="*/ 0 h 84"/>
                <a:gd name="T26" fmla="*/ 75 w 341"/>
                <a:gd name="T27" fmla="*/ 0 h 84"/>
                <a:gd name="T28" fmla="*/ 79 w 341"/>
                <a:gd name="T29" fmla="*/ 0 h 84"/>
                <a:gd name="T30" fmla="*/ 87 w 341"/>
                <a:gd name="T31" fmla="*/ 0 h 84"/>
                <a:gd name="T32" fmla="*/ 91 w 341"/>
                <a:gd name="T33" fmla="*/ 0 h 84"/>
                <a:gd name="T34" fmla="*/ 100 w 341"/>
                <a:gd name="T35" fmla="*/ 0 h 84"/>
                <a:gd name="T36" fmla="*/ 104 w 341"/>
                <a:gd name="T37" fmla="*/ 0 h 84"/>
                <a:gd name="T38" fmla="*/ 108 w 341"/>
                <a:gd name="T39" fmla="*/ 0 h 84"/>
                <a:gd name="T40" fmla="*/ 116 w 341"/>
                <a:gd name="T41" fmla="*/ 5 h 84"/>
                <a:gd name="T42" fmla="*/ 120 w 341"/>
                <a:gd name="T43" fmla="*/ 5 h 84"/>
                <a:gd name="T44" fmla="*/ 129 w 341"/>
                <a:gd name="T45" fmla="*/ 9 h 84"/>
                <a:gd name="T46" fmla="*/ 133 w 341"/>
                <a:gd name="T47" fmla="*/ 9 h 84"/>
                <a:gd name="T48" fmla="*/ 137 w 341"/>
                <a:gd name="T49" fmla="*/ 13 h 84"/>
                <a:gd name="T50" fmla="*/ 145 w 341"/>
                <a:gd name="T51" fmla="*/ 13 h 84"/>
                <a:gd name="T52" fmla="*/ 149 w 341"/>
                <a:gd name="T53" fmla="*/ 17 h 84"/>
                <a:gd name="T54" fmla="*/ 158 w 341"/>
                <a:gd name="T55" fmla="*/ 21 h 84"/>
                <a:gd name="T56" fmla="*/ 162 w 341"/>
                <a:gd name="T57" fmla="*/ 21 h 84"/>
                <a:gd name="T58" fmla="*/ 166 w 341"/>
                <a:gd name="T59" fmla="*/ 25 h 84"/>
                <a:gd name="T60" fmla="*/ 174 w 341"/>
                <a:gd name="T61" fmla="*/ 30 h 84"/>
                <a:gd name="T62" fmla="*/ 179 w 341"/>
                <a:gd name="T63" fmla="*/ 34 h 84"/>
                <a:gd name="T64" fmla="*/ 187 w 341"/>
                <a:gd name="T65" fmla="*/ 38 h 84"/>
                <a:gd name="T66" fmla="*/ 191 w 341"/>
                <a:gd name="T67" fmla="*/ 38 h 84"/>
                <a:gd name="T68" fmla="*/ 195 w 341"/>
                <a:gd name="T69" fmla="*/ 42 h 84"/>
                <a:gd name="T70" fmla="*/ 204 w 341"/>
                <a:gd name="T71" fmla="*/ 46 h 84"/>
                <a:gd name="T72" fmla="*/ 208 w 341"/>
                <a:gd name="T73" fmla="*/ 50 h 84"/>
                <a:gd name="T74" fmla="*/ 216 w 341"/>
                <a:gd name="T75" fmla="*/ 54 h 84"/>
                <a:gd name="T76" fmla="*/ 220 w 341"/>
                <a:gd name="T77" fmla="*/ 59 h 84"/>
                <a:gd name="T78" fmla="*/ 224 w 341"/>
                <a:gd name="T79" fmla="*/ 59 h 84"/>
                <a:gd name="T80" fmla="*/ 233 w 341"/>
                <a:gd name="T81" fmla="*/ 63 h 84"/>
                <a:gd name="T82" fmla="*/ 237 w 341"/>
                <a:gd name="T83" fmla="*/ 67 h 84"/>
                <a:gd name="T84" fmla="*/ 245 w 341"/>
                <a:gd name="T85" fmla="*/ 67 h 84"/>
                <a:gd name="T86" fmla="*/ 249 w 341"/>
                <a:gd name="T87" fmla="*/ 71 h 84"/>
                <a:gd name="T88" fmla="*/ 253 w 341"/>
                <a:gd name="T89" fmla="*/ 75 h 84"/>
                <a:gd name="T90" fmla="*/ 262 w 341"/>
                <a:gd name="T91" fmla="*/ 75 h 84"/>
                <a:gd name="T92" fmla="*/ 266 w 341"/>
                <a:gd name="T93" fmla="*/ 79 h 84"/>
                <a:gd name="T94" fmla="*/ 274 w 341"/>
                <a:gd name="T95" fmla="*/ 79 h 84"/>
                <a:gd name="T96" fmla="*/ 278 w 341"/>
                <a:gd name="T97" fmla="*/ 79 h 84"/>
                <a:gd name="T98" fmla="*/ 282 w 341"/>
                <a:gd name="T99" fmla="*/ 84 h 84"/>
                <a:gd name="T100" fmla="*/ 291 w 341"/>
                <a:gd name="T101" fmla="*/ 84 h 84"/>
                <a:gd name="T102" fmla="*/ 295 w 341"/>
                <a:gd name="T103" fmla="*/ 84 h 84"/>
                <a:gd name="T104" fmla="*/ 299 w 341"/>
                <a:gd name="T105" fmla="*/ 84 h 84"/>
                <a:gd name="T106" fmla="*/ 307 w 341"/>
                <a:gd name="T107" fmla="*/ 84 h 84"/>
                <a:gd name="T108" fmla="*/ 312 w 341"/>
                <a:gd name="T109" fmla="*/ 84 h 84"/>
                <a:gd name="T110" fmla="*/ 320 w 341"/>
                <a:gd name="T111" fmla="*/ 84 h 84"/>
                <a:gd name="T112" fmla="*/ 324 w 341"/>
                <a:gd name="T113" fmla="*/ 84 h 84"/>
                <a:gd name="T114" fmla="*/ 328 w 341"/>
                <a:gd name="T115" fmla="*/ 84 h 84"/>
                <a:gd name="T116" fmla="*/ 336 w 341"/>
                <a:gd name="T117" fmla="*/ 84 h 84"/>
                <a:gd name="T118" fmla="*/ 341 w 341"/>
                <a:gd name="T119"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84">
                  <a:moveTo>
                    <a:pt x="0" y="25"/>
                  </a:moveTo>
                  <a:lnTo>
                    <a:pt x="4" y="21"/>
                  </a:lnTo>
                  <a:lnTo>
                    <a:pt x="12" y="17"/>
                  </a:lnTo>
                  <a:lnTo>
                    <a:pt x="17" y="17"/>
                  </a:lnTo>
                  <a:lnTo>
                    <a:pt x="21" y="13"/>
                  </a:lnTo>
                  <a:lnTo>
                    <a:pt x="29" y="13"/>
                  </a:lnTo>
                  <a:lnTo>
                    <a:pt x="33" y="9"/>
                  </a:lnTo>
                  <a:lnTo>
                    <a:pt x="41" y="9"/>
                  </a:lnTo>
                  <a:lnTo>
                    <a:pt x="46" y="5"/>
                  </a:lnTo>
                  <a:lnTo>
                    <a:pt x="50" y="5"/>
                  </a:lnTo>
                  <a:lnTo>
                    <a:pt x="58" y="5"/>
                  </a:lnTo>
                  <a:lnTo>
                    <a:pt x="62" y="0"/>
                  </a:lnTo>
                  <a:lnTo>
                    <a:pt x="71" y="0"/>
                  </a:lnTo>
                  <a:lnTo>
                    <a:pt x="75" y="0"/>
                  </a:lnTo>
                  <a:lnTo>
                    <a:pt x="79" y="0"/>
                  </a:lnTo>
                  <a:lnTo>
                    <a:pt x="87" y="0"/>
                  </a:lnTo>
                  <a:lnTo>
                    <a:pt x="91" y="0"/>
                  </a:lnTo>
                  <a:lnTo>
                    <a:pt x="100" y="0"/>
                  </a:lnTo>
                  <a:lnTo>
                    <a:pt x="104" y="0"/>
                  </a:lnTo>
                  <a:lnTo>
                    <a:pt x="108" y="0"/>
                  </a:lnTo>
                  <a:lnTo>
                    <a:pt x="116" y="5"/>
                  </a:lnTo>
                  <a:lnTo>
                    <a:pt x="120" y="5"/>
                  </a:lnTo>
                  <a:lnTo>
                    <a:pt x="129" y="9"/>
                  </a:lnTo>
                  <a:lnTo>
                    <a:pt x="133" y="9"/>
                  </a:lnTo>
                  <a:lnTo>
                    <a:pt x="137" y="13"/>
                  </a:lnTo>
                  <a:lnTo>
                    <a:pt x="145" y="13"/>
                  </a:lnTo>
                  <a:lnTo>
                    <a:pt x="149" y="17"/>
                  </a:lnTo>
                  <a:lnTo>
                    <a:pt x="158" y="21"/>
                  </a:lnTo>
                  <a:lnTo>
                    <a:pt x="162" y="21"/>
                  </a:lnTo>
                  <a:lnTo>
                    <a:pt x="166" y="25"/>
                  </a:lnTo>
                  <a:lnTo>
                    <a:pt x="174" y="30"/>
                  </a:lnTo>
                  <a:lnTo>
                    <a:pt x="179" y="34"/>
                  </a:lnTo>
                  <a:lnTo>
                    <a:pt x="187" y="38"/>
                  </a:lnTo>
                  <a:lnTo>
                    <a:pt x="191" y="38"/>
                  </a:lnTo>
                  <a:lnTo>
                    <a:pt x="195" y="42"/>
                  </a:lnTo>
                  <a:lnTo>
                    <a:pt x="204" y="46"/>
                  </a:lnTo>
                  <a:lnTo>
                    <a:pt x="208" y="50"/>
                  </a:lnTo>
                  <a:lnTo>
                    <a:pt x="216" y="54"/>
                  </a:lnTo>
                  <a:lnTo>
                    <a:pt x="220" y="59"/>
                  </a:lnTo>
                  <a:lnTo>
                    <a:pt x="224" y="59"/>
                  </a:lnTo>
                  <a:lnTo>
                    <a:pt x="233" y="63"/>
                  </a:lnTo>
                  <a:lnTo>
                    <a:pt x="237" y="67"/>
                  </a:lnTo>
                  <a:lnTo>
                    <a:pt x="245" y="67"/>
                  </a:lnTo>
                  <a:lnTo>
                    <a:pt x="249" y="71"/>
                  </a:lnTo>
                  <a:lnTo>
                    <a:pt x="253" y="75"/>
                  </a:lnTo>
                  <a:lnTo>
                    <a:pt x="262" y="75"/>
                  </a:lnTo>
                  <a:lnTo>
                    <a:pt x="266" y="79"/>
                  </a:lnTo>
                  <a:lnTo>
                    <a:pt x="274" y="79"/>
                  </a:lnTo>
                  <a:lnTo>
                    <a:pt x="278" y="79"/>
                  </a:lnTo>
                  <a:lnTo>
                    <a:pt x="282" y="84"/>
                  </a:lnTo>
                  <a:lnTo>
                    <a:pt x="291" y="84"/>
                  </a:lnTo>
                  <a:lnTo>
                    <a:pt x="295" y="84"/>
                  </a:lnTo>
                  <a:lnTo>
                    <a:pt x="299" y="84"/>
                  </a:lnTo>
                  <a:lnTo>
                    <a:pt x="307" y="84"/>
                  </a:lnTo>
                  <a:lnTo>
                    <a:pt x="312" y="84"/>
                  </a:lnTo>
                  <a:lnTo>
                    <a:pt x="320" y="84"/>
                  </a:lnTo>
                  <a:lnTo>
                    <a:pt x="324" y="84"/>
                  </a:lnTo>
                  <a:lnTo>
                    <a:pt x="328" y="84"/>
                  </a:lnTo>
                  <a:lnTo>
                    <a:pt x="336" y="84"/>
                  </a:lnTo>
                  <a:lnTo>
                    <a:pt x="341" y="7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113"/>
            <p:cNvSpPr>
              <a:spLocks noChangeArrowheads="1"/>
            </p:cNvSpPr>
            <p:nvPr/>
          </p:nvSpPr>
          <p:spPr bwMode="auto">
            <a:xfrm rot="16200000">
              <a:off x="366" y="2335"/>
              <a:ext cx="10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TB</a:t>
              </a:r>
              <a:endParaRPr lang="en-US" altLang="en-US"/>
            </a:p>
          </p:txBody>
        </p:sp>
        <p:sp>
          <p:nvSpPr>
            <p:cNvPr id="2132" name="Rectangle 114"/>
            <p:cNvSpPr>
              <a:spLocks noChangeArrowheads="1"/>
            </p:cNvSpPr>
            <p:nvPr/>
          </p:nvSpPr>
          <p:spPr bwMode="auto">
            <a:xfrm>
              <a:off x="620" y="2699"/>
              <a:ext cx="1072"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Rectangle 115"/>
            <p:cNvSpPr>
              <a:spLocks noChangeArrowheads="1"/>
            </p:cNvSpPr>
            <p:nvPr/>
          </p:nvSpPr>
          <p:spPr bwMode="auto">
            <a:xfrm>
              <a:off x="620" y="2699"/>
              <a:ext cx="1072" cy="3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Line 116"/>
            <p:cNvSpPr>
              <a:spLocks noChangeShapeType="1"/>
            </p:cNvSpPr>
            <p:nvPr/>
          </p:nvSpPr>
          <p:spPr bwMode="auto">
            <a:xfrm>
              <a:off x="620" y="269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Line 117"/>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118"/>
            <p:cNvSpPr>
              <a:spLocks noChangeShapeType="1"/>
            </p:cNvSpPr>
            <p:nvPr/>
          </p:nvSpPr>
          <p:spPr bwMode="auto">
            <a:xfrm flipV="1">
              <a:off x="1692"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Line 119"/>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Line 120"/>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Line 121"/>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Line 122"/>
            <p:cNvSpPr>
              <a:spLocks noChangeShapeType="1"/>
            </p:cNvSpPr>
            <p:nvPr/>
          </p:nvSpPr>
          <p:spPr bwMode="auto">
            <a:xfrm flipV="1">
              <a:off x="899"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Line 123"/>
            <p:cNvSpPr>
              <a:spLocks noChangeShapeType="1"/>
            </p:cNvSpPr>
            <p:nvPr/>
          </p:nvSpPr>
          <p:spPr bwMode="auto">
            <a:xfrm>
              <a:off x="899"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124"/>
            <p:cNvSpPr>
              <a:spLocks noChangeArrowheads="1"/>
            </p:cNvSpPr>
            <p:nvPr/>
          </p:nvSpPr>
          <p:spPr bwMode="auto">
            <a:xfrm>
              <a:off x="845" y="306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143" name="Line 125"/>
            <p:cNvSpPr>
              <a:spLocks noChangeShapeType="1"/>
            </p:cNvSpPr>
            <p:nvPr/>
          </p:nvSpPr>
          <p:spPr bwMode="auto">
            <a:xfrm flipV="1">
              <a:off x="1190"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Line 126"/>
            <p:cNvSpPr>
              <a:spLocks noChangeShapeType="1"/>
            </p:cNvSpPr>
            <p:nvPr/>
          </p:nvSpPr>
          <p:spPr bwMode="auto">
            <a:xfrm>
              <a:off x="1190"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5" name="Rectangle 127"/>
            <p:cNvSpPr>
              <a:spLocks noChangeArrowheads="1"/>
            </p:cNvSpPr>
            <p:nvPr/>
          </p:nvSpPr>
          <p:spPr bwMode="auto">
            <a:xfrm>
              <a:off x="1136" y="306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146" name="Line 128"/>
            <p:cNvSpPr>
              <a:spLocks noChangeShapeType="1"/>
            </p:cNvSpPr>
            <p:nvPr/>
          </p:nvSpPr>
          <p:spPr bwMode="auto">
            <a:xfrm flipV="1">
              <a:off x="1481"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Line 129"/>
            <p:cNvSpPr>
              <a:spLocks noChangeShapeType="1"/>
            </p:cNvSpPr>
            <p:nvPr/>
          </p:nvSpPr>
          <p:spPr bwMode="auto">
            <a:xfrm>
              <a:off x="1481"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Rectangle 130"/>
            <p:cNvSpPr>
              <a:spLocks noChangeArrowheads="1"/>
            </p:cNvSpPr>
            <p:nvPr/>
          </p:nvSpPr>
          <p:spPr bwMode="auto">
            <a:xfrm>
              <a:off x="1427" y="3061"/>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149" name="Line 131"/>
            <p:cNvSpPr>
              <a:spLocks noChangeShapeType="1"/>
            </p:cNvSpPr>
            <p:nvPr/>
          </p:nvSpPr>
          <p:spPr bwMode="auto">
            <a:xfrm>
              <a:off x="620" y="304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Line 132"/>
            <p:cNvSpPr>
              <a:spLocks noChangeShapeType="1"/>
            </p:cNvSpPr>
            <p:nvPr/>
          </p:nvSpPr>
          <p:spPr bwMode="auto">
            <a:xfrm flipH="1">
              <a:off x="1680" y="304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 name="Rectangle 133"/>
            <p:cNvSpPr>
              <a:spLocks noChangeArrowheads="1"/>
            </p:cNvSpPr>
            <p:nvPr/>
          </p:nvSpPr>
          <p:spPr bwMode="auto">
            <a:xfrm>
              <a:off x="558" y="3003"/>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152" name="Line 134"/>
            <p:cNvSpPr>
              <a:spLocks noChangeShapeType="1"/>
            </p:cNvSpPr>
            <p:nvPr/>
          </p:nvSpPr>
          <p:spPr bwMode="auto">
            <a:xfrm>
              <a:off x="620" y="2932"/>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135"/>
            <p:cNvSpPr>
              <a:spLocks noChangeShapeType="1"/>
            </p:cNvSpPr>
            <p:nvPr/>
          </p:nvSpPr>
          <p:spPr bwMode="auto">
            <a:xfrm flipH="1">
              <a:off x="1680" y="2932"/>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Rectangle 136"/>
            <p:cNvSpPr>
              <a:spLocks noChangeArrowheads="1"/>
            </p:cNvSpPr>
            <p:nvPr/>
          </p:nvSpPr>
          <p:spPr bwMode="auto">
            <a:xfrm>
              <a:off x="558" y="2886"/>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5</a:t>
              </a:r>
              <a:endParaRPr lang="en-US" altLang="en-US"/>
            </a:p>
          </p:txBody>
        </p:sp>
        <p:sp>
          <p:nvSpPr>
            <p:cNvPr id="2155" name="Line 137"/>
            <p:cNvSpPr>
              <a:spLocks noChangeShapeType="1"/>
            </p:cNvSpPr>
            <p:nvPr/>
          </p:nvSpPr>
          <p:spPr bwMode="auto">
            <a:xfrm>
              <a:off x="620" y="2816"/>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Line 138"/>
            <p:cNvSpPr>
              <a:spLocks noChangeShapeType="1"/>
            </p:cNvSpPr>
            <p:nvPr/>
          </p:nvSpPr>
          <p:spPr bwMode="auto">
            <a:xfrm flipH="1">
              <a:off x="1680" y="2816"/>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 name="Rectangle 139"/>
            <p:cNvSpPr>
              <a:spLocks noChangeArrowheads="1"/>
            </p:cNvSpPr>
            <p:nvPr/>
          </p:nvSpPr>
          <p:spPr bwMode="auto">
            <a:xfrm>
              <a:off x="512" y="2770"/>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2158" name="Line 140"/>
            <p:cNvSpPr>
              <a:spLocks noChangeShapeType="1"/>
            </p:cNvSpPr>
            <p:nvPr/>
          </p:nvSpPr>
          <p:spPr bwMode="auto">
            <a:xfrm>
              <a:off x="620" y="269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141"/>
            <p:cNvSpPr>
              <a:spLocks noChangeShapeType="1"/>
            </p:cNvSpPr>
            <p:nvPr/>
          </p:nvSpPr>
          <p:spPr bwMode="auto">
            <a:xfrm flipH="1">
              <a:off x="1680" y="269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Rectangle 142"/>
            <p:cNvSpPr>
              <a:spLocks noChangeArrowheads="1"/>
            </p:cNvSpPr>
            <p:nvPr/>
          </p:nvSpPr>
          <p:spPr bwMode="auto">
            <a:xfrm>
              <a:off x="512" y="2654"/>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2161" name="Line 143"/>
            <p:cNvSpPr>
              <a:spLocks noChangeShapeType="1"/>
            </p:cNvSpPr>
            <p:nvPr/>
          </p:nvSpPr>
          <p:spPr bwMode="auto">
            <a:xfrm>
              <a:off x="620" y="269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Line 144"/>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Line 145"/>
            <p:cNvSpPr>
              <a:spLocks noChangeShapeType="1"/>
            </p:cNvSpPr>
            <p:nvPr/>
          </p:nvSpPr>
          <p:spPr bwMode="auto">
            <a:xfrm flipV="1">
              <a:off x="1692"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146"/>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47"/>
            <p:cNvSpPr>
              <a:spLocks/>
            </p:cNvSpPr>
            <p:nvPr/>
          </p:nvSpPr>
          <p:spPr bwMode="auto">
            <a:xfrm>
              <a:off x="620" y="2803"/>
              <a:ext cx="736" cy="133"/>
            </a:xfrm>
            <a:custGeom>
              <a:avLst/>
              <a:gdLst>
                <a:gd name="T0" fmla="*/ 9 w 736"/>
                <a:gd name="T1" fmla="*/ 5 h 133"/>
                <a:gd name="T2" fmla="*/ 25 w 736"/>
                <a:gd name="T3" fmla="*/ 5 h 133"/>
                <a:gd name="T4" fmla="*/ 42 w 736"/>
                <a:gd name="T5" fmla="*/ 0 h 133"/>
                <a:gd name="T6" fmla="*/ 63 w 736"/>
                <a:gd name="T7" fmla="*/ 0 h 133"/>
                <a:gd name="T8" fmla="*/ 79 w 736"/>
                <a:gd name="T9" fmla="*/ 0 h 133"/>
                <a:gd name="T10" fmla="*/ 96 w 736"/>
                <a:gd name="T11" fmla="*/ 0 h 133"/>
                <a:gd name="T12" fmla="*/ 113 w 736"/>
                <a:gd name="T13" fmla="*/ 5 h 133"/>
                <a:gd name="T14" fmla="*/ 129 w 736"/>
                <a:gd name="T15" fmla="*/ 5 h 133"/>
                <a:gd name="T16" fmla="*/ 150 w 736"/>
                <a:gd name="T17" fmla="*/ 9 h 133"/>
                <a:gd name="T18" fmla="*/ 167 w 736"/>
                <a:gd name="T19" fmla="*/ 17 h 133"/>
                <a:gd name="T20" fmla="*/ 183 w 736"/>
                <a:gd name="T21" fmla="*/ 21 h 133"/>
                <a:gd name="T22" fmla="*/ 200 w 736"/>
                <a:gd name="T23" fmla="*/ 29 h 133"/>
                <a:gd name="T24" fmla="*/ 216 w 736"/>
                <a:gd name="T25" fmla="*/ 38 h 133"/>
                <a:gd name="T26" fmla="*/ 233 w 736"/>
                <a:gd name="T27" fmla="*/ 46 h 133"/>
                <a:gd name="T28" fmla="*/ 254 w 736"/>
                <a:gd name="T29" fmla="*/ 54 h 133"/>
                <a:gd name="T30" fmla="*/ 271 w 736"/>
                <a:gd name="T31" fmla="*/ 63 h 133"/>
                <a:gd name="T32" fmla="*/ 287 w 736"/>
                <a:gd name="T33" fmla="*/ 75 h 133"/>
                <a:gd name="T34" fmla="*/ 304 w 736"/>
                <a:gd name="T35" fmla="*/ 83 h 133"/>
                <a:gd name="T36" fmla="*/ 320 w 736"/>
                <a:gd name="T37" fmla="*/ 92 h 133"/>
                <a:gd name="T38" fmla="*/ 341 w 736"/>
                <a:gd name="T39" fmla="*/ 100 h 133"/>
                <a:gd name="T40" fmla="*/ 358 w 736"/>
                <a:gd name="T41" fmla="*/ 108 h 133"/>
                <a:gd name="T42" fmla="*/ 374 w 736"/>
                <a:gd name="T43" fmla="*/ 113 h 133"/>
                <a:gd name="T44" fmla="*/ 391 w 736"/>
                <a:gd name="T45" fmla="*/ 121 h 133"/>
                <a:gd name="T46" fmla="*/ 408 w 736"/>
                <a:gd name="T47" fmla="*/ 125 h 133"/>
                <a:gd name="T48" fmla="*/ 428 w 736"/>
                <a:gd name="T49" fmla="*/ 129 h 133"/>
                <a:gd name="T50" fmla="*/ 445 w 736"/>
                <a:gd name="T51" fmla="*/ 133 h 133"/>
                <a:gd name="T52" fmla="*/ 462 w 736"/>
                <a:gd name="T53" fmla="*/ 133 h 133"/>
                <a:gd name="T54" fmla="*/ 478 w 736"/>
                <a:gd name="T55" fmla="*/ 133 h 133"/>
                <a:gd name="T56" fmla="*/ 495 w 736"/>
                <a:gd name="T57" fmla="*/ 133 h 133"/>
                <a:gd name="T58" fmla="*/ 516 w 736"/>
                <a:gd name="T59" fmla="*/ 129 h 133"/>
                <a:gd name="T60" fmla="*/ 532 w 736"/>
                <a:gd name="T61" fmla="*/ 125 h 133"/>
                <a:gd name="T62" fmla="*/ 549 w 736"/>
                <a:gd name="T63" fmla="*/ 121 h 133"/>
                <a:gd name="T64" fmla="*/ 566 w 736"/>
                <a:gd name="T65" fmla="*/ 113 h 133"/>
                <a:gd name="T66" fmla="*/ 582 w 736"/>
                <a:gd name="T67" fmla="*/ 108 h 133"/>
                <a:gd name="T68" fmla="*/ 603 w 736"/>
                <a:gd name="T69" fmla="*/ 100 h 133"/>
                <a:gd name="T70" fmla="*/ 620 w 736"/>
                <a:gd name="T71" fmla="*/ 92 h 133"/>
                <a:gd name="T72" fmla="*/ 636 w 736"/>
                <a:gd name="T73" fmla="*/ 88 h 133"/>
                <a:gd name="T74" fmla="*/ 653 w 736"/>
                <a:gd name="T75" fmla="*/ 83 h 133"/>
                <a:gd name="T76" fmla="*/ 669 w 736"/>
                <a:gd name="T77" fmla="*/ 79 h 133"/>
                <a:gd name="T78" fmla="*/ 690 w 736"/>
                <a:gd name="T79" fmla="*/ 79 h 133"/>
                <a:gd name="T80" fmla="*/ 707 w 736"/>
                <a:gd name="T81" fmla="*/ 79 h 133"/>
                <a:gd name="T82" fmla="*/ 723 w 736"/>
                <a:gd name="T83"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133">
                  <a:moveTo>
                    <a:pt x="0" y="5"/>
                  </a:moveTo>
                  <a:lnTo>
                    <a:pt x="5" y="5"/>
                  </a:lnTo>
                  <a:lnTo>
                    <a:pt x="9" y="5"/>
                  </a:lnTo>
                  <a:lnTo>
                    <a:pt x="13" y="5"/>
                  </a:lnTo>
                  <a:lnTo>
                    <a:pt x="21" y="5"/>
                  </a:lnTo>
                  <a:lnTo>
                    <a:pt x="25" y="5"/>
                  </a:lnTo>
                  <a:lnTo>
                    <a:pt x="34" y="0"/>
                  </a:lnTo>
                  <a:lnTo>
                    <a:pt x="38" y="0"/>
                  </a:lnTo>
                  <a:lnTo>
                    <a:pt x="42" y="0"/>
                  </a:lnTo>
                  <a:lnTo>
                    <a:pt x="50" y="0"/>
                  </a:lnTo>
                  <a:lnTo>
                    <a:pt x="54" y="0"/>
                  </a:lnTo>
                  <a:lnTo>
                    <a:pt x="63" y="0"/>
                  </a:lnTo>
                  <a:lnTo>
                    <a:pt x="67" y="0"/>
                  </a:lnTo>
                  <a:lnTo>
                    <a:pt x="71" y="0"/>
                  </a:lnTo>
                  <a:lnTo>
                    <a:pt x="79" y="0"/>
                  </a:lnTo>
                  <a:lnTo>
                    <a:pt x="84" y="0"/>
                  </a:lnTo>
                  <a:lnTo>
                    <a:pt x="92" y="0"/>
                  </a:lnTo>
                  <a:lnTo>
                    <a:pt x="96" y="0"/>
                  </a:lnTo>
                  <a:lnTo>
                    <a:pt x="100" y="0"/>
                  </a:lnTo>
                  <a:lnTo>
                    <a:pt x="108" y="0"/>
                  </a:lnTo>
                  <a:lnTo>
                    <a:pt x="113" y="5"/>
                  </a:lnTo>
                  <a:lnTo>
                    <a:pt x="121" y="5"/>
                  </a:lnTo>
                  <a:lnTo>
                    <a:pt x="125" y="5"/>
                  </a:lnTo>
                  <a:lnTo>
                    <a:pt x="129" y="5"/>
                  </a:lnTo>
                  <a:lnTo>
                    <a:pt x="138" y="9"/>
                  </a:lnTo>
                  <a:lnTo>
                    <a:pt x="142" y="9"/>
                  </a:lnTo>
                  <a:lnTo>
                    <a:pt x="150" y="9"/>
                  </a:lnTo>
                  <a:lnTo>
                    <a:pt x="154" y="13"/>
                  </a:lnTo>
                  <a:lnTo>
                    <a:pt x="158" y="13"/>
                  </a:lnTo>
                  <a:lnTo>
                    <a:pt x="167" y="17"/>
                  </a:lnTo>
                  <a:lnTo>
                    <a:pt x="171" y="17"/>
                  </a:lnTo>
                  <a:lnTo>
                    <a:pt x="179" y="21"/>
                  </a:lnTo>
                  <a:lnTo>
                    <a:pt x="183" y="21"/>
                  </a:lnTo>
                  <a:lnTo>
                    <a:pt x="187" y="25"/>
                  </a:lnTo>
                  <a:lnTo>
                    <a:pt x="196" y="29"/>
                  </a:lnTo>
                  <a:lnTo>
                    <a:pt x="200" y="29"/>
                  </a:lnTo>
                  <a:lnTo>
                    <a:pt x="208" y="34"/>
                  </a:lnTo>
                  <a:lnTo>
                    <a:pt x="212" y="34"/>
                  </a:lnTo>
                  <a:lnTo>
                    <a:pt x="216" y="38"/>
                  </a:lnTo>
                  <a:lnTo>
                    <a:pt x="225" y="42"/>
                  </a:lnTo>
                  <a:lnTo>
                    <a:pt x="229" y="42"/>
                  </a:lnTo>
                  <a:lnTo>
                    <a:pt x="233" y="46"/>
                  </a:lnTo>
                  <a:lnTo>
                    <a:pt x="241" y="50"/>
                  </a:lnTo>
                  <a:lnTo>
                    <a:pt x="246" y="54"/>
                  </a:lnTo>
                  <a:lnTo>
                    <a:pt x="254" y="54"/>
                  </a:lnTo>
                  <a:lnTo>
                    <a:pt x="258" y="59"/>
                  </a:lnTo>
                  <a:lnTo>
                    <a:pt x="262" y="63"/>
                  </a:lnTo>
                  <a:lnTo>
                    <a:pt x="271" y="63"/>
                  </a:lnTo>
                  <a:lnTo>
                    <a:pt x="275" y="67"/>
                  </a:lnTo>
                  <a:lnTo>
                    <a:pt x="283" y="71"/>
                  </a:lnTo>
                  <a:lnTo>
                    <a:pt x="287" y="75"/>
                  </a:lnTo>
                  <a:lnTo>
                    <a:pt x="291" y="75"/>
                  </a:lnTo>
                  <a:lnTo>
                    <a:pt x="300" y="79"/>
                  </a:lnTo>
                  <a:lnTo>
                    <a:pt x="304" y="83"/>
                  </a:lnTo>
                  <a:lnTo>
                    <a:pt x="312" y="83"/>
                  </a:lnTo>
                  <a:lnTo>
                    <a:pt x="316" y="88"/>
                  </a:lnTo>
                  <a:lnTo>
                    <a:pt x="320" y="92"/>
                  </a:lnTo>
                  <a:lnTo>
                    <a:pt x="329" y="96"/>
                  </a:lnTo>
                  <a:lnTo>
                    <a:pt x="333" y="96"/>
                  </a:lnTo>
                  <a:lnTo>
                    <a:pt x="341" y="100"/>
                  </a:lnTo>
                  <a:lnTo>
                    <a:pt x="345" y="100"/>
                  </a:lnTo>
                  <a:lnTo>
                    <a:pt x="349" y="104"/>
                  </a:lnTo>
                  <a:lnTo>
                    <a:pt x="358" y="108"/>
                  </a:lnTo>
                  <a:lnTo>
                    <a:pt x="362" y="108"/>
                  </a:lnTo>
                  <a:lnTo>
                    <a:pt x="370" y="113"/>
                  </a:lnTo>
                  <a:lnTo>
                    <a:pt x="374" y="113"/>
                  </a:lnTo>
                  <a:lnTo>
                    <a:pt x="379" y="117"/>
                  </a:lnTo>
                  <a:lnTo>
                    <a:pt x="387" y="117"/>
                  </a:lnTo>
                  <a:lnTo>
                    <a:pt x="391" y="121"/>
                  </a:lnTo>
                  <a:lnTo>
                    <a:pt x="399" y="121"/>
                  </a:lnTo>
                  <a:lnTo>
                    <a:pt x="403" y="125"/>
                  </a:lnTo>
                  <a:lnTo>
                    <a:pt x="408" y="125"/>
                  </a:lnTo>
                  <a:lnTo>
                    <a:pt x="416" y="129"/>
                  </a:lnTo>
                  <a:lnTo>
                    <a:pt x="420" y="129"/>
                  </a:lnTo>
                  <a:lnTo>
                    <a:pt x="428" y="129"/>
                  </a:lnTo>
                  <a:lnTo>
                    <a:pt x="433" y="133"/>
                  </a:lnTo>
                  <a:lnTo>
                    <a:pt x="437" y="133"/>
                  </a:lnTo>
                  <a:lnTo>
                    <a:pt x="445" y="133"/>
                  </a:lnTo>
                  <a:lnTo>
                    <a:pt x="449" y="133"/>
                  </a:lnTo>
                  <a:lnTo>
                    <a:pt x="457" y="133"/>
                  </a:lnTo>
                  <a:lnTo>
                    <a:pt x="462" y="133"/>
                  </a:lnTo>
                  <a:lnTo>
                    <a:pt x="466" y="133"/>
                  </a:lnTo>
                  <a:lnTo>
                    <a:pt x="474" y="133"/>
                  </a:lnTo>
                  <a:lnTo>
                    <a:pt x="478" y="133"/>
                  </a:lnTo>
                  <a:lnTo>
                    <a:pt x="487" y="133"/>
                  </a:lnTo>
                  <a:lnTo>
                    <a:pt x="491" y="133"/>
                  </a:lnTo>
                  <a:lnTo>
                    <a:pt x="495" y="133"/>
                  </a:lnTo>
                  <a:lnTo>
                    <a:pt x="503" y="133"/>
                  </a:lnTo>
                  <a:lnTo>
                    <a:pt x="507" y="133"/>
                  </a:lnTo>
                  <a:lnTo>
                    <a:pt x="516" y="129"/>
                  </a:lnTo>
                  <a:lnTo>
                    <a:pt x="520" y="129"/>
                  </a:lnTo>
                  <a:lnTo>
                    <a:pt x="524" y="129"/>
                  </a:lnTo>
                  <a:lnTo>
                    <a:pt x="532" y="125"/>
                  </a:lnTo>
                  <a:lnTo>
                    <a:pt x="536" y="125"/>
                  </a:lnTo>
                  <a:lnTo>
                    <a:pt x="545" y="125"/>
                  </a:lnTo>
                  <a:lnTo>
                    <a:pt x="549" y="121"/>
                  </a:lnTo>
                  <a:lnTo>
                    <a:pt x="553" y="121"/>
                  </a:lnTo>
                  <a:lnTo>
                    <a:pt x="561" y="117"/>
                  </a:lnTo>
                  <a:lnTo>
                    <a:pt x="566" y="113"/>
                  </a:lnTo>
                  <a:lnTo>
                    <a:pt x="574" y="113"/>
                  </a:lnTo>
                  <a:lnTo>
                    <a:pt x="578" y="108"/>
                  </a:lnTo>
                  <a:lnTo>
                    <a:pt x="582" y="108"/>
                  </a:lnTo>
                  <a:lnTo>
                    <a:pt x="590" y="104"/>
                  </a:lnTo>
                  <a:lnTo>
                    <a:pt x="595" y="104"/>
                  </a:lnTo>
                  <a:lnTo>
                    <a:pt x="603" y="100"/>
                  </a:lnTo>
                  <a:lnTo>
                    <a:pt x="607" y="96"/>
                  </a:lnTo>
                  <a:lnTo>
                    <a:pt x="611" y="96"/>
                  </a:lnTo>
                  <a:lnTo>
                    <a:pt x="620" y="92"/>
                  </a:lnTo>
                  <a:lnTo>
                    <a:pt x="624" y="92"/>
                  </a:lnTo>
                  <a:lnTo>
                    <a:pt x="632" y="88"/>
                  </a:lnTo>
                  <a:lnTo>
                    <a:pt x="636" y="88"/>
                  </a:lnTo>
                  <a:lnTo>
                    <a:pt x="640" y="88"/>
                  </a:lnTo>
                  <a:lnTo>
                    <a:pt x="649" y="83"/>
                  </a:lnTo>
                  <a:lnTo>
                    <a:pt x="653" y="83"/>
                  </a:lnTo>
                  <a:lnTo>
                    <a:pt x="661" y="79"/>
                  </a:lnTo>
                  <a:lnTo>
                    <a:pt x="665" y="79"/>
                  </a:lnTo>
                  <a:lnTo>
                    <a:pt x="669" y="79"/>
                  </a:lnTo>
                  <a:lnTo>
                    <a:pt x="678" y="79"/>
                  </a:lnTo>
                  <a:lnTo>
                    <a:pt x="682" y="79"/>
                  </a:lnTo>
                  <a:lnTo>
                    <a:pt x="690" y="79"/>
                  </a:lnTo>
                  <a:lnTo>
                    <a:pt x="694" y="79"/>
                  </a:lnTo>
                  <a:lnTo>
                    <a:pt x="698" y="79"/>
                  </a:lnTo>
                  <a:lnTo>
                    <a:pt x="707" y="79"/>
                  </a:lnTo>
                  <a:lnTo>
                    <a:pt x="711" y="79"/>
                  </a:lnTo>
                  <a:lnTo>
                    <a:pt x="719" y="79"/>
                  </a:lnTo>
                  <a:lnTo>
                    <a:pt x="723" y="79"/>
                  </a:lnTo>
                  <a:lnTo>
                    <a:pt x="728" y="79"/>
                  </a:lnTo>
                  <a:lnTo>
                    <a:pt x="736" y="8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48"/>
            <p:cNvSpPr>
              <a:spLocks/>
            </p:cNvSpPr>
            <p:nvPr/>
          </p:nvSpPr>
          <p:spPr bwMode="auto">
            <a:xfrm>
              <a:off x="1356" y="2886"/>
              <a:ext cx="341" cy="117"/>
            </a:xfrm>
            <a:custGeom>
              <a:avLst/>
              <a:gdLst>
                <a:gd name="T0" fmla="*/ 0 w 341"/>
                <a:gd name="T1" fmla="*/ 0 h 117"/>
                <a:gd name="T2" fmla="*/ 4 w 341"/>
                <a:gd name="T3" fmla="*/ 0 h 117"/>
                <a:gd name="T4" fmla="*/ 12 w 341"/>
                <a:gd name="T5" fmla="*/ 0 h 117"/>
                <a:gd name="T6" fmla="*/ 17 w 341"/>
                <a:gd name="T7" fmla="*/ 5 h 117"/>
                <a:gd name="T8" fmla="*/ 21 w 341"/>
                <a:gd name="T9" fmla="*/ 5 h 117"/>
                <a:gd name="T10" fmla="*/ 29 w 341"/>
                <a:gd name="T11" fmla="*/ 5 h 117"/>
                <a:gd name="T12" fmla="*/ 33 w 341"/>
                <a:gd name="T13" fmla="*/ 9 h 117"/>
                <a:gd name="T14" fmla="*/ 41 w 341"/>
                <a:gd name="T15" fmla="*/ 9 h 117"/>
                <a:gd name="T16" fmla="*/ 46 w 341"/>
                <a:gd name="T17" fmla="*/ 13 h 117"/>
                <a:gd name="T18" fmla="*/ 50 w 341"/>
                <a:gd name="T19" fmla="*/ 13 h 117"/>
                <a:gd name="T20" fmla="*/ 58 w 341"/>
                <a:gd name="T21" fmla="*/ 17 h 117"/>
                <a:gd name="T22" fmla="*/ 62 w 341"/>
                <a:gd name="T23" fmla="*/ 21 h 117"/>
                <a:gd name="T24" fmla="*/ 71 w 341"/>
                <a:gd name="T25" fmla="*/ 21 h 117"/>
                <a:gd name="T26" fmla="*/ 75 w 341"/>
                <a:gd name="T27" fmla="*/ 25 h 117"/>
                <a:gd name="T28" fmla="*/ 79 w 341"/>
                <a:gd name="T29" fmla="*/ 25 h 117"/>
                <a:gd name="T30" fmla="*/ 87 w 341"/>
                <a:gd name="T31" fmla="*/ 30 h 117"/>
                <a:gd name="T32" fmla="*/ 91 w 341"/>
                <a:gd name="T33" fmla="*/ 34 h 117"/>
                <a:gd name="T34" fmla="*/ 100 w 341"/>
                <a:gd name="T35" fmla="*/ 34 h 117"/>
                <a:gd name="T36" fmla="*/ 104 w 341"/>
                <a:gd name="T37" fmla="*/ 38 h 117"/>
                <a:gd name="T38" fmla="*/ 108 w 341"/>
                <a:gd name="T39" fmla="*/ 38 h 117"/>
                <a:gd name="T40" fmla="*/ 116 w 341"/>
                <a:gd name="T41" fmla="*/ 42 h 117"/>
                <a:gd name="T42" fmla="*/ 120 w 341"/>
                <a:gd name="T43" fmla="*/ 46 h 117"/>
                <a:gd name="T44" fmla="*/ 129 w 341"/>
                <a:gd name="T45" fmla="*/ 46 h 117"/>
                <a:gd name="T46" fmla="*/ 133 w 341"/>
                <a:gd name="T47" fmla="*/ 50 h 117"/>
                <a:gd name="T48" fmla="*/ 137 w 341"/>
                <a:gd name="T49" fmla="*/ 55 h 117"/>
                <a:gd name="T50" fmla="*/ 145 w 341"/>
                <a:gd name="T51" fmla="*/ 55 h 117"/>
                <a:gd name="T52" fmla="*/ 149 w 341"/>
                <a:gd name="T53" fmla="*/ 59 h 117"/>
                <a:gd name="T54" fmla="*/ 158 w 341"/>
                <a:gd name="T55" fmla="*/ 59 h 117"/>
                <a:gd name="T56" fmla="*/ 162 w 341"/>
                <a:gd name="T57" fmla="*/ 63 h 117"/>
                <a:gd name="T58" fmla="*/ 166 w 341"/>
                <a:gd name="T59" fmla="*/ 67 h 117"/>
                <a:gd name="T60" fmla="*/ 174 w 341"/>
                <a:gd name="T61" fmla="*/ 67 h 117"/>
                <a:gd name="T62" fmla="*/ 179 w 341"/>
                <a:gd name="T63" fmla="*/ 71 h 117"/>
                <a:gd name="T64" fmla="*/ 187 w 341"/>
                <a:gd name="T65" fmla="*/ 71 h 117"/>
                <a:gd name="T66" fmla="*/ 191 w 341"/>
                <a:gd name="T67" fmla="*/ 75 h 117"/>
                <a:gd name="T68" fmla="*/ 195 w 341"/>
                <a:gd name="T69" fmla="*/ 79 h 117"/>
                <a:gd name="T70" fmla="*/ 204 w 341"/>
                <a:gd name="T71" fmla="*/ 79 h 117"/>
                <a:gd name="T72" fmla="*/ 208 w 341"/>
                <a:gd name="T73" fmla="*/ 84 h 117"/>
                <a:gd name="T74" fmla="*/ 216 w 341"/>
                <a:gd name="T75" fmla="*/ 84 h 117"/>
                <a:gd name="T76" fmla="*/ 220 w 341"/>
                <a:gd name="T77" fmla="*/ 88 h 117"/>
                <a:gd name="T78" fmla="*/ 224 w 341"/>
                <a:gd name="T79" fmla="*/ 88 h 117"/>
                <a:gd name="T80" fmla="*/ 233 w 341"/>
                <a:gd name="T81" fmla="*/ 92 h 117"/>
                <a:gd name="T82" fmla="*/ 237 w 341"/>
                <a:gd name="T83" fmla="*/ 92 h 117"/>
                <a:gd name="T84" fmla="*/ 245 w 341"/>
                <a:gd name="T85" fmla="*/ 96 h 117"/>
                <a:gd name="T86" fmla="*/ 249 w 341"/>
                <a:gd name="T87" fmla="*/ 96 h 117"/>
                <a:gd name="T88" fmla="*/ 253 w 341"/>
                <a:gd name="T89" fmla="*/ 100 h 117"/>
                <a:gd name="T90" fmla="*/ 262 w 341"/>
                <a:gd name="T91" fmla="*/ 100 h 117"/>
                <a:gd name="T92" fmla="*/ 266 w 341"/>
                <a:gd name="T93" fmla="*/ 104 h 117"/>
                <a:gd name="T94" fmla="*/ 274 w 341"/>
                <a:gd name="T95" fmla="*/ 104 h 117"/>
                <a:gd name="T96" fmla="*/ 278 w 341"/>
                <a:gd name="T97" fmla="*/ 109 h 117"/>
                <a:gd name="T98" fmla="*/ 282 w 341"/>
                <a:gd name="T99" fmla="*/ 109 h 117"/>
                <a:gd name="T100" fmla="*/ 291 w 341"/>
                <a:gd name="T101" fmla="*/ 109 h 117"/>
                <a:gd name="T102" fmla="*/ 295 w 341"/>
                <a:gd name="T103" fmla="*/ 113 h 117"/>
                <a:gd name="T104" fmla="*/ 299 w 341"/>
                <a:gd name="T105" fmla="*/ 113 h 117"/>
                <a:gd name="T106" fmla="*/ 307 w 341"/>
                <a:gd name="T107" fmla="*/ 113 h 117"/>
                <a:gd name="T108" fmla="*/ 312 w 341"/>
                <a:gd name="T109" fmla="*/ 113 h 117"/>
                <a:gd name="T110" fmla="*/ 320 w 341"/>
                <a:gd name="T111" fmla="*/ 117 h 117"/>
                <a:gd name="T112" fmla="*/ 324 w 341"/>
                <a:gd name="T113" fmla="*/ 117 h 117"/>
                <a:gd name="T114" fmla="*/ 328 w 341"/>
                <a:gd name="T115" fmla="*/ 117 h 117"/>
                <a:gd name="T116" fmla="*/ 336 w 341"/>
                <a:gd name="T117" fmla="*/ 117 h 117"/>
                <a:gd name="T118" fmla="*/ 341 w 341"/>
                <a:gd name="T1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117">
                  <a:moveTo>
                    <a:pt x="0" y="0"/>
                  </a:moveTo>
                  <a:lnTo>
                    <a:pt x="4" y="0"/>
                  </a:lnTo>
                  <a:lnTo>
                    <a:pt x="12" y="0"/>
                  </a:lnTo>
                  <a:lnTo>
                    <a:pt x="17" y="5"/>
                  </a:lnTo>
                  <a:lnTo>
                    <a:pt x="21" y="5"/>
                  </a:lnTo>
                  <a:lnTo>
                    <a:pt x="29" y="5"/>
                  </a:lnTo>
                  <a:lnTo>
                    <a:pt x="33" y="9"/>
                  </a:lnTo>
                  <a:lnTo>
                    <a:pt x="41" y="9"/>
                  </a:lnTo>
                  <a:lnTo>
                    <a:pt x="46" y="13"/>
                  </a:lnTo>
                  <a:lnTo>
                    <a:pt x="50" y="13"/>
                  </a:lnTo>
                  <a:lnTo>
                    <a:pt x="58" y="17"/>
                  </a:lnTo>
                  <a:lnTo>
                    <a:pt x="62" y="21"/>
                  </a:lnTo>
                  <a:lnTo>
                    <a:pt x="71" y="21"/>
                  </a:lnTo>
                  <a:lnTo>
                    <a:pt x="75" y="25"/>
                  </a:lnTo>
                  <a:lnTo>
                    <a:pt x="79" y="25"/>
                  </a:lnTo>
                  <a:lnTo>
                    <a:pt x="87" y="30"/>
                  </a:lnTo>
                  <a:lnTo>
                    <a:pt x="91" y="34"/>
                  </a:lnTo>
                  <a:lnTo>
                    <a:pt x="100" y="34"/>
                  </a:lnTo>
                  <a:lnTo>
                    <a:pt x="104" y="38"/>
                  </a:lnTo>
                  <a:lnTo>
                    <a:pt x="108" y="38"/>
                  </a:lnTo>
                  <a:lnTo>
                    <a:pt x="116" y="42"/>
                  </a:lnTo>
                  <a:lnTo>
                    <a:pt x="120" y="46"/>
                  </a:lnTo>
                  <a:lnTo>
                    <a:pt x="129" y="46"/>
                  </a:lnTo>
                  <a:lnTo>
                    <a:pt x="133" y="50"/>
                  </a:lnTo>
                  <a:lnTo>
                    <a:pt x="137" y="55"/>
                  </a:lnTo>
                  <a:lnTo>
                    <a:pt x="145" y="55"/>
                  </a:lnTo>
                  <a:lnTo>
                    <a:pt x="149" y="59"/>
                  </a:lnTo>
                  <a:lnTo>
                    <a:pt x="158" y="59"/>
                  </a:lnTo>
                  <a:lnTo>
                    <a:pt x="162" y="63"/>
                  </a:lnTo>
                  <a:lnTo>
                    <a:pt x="166" y="67"/>
                  </a:lnTo>
                  <a:lnTo>
                    <a:pt x="174" y="67"/>
                  </a:lnTo>
                  <a:lnTo>
                    <a:pt x="179" y="71"/>
                  </a:lnTo>
                  <a:lnTo>
                    <a:pt x="187" y="71"/>
                  </a:lnTo>
                  <a:lnTo>
                    <a:pt x="191" y="75"/>
                  </a:lnTo>
                  <a:lnTo>
                    <a:pt x="195" y="79"/>
                  </a:lnTo>
                  <a:lnTo>
                    <a:pt x="204" y="79"/>
                  </a:lnTo>
                  <a:lnTo>
                    <a:pt x="208" y="84"/>
                  </a:lnTo>
                  <a:lnTo>
                    <a:pt x="216" y="84"/>
                  </a:lnTo>
                  <a:lnTo>
                    <a:pt x="220" y="88"/>
                  </a:lnTo>
                  <a:lnTo>
                    <a:pt x="224" y="88"/>
                  </a:lnTo>
                  <a:lnTo>
                    <a:pt x="233" y="92"/>
                  </a:lnTo>
                  <a:lnTo>
                    <a:pt x="237" y="92"/>
                  </a:lnTo>
                  <a:lnTo>
                    <a:pt x="245" y="96"/>
                  </a:lnTo>
                  <a:lnTo>
                    <a:pt x="249" y="96"/>
                  </a:lnTo>
                  <a:lnTo>
                    <a:pt x="253" y="100"/>
                  </a:lnTo>
                  <a:lnTo>
                    <a:pt x="262" y="100"/>
                  </a:lnTo>
                  <a:lnTo>
                    <a:pt x="266" y="104"/>
                  </a:lnTo>
                  <a:lnTo>
                    <a:pt x="274" y="104"/>
                  </a:lnTo>
                  <a:lnTo>
                    <a:pt x="278" y="109"/>
                  </a:lnTo>
                  <a:lnTo>
                    <a:pt x="282" y="109"/>
                  </a:lnTo>
                  <a:lnTo>
                    <a:pt x="291" y="109"/>
                  </a:lnTo>
                  <a:lnTo>
                    <a:pt x="295" y="113"/>
                  </a:lnTo>
                  <a:lnTo>
                    <a:pt x="299" y="113"/>
                  </a:lnTo>
                  <a:lnTo>
                    <a:pt x="307" y="113"/>
                  </a:lnTo>
                  <a:lnTo>
                    <a:pt x="312" y="113"/>
                  </a:lnTo>
                  <a:lnTo>
                    <a:pt x="320" y="117"/>
                  </a:lnTo>
                  <a:lnTo>
                    <a:pt x="324" y="117"/>
                  </a:lnTo>
                  <a:lnTo>
                    <a:pt x="328" y="117"/>
                  </a:lnTo>
                  <a:lnTo>
                    <a:pt x="336" y="117"/>
                  </a:lnTo>
                  <a:lnTo>
                    <a:pt x="341" y="11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Rectangle 149"/>
            <p:cNvSpPr>
              <a:spLocks noChangeArrowheads="1"/>
            </p:cNvSpPr>
            <p:nvPr/>
          </p:nvSpPr>
          <p:spPr bwMode="auto">
            <a:xfrm rot="16200000">
              <a:off x="393" y="2827"/>
              <a:ext cx="9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TT</a:t>
              </a:r>
              <a:endParaRPr lang="en-US" altLang="en-US"/>
            </a:p>
          </p:txBody>
        </p:sp>
        <p:sp>
          <p:nvSpPr>
            <p:cNvPr id="2168" name="Rectangle 150"/>
            <p:cNvSpPr>
              <a:spLocks noChangeArrowheads="1"/>
            </p:cNvSpPr>
            <p:nvPr/>
          </p:nvSpPr>
          <p:spPr bwMode="auto">
            <a:xfrm>
              <a:off x="620" y="3190"/>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Rectangle 151"/>
            <p:cNvSpPr>
              <a:spLocks noChangeArrowheads="1"/>
            </p:cNvSpPr>
            <p:nvPr/>
          </p:nvSpPr>
          <p:spPr bwMode="auto">
            <a:xfrm>
              <a:off x="620" y="3190"/>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152"/>
            <p:cNvSpPr>
              <a:spLocks noChangeShapeType="1"/>
            </p:cNvSpPr>
            <p:nvPr/>
          </p:nvSpPr>
          <p:spPr bwMode="auto">
            <a:xfrm>
              <a:off x="620" y="319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Line 153"/>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Line 154"/>
            <p:cNvSpPr>
              <a:spLocks noChangeShapeType="1"/>
            </p:cNvSpPr>
            <p:nvPr/>
          </p:nvSpPr>
          <p:spPr bwMode="auto">
            <a:xfrm flipV="1">
              <a:off x="1692"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Line 155"/>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Line 156"/>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Line 157"/>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158"/>
            <p:cNvSpPr>
              <a:spLocks noChangeShapeType="1"/>
            </p:cNvSpPr>
            <p:nvPr/>
          </p:nvSpPr>
          <p:spPr bwMode="auto">
            <a:xfrm flipV="1">
              <a:off x="899"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159"/>
            <p:cNvSpPr>
              <a:spLocks noChangeShapeType="1"/>
            </p:cNvSpPr>
            <p:nvPr/>
          </p:nvSpPr>
          <p:spPr bwMode="auto">
            <a:xfrm>
              <a:off x="899"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160"/>
            <p:cNvSpPr>
              <a:spLocks noChangeArrowheads="1"/>
            </p:cNvSpPr>
            <p:nvPr/>
          </p:nvSpPr>
          <p:spPr bwMode="auto">
            <a:xfrm>
              <a:off x="845" y="35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179" name="Line 161"/>
            <p:cNvSpPr>
              <a:spLocks noChangeShapeType="1"/>
            </p:cNvSpPr>
            <p:nvPr/>
          </p:nvSpPr>
          <p:spPr bwMode="auto">
            <a:xfrm flipV="1">
              <a:off x="1190"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162"/>
            <p:cNvSpPr>
              <a:spLocks noChangeShapeType="1"/>
            </p:cNvSpPr>
            <p:nvPr/>
          </p:nvSpPr>
          <p:spPr bwMode="auto">
            <a:xfrm>
              <a:off x="1190"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Rectangle 163"/>
            <p:cNvSpPr>
              <a:spLocks noChangeArrowheads="1"/>
            </p:cNvSpPr>
            <p:nvPr/>
          </p:nvSpPr>
          <p:spPr bwMode="auto">
            <a:xfrm>
              <a:off x="1136" y="35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182" name="Line 164"/>
            <p:cNvSpPr>
              <a:spLocks noChangeShapeType="1"/>
            </p:cNvSpPr>
            <p:nvPr/>
          </p:nvSpPr>
          <p:spPr bwMode="auto">
            <a:xfrm flipV="1">
              <a:off x="1481"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165"/>
            <p:cNvSpPr>
              <a:spLocks noChangeShapeType="1"/>
            </p:cNvSpPr>
            <p:nvPr/>
          </p:nvSpPr>
          <p:spPr bwMode="auto">
            <a:xfrm>
              <a:off x="1481"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Rectangle 166"/>
            <p:cNvSpPr>
              <a:spLocks noChangeArrowheads="1"/>
            </p:cNvSpPr>
            <p:nvPr/>
          </p:nvSpPr>
          <p:spPr bwMode="auto">
            <a:xfrm>
              <a:off x="1427" y="3556"/>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185" name="Line 167"/>
            <p:cNvSpPr>
              <a:spLocks noChangeShapeType="1"/>
            </p:cNvSpPr>
            <p:nvPr/>
          </p:nvSpPr>
          <p:spPr bwMode="auto">
            <a:xfrm>
              <a:off x="620" y="3477"/>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168"/>
            <p:cNvSpPr>
              <a:spLocks noChangeShapeType="1"/>
            </p:cNvSpPr>
            <p:nvPr/>
          </p:nvSpPr>
          <p:spPr bwMode="auto">
            <a:xfrm flipH="1">
              <a:off x="1680" y="3477"/>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Rectangle 169"/>
            <p:cNvSpPr>
              <a:spLocks noChangeArrowheads="1"/>
            </p:cNvSpPr>
            <p:nvPr/>
          </p:nvSpPr>
          <p:spPr bwMode="auto">
            <a:xfrm>
              <a:off x="512" y="3431"/>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2188" name="Line 170"/>
            <p:cNvSpPr>
              <a:spLocks noChangeShapeType="1"/>
            </p:cNvSpPr>
            <p:nvPr/>
          </p:nvSpPr>
          <p:spPr bwMode="auto">
            <a:xfrm>
              <a:off x="620" y="336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Line 171"/>
            <p:cNvSpPr>
              <a:spLocks noChangeShapeType="1"/>
            </p:cNvSpPr>
            <p:nvPr/>
          </p:nvSpPr>
          <p:spPr bwMode="auto">
            <a:xfrm flipH="1">
              <a:off x="1680" y="336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Rectangle 172"/>
            <p:cNvSpPr>
              <a:spLocks noChangeArrowheads="1"/>
            </p:cNvSpPr>
            <p:nvPr/>
          </p:nvSpPr>
          <p:spPr bwMode="auto">
            <a:xfrm>
              <a:off x="512" y="3319"/>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a:t>
              </a:r>
              <a:endParaRPr lang="en-US" altLang="en-US"/>
            </a:p>
          </p:txBody>
        </p:sp>
        <p:sp>
          <p:nvSpPr>
            <p:cNvPr id="2191" name="Line 173"/>
            <p:cNvSpPr>
              <a:spLocks noChangeShapeType="1"/>
            </p:cNvSpPr>
            <p:nvPr/>
          </p:nvSpPr>
          <p:spPr bwMode="auto">
            <a:xfrm>
              <a:off x="620" y="3252"/>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Line 174"/>
            <p:cNvSpPr>
              <a:spLocks noChangeShapeType="1"/>
            </p:cNvSpPr>
            <p:nvPr/>
          </p:nvSpPr>
          <p:spPr bwMode="auto">
            <a:xfrm flipH="1">
              <a:off x="1680" y="3252"/>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175"/>
            <p:cNvSpPr>
              <a:spLocks noChangeArrowheads="1"/>
            </p:cNvSpPr>
            <p:nvPr/>
          </p:nvSpPr>
          <p:spPr bwMode="auto">
            <a:xfrm>
              <a:off x="512" y="3206"/>
              <a:ext cx="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25</a:t>
              </a:r>
              <a:endParaRPr lang="en-US" altLang="en-US"/>
            </a:p>
          </p:txBody>
        </p:sp>
        <p:sp>
          <p:nvSpPr>
            <p:cNvPr id="2194" name="Line 176"/>
            <p:cNvSpPr>
              <a:spLocks noChangeShapeType="1"/>
            </p:cNvSpPr>
            <p:nvPr/>
          </p:nvSpPr>
          <p:spPr bwMode="auto">
            <a:xfrm>
              <a:off x="620" y="319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177"/>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Line 178"/>
            <p:cNvSpPr>
              <a:spLocks noChangeShapeType="1"/>
            </p:cNvSpPr>
            <p:nvPr/>
          </p:nvSpPr>
          <p:spPr bwMode="auto">
            <a:xfrm flipV="1">
              <a:off x="1692"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Line 179"/>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Freeform 180"/>
            <p:cNvSpPr>
              <a:spLocks/>
            </p:cNvSpPr>
            <p:nvPr/>
          </p:nvSpPr>
          <p:spPr bwMode="auto">
            <a:xfrm>
              <a:off x="620" y="3356"/>
              <a:ext cx="736" cy="104"/>
            </a:xfrm>
            <a:custGeom>
              <a:avLst/>
              <a:gdLst>
                <a:gd name="T0" fmla="*/ 9 w 736"/>
                <a:gd name="T1" fmla="*/ 62 h 104"/>
                <a:gd name="T2" fmla="*/ 25 w 736"/>
                <a:gd name="T3" fmla="*/ 50 h 104"/>
                <a:gd name="T4" fmla="*/ 42 w 736"/>
                <a:gd name="T5" fmla="*/ 33 h 104"/>
                <a:gd name="T6" fmla="*/ 63 w 736"/>
                <a:gd name="T7" fmla="*/ 21 h 104"/>
                <a:gd name="T8" fmla="*/ 79 w 736"/>
                <a:gd name="T9" fmla="*/ 13 h 104"/>
                <a:gd name="T10" fmla="*/ 96 w 736"/>
                <a:gd name="T11" fmla="*/ 4 h 104"/>
                <a:gd name="T12" fmla="*/ 113 w 736"/>
                <a:gd name="T13" fmla="*/ 0 h 104"/>
                <a:gd name="T14" fmla="*/ 129 w 736"/>
                <a:gd name="T15" fmla="*/ 0 h 104"/>
                <a:gd name="T16" fmla="*/ 150 w 736"/>
                <a:gd name="T17" fmla="*/ 0 h 104"/>
                <a:gd name="T18" fmla="*/ 167 w 736"/>
                <a:gd name="T19" fmla="*/ 8 h 104"/>
                <a:gd name="T20" fmla="*/ 183 w 736"/>
                <a:gd name="T21" fmla="*/ 13 h 104"/>
                <a:gd name="T22" fmla="*/ 200 w 736"/>
                <a:gd name="T23" fmla="*/ 21 h 104"/>
                <a:gd name="T24" fmla="*/ 216 w 736"/>
                <a:gd name="T25" fmla="*/ 33 h 104"/>
                <a:gd name="T26" fmla="*/ 233 w 736"/>
                <a:gd name="T27" fmla="*/ 42 h 104"/>
                <a:gd name="T28" fmla="*/ 254 w 736"/>
                <a:gd name="T29" fmla="*/ 46 h 104"/>
                <a:gd name="T30" fmla="*/ 271 w 736"/>
                <a:gd name="T31" fmla="*/ 50 h 104"/>
                <a:gd name="T32" fmla="*/ 287 w 736"/>
                <a:gd name="T33" fmla="*/ 54 h 104"/>
                <a:gd name="T34" fmla="*/ 304 w 736"/>
                <a:gd name="T35" fmla="*/ 50 h 104"/>
                <a:gd name="T36" fmla="*/ 320 w 736"/>
                <a:gd name="T37" fmla="*/ 50 h 104"/>
                <a:gd name="T38" fmla="*/ 341 w 736"/>
                <a:gd name="T39" fmla="*/ 46 h 104"/>
                <a:gd name="T40" fmla="*/ 358 w 736"/>
                <a:gd name="T41" fmla="*/ 42 h 104"/>
                <a:gd name="T42" fmla="*/ 374 w 736"/>
                <a:gd name="T43" fmla="*/ 38 h 104"/>
                <a:gd name="T44" fmla="*/ 391 w 736"/>
                <a:gd name="T45" fmla="*/ 38 h 104"/>
                <a:gd name="T46" fmla="*/ 408 w 736"/>
                <a:gd name="T47" fmla="*/ 42 h 104"/>
                <a:gd name="T48" fmla="*/ 428 w 736"/>
                <a:gd name="T49" fmla="*/ 46 h 104"/>
                <a:gd name="T50" fmla="*/ 445 w 736"/>
                <a:gd name="T51" fmla="*/ 54 h 104"/>
                <a:gd name="T52" fmla="*/ 462 w 736"/>
                <a:gd name="T53" fmla="*/ 62 h 104"/>
                <a:gd name="T54" fmla="*/ 478 w 736"/>
                <a:gd name="T55" fmla="*/ 75 h 104"/>
                <a:gd name="T56" fmla="*/ 495 w 736"/>
                <a:gd name="T57" fmla="*/ 83 h 104"/>
                <a:gd name="T58" fmla="*/ 516 w 736"/>
                <a:gd name="T59" fmla="*/ 96 h 104"/>
                <a:gd name="T60" fmla="*/ 532 w 736"/>
                <a:gd name="T61" fmla="*/ 100 h 104"/>
                <a:gd name="T62" fmla="*/ 549 w 736"/>
                <a:gd name="T63" fmla="*/ 104 h 104"/>
                <a:gd name="T64" fmla="*/ 566 w 736"/>
                <a:gd name="T65" fmla="*/ 100 h 104"/>
                <a:gd name="T66" fmla="*/ 582 w 736"/>
                <a:gd name="T67" fmla="*/ 96 h 104"/>
                <a:gd name="T68" fmla="*/ 603 w 736"/>
                <a:gd name="T69" fmla="*/ 87 h 104"/>
                <a:gd name="T70" fmla="*/ 620 w 736"/>
                <a:gd name="T71" fmla="*/ 75 h 104"/>
                <a:gd name="T72" fmla="*/ 636 w 736"/>
                <a:gd name="T73" fmla="*/ 58 h 104"/>
                <a:gd name="T74" fmla="*/ 653 w 736"/>
                <a:gd name="T75" fmla="*/ 46 h 104"/>
                <a:gd name="T76" fmla="*/ 669 w 736"/>
                <a:gd name="T77" fmla="*/ 29 h 104"/>
                <a:gd name="T78" fmla="*/ 690 w 736"/>
                <a:gd name="T79" fmla="*/ 21 h 104"/>
                <a:gd name="T80" fmla="*/ 707 w 736"/>
                <a:gd name="T81" fmla="*/ 13 h 104"/>
                <a:gd name="T82" fmla="*/ 723 w 736"/>
                <a:gd name="T83"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104">
                  <a:moveTo>
                    <a:pt x="0" y="71"/>
                  </a:moveTo>
                  <a:lnTo>
                    <a:pt x="5" y="67"/>
                  </a:lnTo>
                  <a:lnTo>
                    <a:pt x="9" y="62"/>
                  </a:lnTo>
                  <a:lnTo>
                    <a:pt x="13" y="58"/>
                  </a:lnTo>
                  <a:lnTo>
                    <a:pt x="21" y="54"/>
                  </a:lnTo>
                  <a:lnTo>
                    <a:pt x="25" y="50"/>
                  </a:lnTo>
                  <a:lnTo>
                    <a:pt x="34" y="46"/>
                  </a:lnTo>
                  <a:lnTo>
                    <a:pt x="38" y="42"/>
                  </a:lnTo>
                  <a:lnTo>
                    <a:pt x="42" y="33"/>
                  </a:lnTo>
                  <a:lnTo>
                    <a:pt x="50" y="29"/>
                  </a:lnTo>
                  <a:lnTo>
                    <a:pt x="54" y="25"/>
                  </a:lnTo>
                  <a:lnTo>
                    <a:pt x="63" y="21"/>
                  </a:lnTo>
                  <a:lnTo>
                    <a:pt x="67" y="21"/>
                  </a:lnTo>
                  <a:lnTo>
                    <a:pt x="71" y="17"/>
                  </a:lnTo>
                  <a:lnTo>
                    <a:pt x="79" y="13"/>
                  </a:lnTo>
                  <a:lnTo>
                    <a:pt x="84" y="8"/>
                  </a:lnTo>
                  <a:lnTo>
                    <a:pt x="92" y="8"/>
                  </a:lnTo>
                  <a:lnTo>
                    <a:pt x="96" y="4"/>
                  </a:lnTo>
                  <a:lnTo>
                    <a:pt x="100" y="4"/>
                  </a:lnTo>
                  <a:lnTo>
                    <a:pt x="108" y="0"/>
                  </a:lnTo>
                  <a:lnTo>
                    <a:pt x="113" y="0"/>
                  </a:lnTo>
                  <a:lnTo>
                    <a:pt x="121" y="0"/>
                  </a:lnTo>
                  <a:lnTo>
                    <a:pt x="125" y="0"/>
                  </a:lnTo>
                  <a:lnTo>
                    <a:pt x="129" y="0"/>
                  </a:lnTo>
                  <a:lnTo>
                    <a:pt x="138" y="0"/>
                  </a:lnTo>
                  <a:lnTo>
                    <a:pt x="142" y="0"/>
                  </a:lnTo>
                  <a:lnTo>
                    <a:pt x="150" y="0"/>
                  </a:lnTo>
                  <a:lnTo>
                    <a:pt x="154" y="4"/>
                  </a:lnTo>
                  <a:lnTo>
                    <a:pt x="158" y="4"/>
                  </a:lnTo>
                  <a:lnTo>
                    <a:pt x="167" y="8"/>
                  </a:lnTo>
                  <a:lnTo>
                    <a:pt x="171" y="8"/>
                  </a:lnTo>
                  <a:lnTo>
                    <a:pt x="179" y="13"/>
                  </a:lnTo>
                  <a:lnTo>
                    <a:pt x="183" y="13"/>
                  </a:lnTo>
                  <a:lnTo>
                    <a:pt x="187" y="17"/>
                  </a:lnTo>
                  <a:lnTo>
                    <a:pt x="196" y="21"/>
                  </a:lnTo>
                  <a:lnTo>
                    <a:pt x="200" y="21"/>
                  </a:lnTo>
                  <a:lnTo>
                    <a:pt x="208" y="25"/>
                  </a:lnTo>
                  <a:lnTo>
                    <a:pt x="212" y="29"/>
                  </a:lnTo>
                  <a:lnTo>
                    <a:pt x="216" y="33"/>
                  </a:lnTo>
                  <a:lnTo>
                    <a:pt x="225" y="33"/>
                  </a:lnTo>
                  <a:lnTo>
                    <a:pt x="229" y="38"/>
                  </a:lnTo>
                  <a:lnTo>
                    <a:pt x="233" y="42"/>
                  </a:lnTo>
                  <a:lnTo>
                    <a:pt x="241" y="42"/>
                  </a:lnTo>
                  <a:lnTo>
                    <a:pt x="246" y="46"/>
                  </a:lnTo>
                  <a:lnTo>
                    <a:pt x="254" y="46"/>
                  </a:lnTo>
                  <a:lnTo>
                    <a:pt x="258" y="50"/>
                  </a:lnTo>
                  <a:lnTo>
                    <a:pt x="262" y="50"/>
                  </a:lnTo>
                  <a:lnTo>
                    <a:pt x="271" y="50"/>
                  </a:lnTo>
                  <a:lnTo>
                    <a:pt x="275" y="50"/>
                  </a:lnTo>
                  <a:lnTo>
                    <a:pt x="283" y="54"/>
                  </a:lnTo>
                  <a:lnTo>
                    <a:pt x="287" y="54"/>
                  </a:lnTo>
                  <a:lnTo>
                    <a:pt x="291" y="54"/>
                  </a:lnTo>
                  <a:lnTo>
                    <a:pt x="300" y="54"/>
                  </a:lnTo>
                  <a:lnTo>
                    <a:pt x="304" y="50"/>
                  </a:lnTo>
                  <a:lnTo>
                    <a:pt x="312" y="50"/>
                  </a:lnTo>
                  <a:lnTo>
                    <a:pt x="316" y="50"/>
                  </a:lnTo>
                  <a:lnTo>
                    <a:pt x="320" y="50"/>
                  </a:lnTo>
                  <a:lnTo>
                    <a:pt x="329" y="46"/>
                  </a:lnTo>
                  <a:lnTo>
                    <a:pt x="333" y="46"/>
                  </a:lnTo>
                  <a:lnTo>
                    <a:pt x="341" y="46"/>
                  </a:lnTo>
                  <a:lnTo>
                    <a:pt x="345" y="42"/>
                  </a:lnTo>
                  <a:lnTo>
                    <a:pt x="349" y="42"/>
                  </a:lnTo>
                  <a:lnTo>
                    <a:pt x="358" y="42"/>
                  </a:lnTo>
                  <a:lnTo>
                    <a:pt x="362" y="42"/>
                  </a:lnTo>
                  <a:lnTo>
                    <a:pt x="370" y="38"/>
                  </a:lnTo>
                  <a:lnTo>
                    <a:pt x="374" y="38"/>
                  </a:lnTo>
                  <a:lnTo>
                    <a:pt x="379" y="38"/>
                  </a:lnTo>
                  <a:lnTo>
                    <a:pt x="387" y="38"/>
                  </a:lnTo>
                  <a:lnTo>
                    <a:pt x="391" y="38"/>
                  </a:lnTo>
                  <a:lnTo>
                    <a:pt x="399" y="38"/>
                  </a:lnTo>
                  <a:lnTo>
                    <a:pt x="403" y="38"/>
                  </a:lnTo>
                  <a:lnTo>
                    <a:pt x="408" y="42"/>
                  </a:lnTo>
                  <a:lnTo>
                    <a:pt x="416" y="42"/>
                  </a:lnTo>
                  <a:lnTo>
                    <a:pt x="420" y="42"/>
                  </a:lnTo>
                  <a:lnTo>
                    <a:pt x="428" y="46"/>
                  </a:lnTo>
                  <a:lnTo>
                    <a:pt x="433" y="46"/>
                  </a:lnTo>
                  <a:lnTo>
                    <a:pt x="437" y="50"/>
                  </a:lnTo>
                  <a:lnTo>
                    <a:pt x="445" y="54"/>
                  </a:lnTo>
                  <a:lnTo>
                    <a:pt x="449" y="54"/>
                  </a:lnTo>
                  <a:lnTo>
                    <a:pt x="457" y="58"/>
                  </a:lnTo>
                  <a:lnTo>
                    <a:pt x="462" y="62"/>
                  </a:lnTo>
                  <a:lnTo>
                    <a:pt x="466" y="67"/>
                  </a:lnTo>
                  <a:lnTo>
                    <a:pt x="474" y="71"/>
                  </a:lnTo>
                  <a:lnTo>
                    <a:pt x="478" y="75"/>
                  </a:lnTo>
                  <a:lnTo>
                    <a:pt x="487" y="79"/>
                  </a:lnTo>
                  <a:lnTo>
                    <a:pt x="491" y="79"/>
                  </a:lnTo>
                  <a:lnTo>
                    <a:pt x="495" y="83"/>
                  </a:lnTo>
                  <a:lnTo>
                    <a:pt x="503" y="87"/>
                  </a:lnTo>
                  <a:lnTo>
                    <a:pt x="507" y="92"/>
                  </a:lnTo>
                  <a:lnTo>
                    <a:pt x="516" y="96"/>
                  </a:lnTo>
                  <a:lnTo>
                    <a:pt x="520" y="96"/>
                  </a:lnTo>
                  <a:lnTo>
                    <a:pt x="524" y="100"/>
                  </a:lnTo>
                  <a:lnTo>
                    <a:pt x="532" y="100"/>
                  </a:lnTo>
                  <a:lnTo>
                    <a:pt x="536" y="100"/>
                  </a:lnTo>
                  <a:lnTo>
                    <a:pt x="545" y="104"/>
                  </a:lnTo>
                  <a:lnTo>
                    <a:pt x="549" y="104"/>
                  </a:lnTo>
                  <a:lnTo>
                    <a:pt x="553" y="104"/>
                  </a:lnTo>
                  <a:lnTo>
                    <a:pt x="561" y="104"/>
                  </a:lnTo>
                  <a:lnTo>
                    <a:pt x="566" y="100"/>
                  </a:lnTo>
                  <a:lnTo>
                    <a:pt x="574" y="100"/>
                  </a:lnTo>
                  <a:lnTo>
                    <a:pt x="578" y="100"/>
                  </a:lnTo>
                  <a:lnTo>
                    <a:pt x="582" y="96"/>
                  </a:lnTo>
                  <a:lnTo>
                    <a:pt x="590" y="92"/>
                  </a:lnTo>
                  <a:lnTo>
                    <a:pt x="595" y="92"/>
                  </a:lnTo>
                  <a:lnTo>
                    <a:pt x="603" y="87"/>
                  </a:lnTo>
                  <a:lnTo>
                    <a:pt x="607" y="83"/>
                  </a:lnTo>
                  <a:lnTo>
                    <a:pt x="611" y="79"/>
                  </a:lnTo>
                  <a:lnTo>
                    <a:pt x="620" y="75"/>
                  </a:lnTo>
                  <a:lnTo>
                    <a:pt x="624" y="71"/>
                  </a:lnTo>
                  <a:lnTo>
                    <a:pt x="632" y="62"/>
                  </a:lnTo>
                  <a:lnTo>
                    <a:pt x="636" y="58"/>
                  </a:lnTo>
                  <a:lnTo>
                    <a:pt x="640" y="54"/>
                  </a:lnTo>
                  <a:lnTo>
                    <a:pt x="649" y="50"/>
                  </a:lnTo>
                  <a:lnTo>
                    <a:pt x="653" y="46"/>
                  </a:lnTo>
                  <a:lnTo>
                    <a:pt x="661" y="42"/>
                  </a:lnTo>
                  <a:lnTo>
                    <a:pt x="665" y="33"/>
                  </a:lnTo>
                  <a:lnTo>
                    <a:pt x="669" y="29"/>
                  </a:lnTo>
                  <a:lnTo>
                    <a:pt x="678" y="25"/>
                  </a:lnTo>
                  <a:lnTo>
                    <a:pt x="682" y="21"/>
                  </a:lnTo>
                  <a:lnTo>
                    <a:pt x="690" y="21"/>
                  </a:lnTo>
                  <a:lnTo>
                    <a:pt x="694" y="17"/>
                  </a:lnTo>
                  <a:lnTo>
                    <a:pt x="698" y="13"/>
                  </a:lnTo>
                  <a:lnTo>
                    <a:pt x="707" y="13"/>
                  </a:lnTo>
                  <a:lnTo>
                    <a:pt x="711" y="8"/>
                  </a:lnTo>
                  <a:lnTo>
                    <a:pt x="719" y="8"/>
                  </a:lnTo>
                  <a:lnTo>
                    <a:pt x="723" y="4"/>
                  </a:lnTo>
                  <a:lnTo>
                    <a:pt x="728" y="4"/>
                  </a:lnTo>
                  <a:lnTo>
                    <a:pt x="73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Freeform 181"/>
            <p:cNvSpPr>
              <a:spLocks/>
            </p:cNvSpPr>
            <p:nvPr/>
          </p:nvSpPr>
          <p:spPr bwMode="auto">
            <a:xfrm>
              <a:off x="1356" y="3356"/>
              <a:ext cx="341" cy="29"/>
            </a:xfrm>
            <a:custGeom>
              <a:avLst/>
              <a:gdLst>
                <a:gd name="T0" fmla="*/ 0 w 341"/>
                <a:gd name="T1" fmla="*/ 4 h 29"/>
                <a:gd name="T2" fmla="*/ 4 w 341"/>
                <a:gd name="T3" fmla="*/ 4 h 29"/>
                <a:gd name="T4" fmla="*/ 12 w 341"/>
                <a:gd name="T5" fmla="*/ 4 h 29"/>
                <a:gd name="T6" fmla="*/ 17 w 341"/>
                <a:gd name="T7" fmla="*/ 4 h 29"/>
                <a:gd name="T8" fmla="*/ 21 w 341"/>
                <a:gd name="T9" fmla="*/ 4 h 29"/>
                <a:gd name="T10" fmla="*/ 29 w 341"/>
                <a:gd name="T11" fmla="*/ 8 h 29"/>
                <a:gd name="T12" fmla="*/ 33 w 341"/>
                <a:gd name="T13" fmla="*/ 8 h 29"/>
                <a:gd name="T14" fmla="*/ 41 w 341"/>
                <a:gd name="T15" fmla="*/ 8 h 29"/>
                <a:gd name="T16" fmla="*/ 46 w 341"/>
                <a:gd name="T17" fmla="*/ 13 h 29"/>
                <a:gd name="T18" fmla="*/ 50 w 341"/>
                <a:gd name="T19" fmla="*/ 13 h 29"/>
                <a:gd name="T20" fmla="*/ 58 w 341"/>
                <a:gd name="T21" fmla="*/ 17 h 29"/>
                <a:gd name="T22" fmla="*/ 62 w 341"/>
                <a:gd name="T23" fmla="*/ 17 h 29"/>
                <a:gd name="T24" fmla="*/ 71 w 341"/>
                <a:gd name="T25" fmla="*/ 17 h 29"/>
                <a:gd name="T26" fmla="*/ 75 w 341"/>
                <a:gd name="T27" fmla="*/ 21 h 29"/>
                <a:gd name="T28" fmla="*/ 79 w 341"/>
                <a:gd name="T29" fmla="*/ 21 h 29"/>
                <a:gd name="T30" fmla="*/ 87 w 341"/>
                <a:gd name="T31" fmla="*/ 25 h 29"/>
                <a:gd name="T32" fmla="*/ 91 w 341"/>
                <a:gd name="T33" fmla="*/ 25 h 29"/>
                <a:gd name="T34" fmla="*/ 100 w 341"/>
                <a:gd name="T35" fmla="*/ 25 h 29"/>
                <a:gd name="T36" fmla="*/ 104 w 341"/>
                <a:gd name="T37" fmla="*/ 29 h 29"/>
                <a:gd name="T38" fmla="*/ 108 w 341"/>
                <a:gd name="T39" fmla="*/ 29 h 29"/>
                <a:gd name="T40" fmla="*/ 116 w 341"/>
                <a:gd name="T41" fmla="*/ 29 h 29"/>
                <a:gd name="T42" fmla="*/ 120 w 341"/>
                <a:gd name="T43" fmla="*/ 29 h 29"/>
                <a:gd name="T44" fmla="*/ 129 w 341"/>
                <a:gd name="T45" fmla="*/ 29 h 29"/>
                <a:gd name="T46" fmla="*/ 133 w 341"/>
                <a:gd name="T47" fmla="*/ 29 h 29"/>
                <a:gd name="T48" fmla="*/ 137 w 341"/>
                <a:gd name="T49" fmla="*/ 29 h 29"/>
                <a:gd name="T50" fmla="*/ 145 w 341"/>
                <a:gd name="T51" fmla="*/ 29 h 29"/>
                <a:gd name="T52" fmla="*/ 149 w 341"/>
                <a:gd name="T53" fmla="*/ 29 h 29"/>
                <a:gd name="T54" fmla="*/ 158 w 341"/>
                <a:gd name="T55" fmla="*/ 29 h 29"/>
                <a:gd name="T56" fmla="*/ 162 w 341"/>
                <a:gd name="T57" fmla="*/ 29 h 29"/>
                <a:gd name="T58" fmla="*/ 166 w 341"/>
                <a:gd name="T59" fmla="*/ 25 h 29"/>
                <a:gd name="T60" fmla="*/ 174 w 341"/>
                <a:gd name="T61" fmla="*/ 25 h 29"/>
                <a:gd name="T62" fmla="*/ 179 w 341"/>
                <a:gd name="T63" fmla="*/ 25 h 29"/>
                <a:gd name="T64" fmla="*/ 187 w 341"/>
                <a:gd name="T65" fmla="*/ 21 h 29"/>
                <a:gd name="T66" fmla="*/ 191 w 341"/>
                <a:gd name="T67" fmla="*/ 21 h 29"/>
                <a:gd name="T68" fmla="*/ 195 w 341"/>
                <a:gd name="T69" fmla="*/ 17 h 29"/>
                <a:gd name="T70" fmla="*/ 204 w 341"/>
                <a:gd name="T71" fmla="*/ 17 h 29"/>
                <a:gd name="T72" fmla="*/ 208 w 341"/>
                <a:gd name="T73" fmla="*/ 13 h 29"/>
                <a:gd name="T74" fmla="*/ 216 w 341"/>
                <a:gd name="T75" fmla="*/ 13 h 29"/>
                <a:gd name="T76" fmla="*/ 220 w 341"/>
                <a:gd name="T77" fmla="*/ 13 h 29"/>
                <a:gd name="T78" fmla="*/ 224 w 341"/>
                <a:gd name="T79" fmla="*/ 8 h 29"/>
                <a:gd name="T80" fmla="*/ 233 w 341"/>
                <a:gd name="T81" fmla="*/ 8 h 29"/>
                <a:gd name="T82" fmla="*/ 237 w 341"/>
                <a:gd name="T83" fmla="*/ 4 h 29"/>
                <a:gd name="T84" fmla="*/ 245 w 341"/>
                <a:gd name="T85" fmla="*/ 4 h 29"/>
                <a:gd name="T86" fmla="*/ 249 w 341"/>
                <a:gd name="T87" fmla="*/ 4 h 29"/>
                <a:gd name="T88" fmla="*/ 253 w 341"/>
                <a:gd name="T89" fmla="*/ 4 h 29"/>
                <a:gd name="T90" fmla="*/ 262 w 341"/>
                <a:gd name="T91" fmla="*/ 0 h 29"/>
                <a:gd name="T92" fmla="*/ 266 w 341"/>
                <a:gd name="T93" fmla="*/ 0 h 29"/>
                <a:gd name="T94" fmla="*/ 274 w 341"/>
                <a:gd name="T95" fmla="*/ 0 h 29"/>
                <a:gd name="T96" fmla="*/ 278 w 341"/>
                <a:gd name="T97" fmla="*/ 0 h 29"/>
                <a:gd name="T98" fmla="*/ 282 w 341"/>
                <a:gd name="T99" fmla="*/ 0 h 29"/>
                <a:gd name="T100" fmla="*/ 291 w 341"/>
                <a:gd name="T101" fmla="*/ 0 h 29"/>
                <a:gd name="T102" fmla="*/ 295 w 341"/>
                <a:gd name="T103" fmla="*/ 0 h 29"/>
                <a:gd name="T104" fmla="*/ 299 w 341"/>
                <a:gd name="T105" fmla="*/ 0 h 29"/>
                <a:gd name="T106" fmla="*/ 307 w 341"/>
                <a:gd name="T107" fmla="*/ 0 h 29"/>
                <a:gd name="T108" fmla="*/ 312 w 341"/>
                <a:gd name="T109" fmla="*/ 4 h 29"/>
                <a:gd name="T110" fmla="*/ 320 w 341"/>
                <a:gd name="T111" fmla="*/ 4 h 29"/>
                <a:gd name="T112" fmla="*/ 324 w 341"/>
                <a:gd name="T113" fmla="*/ 4 h 29"/>
                <a:gd name="T114" fmla="*/ 328 w 341"/>
                <a:gd name="T115" fmla="*/ 4 h 29"/>
                <a:gd name="T116" fmla="*/ 336 w 341"/>
                <a:gd name="T117" fmla="*/ 8 h 29"/>
                <a:gd name="T118" fmla="*/ 341 w 341"/>
                <a:gd name="T11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29">
                  <a:moveTo>
                    <a:pt x="0" y="4"/>
                  </a:moveTo>
                  <a:lnTo>
                    <a:pt x="4" y="4"/>
                  </a:lnTo>
                  <a:lnTo>
                    <a:pt x="12" y="4"/>
                  </a:lnTo>
                  <a:lnTo>
                    <a:pt x="17" y="4"/>
                  </a:lnTo>
                  <a:lnTo>
                    <a:pt x="21" y="4"/>
                  </a:lnTo>
                  <a:lnTo>
                    <a:pt x="29" y="8"/>
                  </a:lnTo>
                  <a:lnTo>
                    <a:pt x="33" y="8"/>
                  </a:lnTo>
                  <a:lnTo>
                    <a:pt x="41" y="8"/>
                  </a:lnTo>
                  <a:lnTo>
                    <a:pt x="46" y="13"/>
                  </a:lnTo>
                  <a:lnTo>
                    <a:pt x="50" y="13"/>
                  </a:lnTo>
                  <a:lnTo>
                    <a:pt x="58" y="17"/>
                  </a:lnTo>
                  <a:lnTo>
                    <a:pt x="62" y="17"/>
                  </a:lnTo>
                  <a:lnTo>
                    <a:pt x="71" y="17"/>
                  </a:lnTo>
                  <a:lnTo>
                    <a:pt x="75" y="21"/>
                  </a:lnTo>
                  <a:lnTo>
                    <a:pt x="79" y="21"/>
                  </a:lnTo>
                  <a:lnTo>
                    <a:pt x="87" y="25"/>
                  </a:lnTo>
                  <a:lnTo>
                    <a:pt x="91" y="25"/>
                  </a:lnTo>
                  <a:lnTo>
                    <a:pt x="100" y="25"/>
                  </a:lnTo>
                  <a:lnTo>
                    <a:pt x="104" y="29"/>
                  </a:lnTo>
                  <a:lnTo>
                    <a:pt x="108" y="29"/>
                  </a:lnTo>
                  <a:lnTo>
                    <a:pt x="116" y="29"/>
                  </a:lnTo>
                  <a:lnTo>
                    <a:pt x="120" y="29"/>
                  </a:lnTo>
                  <a:lnTo>
                    <a:pt x="129" y="29"/>
                  </a:lnTo>
                  <a:lnTo>
                    <a:pt x="133" y="29"/>
                  </a:lnTo>
                  <a:lnTo>
                    <a:pt x="137" y="29"/>
                  </a:lnTo>
                  <a:lnTo>
                    <a:pt x="145" y="29"/>
                  </a:lnTo>
                  <a:lnTo>
                    <a:pt x="149" y="29"/>
                  </a:lnTo>
                  <a:lnTo>
                    <a:pt x="158" y="29"/>
                  </a:lnTo>
                  <a:lnTo>
                    <a:pt x="162" y="29"/>
                  </a:lnTo>
                  <a:lnTo>
                    <a:pt x="166" y="25"/>
                  </a:lnTo>
                  <a:lnTo>
                    <a:pt x="174" y="25"/>
                  </a:lnTo>
                  <a:lnTo>
                    <a:pt x="179" y="25"/>
                  </a:lnTo>
                  <a:lnTo>
                    <a:pt x="187" y="21"/>
                  </a:lnTo>
                  <a:lnTo>
                    <a:pt x="191" y="21"/>
                  </a:lnTo>
                  <a:lnTo>
                    <a:pt x="195" y="17"/>
                  </a:lnTo>
                  <a:lnTo>
                    <a:pt x="204" y="17"/>
                  </a:lnTo>
                  <a:lnTo>
                    <a:pt x="208" y="13"/>
                  </a:lnTo>
                  <a:lnTo>
                    <a:pt x="216" y="13"/>
                  </a:lnTo>
                  <a:lnTo>
                    <a:pt x="220" y="13"/>
                  </a:lnTo>
                  <a:lnTo>
                    <a:pt x="224" y="8"/>
                  </a:lnTo>
                  <a:lnTo>
                    <a:pt x="233" y="8"/>
                  </a:lnTo>
                  <a:lnTo>
                    <a:pt x="237" y="4"/>
                  </a:lnTo>
                  <a:lnTo>
                    <a:pt x="245" y="4"/>
                  </a:lnTo>
                  <a:lnTo>
                    <a:pt x="249" y="4"/>
                  </a:lnTo>
                  <a:lnTo>
                    <a:pt x="253" y="4"/>
                  </a:lnTo>
                  <a:lnTo>
                    <a:pt x="262" y="0"/>
                  </a:lnTo>
                  <a:lnTo>
                    <a:pt x="266" y="0"/>
                  </a:lnTo>
                  <a:lnTo>
                    <a:pt x="274" y="0"/>
                  </a:lnTo>
                  <a:lnTo>
                    <a:pt x="278" y="0"/>
                  </a:lnTo>
                  <a:lnTo>
                    <a:pt x="282" y="0"/>
                  </a:lnTo>
                  <a:lnTo>
                    <a:pt x="291" y="0"/>
                  </a:lnTo>
                  <a:lnTo>
                    <a:pt x="295" y="0"/>
                  </a:lnTo>
                  <a:lnTo>
                    <a:pt x="299" y="0"/>
                  </a:lnTo>
                  <a:lnTo>
                    <a:pt x="307" y="0"/>
                  </a:lnTo>
                  <a:lnTo>
                    <a:pt x="312" y="4"/>
                  </a:lnTo>
                  <a:lnTo>
                    <a:pt x="320" y="4"/>
                  </a:lnTo>
                  <a:lnTo>
                    <a:pt x="324" y="4"/>
                  </a:lnTo>
                  <a:lnTo>
                    <a:pt x="328" y="4"/>
                  </a:lnTo>
                  <a:lnTo>
                    <a:pt x="336" y="8"/>
                  </a:lnTo>
                  <a:lnTo>
                    <a:pt x="341"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Rectangle 182"/>
            <p:cNvSpPr>
              <a:spLocks noChangeArrowheads="1"/>
            </p:cNvSpPr>
            <p:nvPr/>
          </p:nvSpPr>
          <p:spPr bwMode="auto">
            <a:xfrm>
              <a:off x="932" y="3647"/>
              <a:ext cx="3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Helvetica" charset="0"/>
                </a:rPr>
                <a:t>time (secs)</a:t>
              </a:r>
              <a:endParaRPr lang="en-US" altLang="en-US"/>
            </a:p>
          </p:txBody>
        </p:sp>
        <p:sp>
          <p:nvSpPr>
            <p:cNvPr id="2201" name="Rectangle 183"/>
            <p:cNvSpPr>
              <a:spLocks noChangeArrowheads="1"/>
            </p:cNvSpPr>
            <p:nvPr/>
          </p:nvSpPr>
          <p:spPr bwMode="auto">
            <a:xfrm rot="16200000">
              <a:off x="394" y="3317"/>
              <a:ext cx="9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LA</a:t>
              </a:r>
              <a:endParaRPr lang="en-US" altLang="en-US"/>
            </a:p>
          </p:txBody>
        </p:sp>
      </p:grpSp>
      <p:pic>
        <p:nvPicPr>
          <p:cNvPr id="190" name="Picture 265" descr="C:\Users\Ganesh\research\xrmb_TVestimator\trained_nets\perfect_memory_vikram\perfect_memory_fast.png"/>
          <p:cNvPicPr>
            <a:picLocks noChangeAspect="1" noChangeArrowheads="1"/>
          </p:cNvPicPr>
          <p:nvPr/>
        </p:nvPicPr>
        <p:blipFill rotWithShape="1">
          <a:blip r:embed="rId3">
            <a:extLst>
              <a:ext uri="{28A0092B-C50C-407E-A947-70E740481C1C}">
                <a14:useLocalDpi xmlns:a14="http://schemas.microsoft.com/office/drawing/2010/main" val="0"/>
              </a:ext>
            </a:extLst>
          </a:blip>
          <a:srcRect l="6306" t="3510" r="4504" b="5412"/>
          <a:stretch/>
        </p:blipFill>
        <p:spPr bwMode="auto">
          <a:xfrm>
            <a:off x="7650480" y="1734344"/>
            <a:ext cx="3017520" cy="4212431"/>
          </a:xfrm>
          <a:prstGeom prst="rect">
            <a:avLst/>
          </a:prstGeom>
          <a:noFill/>
          <a:extLst>
            <a:ext uri="{909E8E84-426E-40DD-AFC4-6F175D3DCCD1}">
              <a14:hiddenFill xmlns:a14="http://schemas.microsoft.com/office/drawing/2010/main">
                <a:solidFill>
                  <a:srgbClr val="FFFFFF"/>
                </a:solidFill>
              </a14:hiddenFill>
            </a:ext>
          </a:extLst>
        </p:spPr>
      </p:pic>
      <p:pic>
        <p:nvPicPr>
          <p:cNvPr id="2236" name="Picture 188" descr="C:\Users\Ganesh\research\xrmb_TVestimator\trained_nets\perfect_memory\perfect_memory_sdTVs\pmF_JW33_tvs.png"/>
          <p:cNvPicPr>
            <a:picLocks noChangeAspect="1" noChangeArrowheads="1"/>
          </p:cNvPicPr>
          <p:nvPr/>
        </p:nvPicPr>
        <p:blipFill rotWithShape="1">
          <a:blip r:embed="rId4">
            <a:extLst>
              <a:ext uri="{28A0092B-C50C-407E-A947-70E740481C1C}">
                <a14:useLocalDpi xmlns:a14="http://schemas.microsoft.com/office/drawing/2010/main" val="0"/>
              </a:ext>
            </a:extLst>
          </a:blip>
          <a:srcRect l="5037" t="5736" r="4864" b="5420"/>
          <a:stretch/>
        </p:blipFill>
        <p:spPr bwMode="auto">
          <a:xfrm>
            <a:off x="4800600" y="1810544"/>
            <a:ext cx="2848424" cy="4209257"/>
          </a:xfrm>
          <a:prstGeom prst="rect">
            <a:avLst/>
          </a:prstGeom>
          <a:noFill/>
          <a:extLst>
            <a:ext uri="{909E8E84-426E-40DD-AFC4-6F175D3DCCD1}">
              <a14:hiddenFill xmlns:a14="http://schemas.microsoft.com/office/drawing/2010/main">
                <a:solidFill>
                  <a:srgbClr val="FFFFFF"/>
                </a:solidFill>
              </a14:hiddenFill>
            </a:ext>
          </a:extLst>
        </p:spPr>
      </p:pic>
      <p:sp>
        <p:nvSpPr>
          <p:cNvPr id="2205" name="TextBox 2204"/>
          <p:cNvSpPr txBox="1"/>
          <p:nvPr/>
        </p:nvSpPr>
        <p:spPr>
          <a:xfrm>
            <a:off x="4818752" y="1569800"/>
            <a:ext cx="2725048" cy="307777"/>
          </a:xfrm>
          <a:prstGeom prst="rect">
            <a:avLst/>
          </a:prstGeom>
          <a:noFill/>
        </p:spPr>
        <p:txBody>
          <a:bodyPr wrap="square" rtlCol="0">
            <a:spAutoFit/>
          </a:bodyPr>
          <a:lstStyle/>
          <a:p>
            <a:pPr algn="ctr"/>
            <a:r>
              <a:rPr lang="en-US" sz="1400" dirty="0"/>
              <a:t>TV estimates from natural data </a:t>
            </a:r>
          </a:p>
        </p:txBody>
      </p:sp>
      <p:sp>
        <p:nvSpPr>
          <p:cNvPr id="193" name="TextBox 192"/>
          <p:cNvSpPr txBox="1"/>
          <p:nvPr/>
        </p:nvSpPr>
        <p:spPr>
          <a:xfrm>
            <a:off x="7561952" y="1524001"/>
            <a:ext cx="2725048" cy="307777"/>
          </a:xfrm>
          <a:prstGeom prst="rect">
            <a:avLst/>
          </a:prstGeom>
          <a:noFill/>
        </p:spPr>
        <p:txBody>
          <a:bodyPr wrap="square" rtlCol="0">
            <a:spAutoFit/>
          </a:bodyPr>
          <a:lstStyle/>
          <a:p>
            <a:pPr algn="ctr"/>
            <a:r>
              <a:rPr lang="en-US" sz="1400" dirty="0"/>
              <a:t>TV estimates from synthetic data </a:t>
            </a:r>
          </a:p>
        </p:txBody>
      </p:sp>
    </p:spTree>
    <p:extLst>
      <p:ext uri="{BB962C8B-B14F-4D97-AF65-F5344CB8AC3E}">
        <p14:creationId xmlns:p14="http://schemas.microsoft.com/office/powerpoint/2010/main" val="1571079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Bunched vs Retroflexed /r/</a:t>
            </a:r>
            <a:endParaRPr lang="en-US" dirty="0"/>
          </a:p>
        </p:txBody>
      </p:sp>
      <p:sp>
        <p:nvSpPr>
          <p:cNvPr id="4" name="Date Placeholder 3"/>
          <p:cNvSpPr>
            <a:spLocks noGrp="1"/>
          </p:cNvSpPr>
          <p:nvPr>
            <p:ph type="dt" sz="half" idx="10"/>
          </p:nvPr>
        </p:nvSpPr>
        <p:spPr/>
        <p:txBody>
          <a:bodyPr/>
          <a:lstStyle/>
          <a:p>
            <a:fld id="{E61D09EE-DFE3-4088-A1FE-8BEE93BF64C0}" type="datetime1">
              <a:rPr lang="en-US" smtClean="0"/>
              <a:t>3/6/2017</a:t>
            </a:fld>
            <a:endParaRPr lang="en-US"/>
          </a:p>
        </p:txBody>
      </p:sp>
      <p:sp>
        <p:nvSpPr>
          <p:cNvPr id="5" name="Footer Placeholder 4"/>
          <p:cNvSpPr>
            <a:spLocks noGrp="1"/>
          </p:cNvSpPr>
          <p:nvPr>
            <p:ph type="ftr" sz="quarter" idx="11"/>
          </p:nvPr>
        </p:nvSpPr>
        <p:spPr/>
        <p:txBody>
          <a:bodyPr/>
          <a:lstStyle/>
          <a:p>
            <a:r>
              <a:rPr lang="en-US" smtClean="0"/>
              <a:t>CLIP colloquium</a:t>
            </a:r>
            <a:endParaRPr lang="en-US" dirty="0"/>
          </a:p>
        </p:txBody>
      </p:sp>
      <p:sp>
        <p:nvSpPr>
          <p:cNvPr id="6" name="Slide Number Placeholder 5"/>
          <p:cNvSpPr>
            <a:spLocks noGrp="1"/>
          </p:cNvSpPr>
          <p:nvPr>
            <p:ph type="sldNum" sz="quarter" idx="12"/>
          </p:nvPr>
        </p:nvSpPr>
        <p:spPr/>
        <p:txBody>
          <a:bodyPr/>
          <a:lstStyle/>
          <a:p>
            <a:fld id="{8196FD37-9105-4442-BB83-0B03F429D41E}" type="slidenum">
              <a:rPr lang="en-US" smtClean="0"/>
              <a:t>28</a:t>
            </a:fld>
            <a:endParaRPr lang="en-US" dirty="0"/>
          </a:p>
        </p:txBody>
      </p:sp>
      <p:pic>
        <p:nvPicPr>
          <p:cNvPr id="8" name="Picture 2" descr="C:\Users\Ganesh\research\documents\asa_fall2014_poster\fig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219201"/>
            <a:ext cx="5791200" cy="52339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62400" y="990600"/>
            <a:ext cx="1752600" cy="369332"/>
          </a:xfrm>
          <a:prstGeom prst="rect">
            <a:avLst/>
          </a:prstGeom>
          <a:noFill/>
        </p:spPr>
        <p:txBody>
          <a:bodyPr wrap="square" rtlCol="0">
            <a:spAutoFit/>
          </a:bodyPr>
          <a:lstStyle/>
          <a:p>
            <a:pPr algn="ctr"/>
            <a:r>
              <a:rPr lang="en-US" dirty="0"/>
              <a:t>Bunched</a:t>
            </a:r>
          </a:p>
        </p:txBody>
      </p:sp>
      <p:sp>
        <p:nvSpPr>
          <p:cNvPr id="10" name="TextBox 9"/>
          <p:cNvSpPr txBox="1"/>
          <p:nvPr/>
        </p:nvSpPr>
        <p:spPr>
          <a:xfrm>
            <a:off x="6781800" y="990600"/>
            <a:ext cx="1752600" cy="369332"/>
          </a:xfrm>
          <a:prstGeom prst="rect">
            <a:avLst/>
          </a:prstGeom>
          <a:noFill/>
        </p:spPr>
        <p:txBody>
          <a:bodyPr wrap="square" rtlCol="0">
            <a:spAutoFit/>
          </a:bodyPr>
          <a:lstStyle/>
          <a:p>
            <a:pPr algn="ctr"/>
            <a:r>
              <a:rPr lang="en-US" dirty="0"/>
              <a:t>Retroflexed</a:t>
            </a:r>
          </a:p>
        </p:txBody>
      </p:sp>
    </p:spTree>
    <p:extLst>
      <p:ext uri="{BB962C8B-B14F-4D97-AF65-F5344CB8AC3E}">
        <p14:creationId xmlns:p14="http://schemas.microsoft.com/office/powerpoint/2010/main" val="4202341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C:\Users\Ganesh\research\documents\asa_fall2014_poster\fig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8781" y="1222285"/>
            <a:ext cx="7662039" cy="47483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2800" dirty="0"/>
              <a:t>Distinguishing bunched vs retroflexed /r/ using speech inversion</a:t>
            </a:r>
          </a:p>
        </p:txBody>
      </p:sp>
      <p:sp>
        <p:nvSpPr>
          <p:cNvPr id="4" name="Date Placeholder 3"/>
          <p:cNvSpPr>
            <a:spLocks noGrp="1"/>
          </p:cNvSpPr>
          <p:nvPr>
            <p:ph type="dt" sz="half" idx="10"/>
          </p:nvPr>
        </p:nvSpPr>
        <p:spPr/>
        <p:txBody>
          <a:bodyPr/>
          <a:lstStyle/>
          <a:p>
            <a:fld id="{E61D09EE-DFE3-4088-A1FE-8BEE93BF64C0}" type="datetime1">
              <a:rPr lang="en-US" smtClean="0"/>
              <a:t>3/6/2017</a:t>
            </a:fld>
            <a:endParaRPr lang="en-US"/>
          </a:p>
        </p:txBody>
      </p:sp>
      <p:sp>
        <p:nvSpPr>
          <p:cNvPr id="5" name="Footer Placeholder 4"/>
          <p:cNvSpPr>
            <a:spLocks noGrp="1"/>
          </p:cNvSpPr>
          <p:nvPr>
            <p:ph type="ftr" sz="quarter" idx="11"/>
          </p:nvPr>
        </p:nvSpPr>
        <p:spPr/>
        <p:txBody>
          <a:bodyPr/>
          <a:lstStyle/>
          <a:p>
            <a:r>
              <a:rPr lang="en-US" smtClean="0"/>
              <a:t>CLIP colloquium</a:t>
            </a:r>
            <a:endParaRPr lang="en-US" dirty="0"/>
          </a:p>
        </p:txBody>
      </p:sp>
      <p:sp>
        <p:nvSpPr>
          <p:cNvPr id="6" name="Slide Number Placeholder 5"/>
          <p:cNvSpPr>
            <a:spLocks noGrp="1"/>
          </p:cNvSpPr>
          <p:nvPr>
            <p:ph type="sldNum" sz="quarter" idx="12"/>
          </p:nvPr>
        </p:nvSpPr>
        <p:spPr/>
        <p:txBody>
          <a:bodyPr/>
          <a:lstStyle/>
          <a:p>
            <a:fld id="{8196FD37-9105-4442-BB83-0B03F429D41E}" type="slidenum">
              <a:rPr lang="en-US" smtClean="0"/>
              <a:t>29</a:t>
            </a:fld>
            <a:endParaRPr lang="en-US" dirty="0"/>
          </a:p>
        </p:txBody>
      </p:sp>
      <p:sp>
        <p:nvSpPr>
          <p:cNvPr id="14" name="Rectangle 13"/>
          <p:cNvSpPr/>
          <p:nvPr/>
        </p:nvSpPr>
        <p:spPr>
          <a:xfrm>
            <a:off x="8305800" y="3733800"/>
            <a:ext cx="533400" cy="685800"/>
          </a:xfrm>
          <a:prstGeom prst="rect">
            <a:avLst/>
          </a:prstGeom>
          <a:solidFill>
            <a:srgbClr val="00CCFF">
              <a:alpha val="12000"/>
            </a:srgbClr>
          </a:solidFill>
          <a:ln w="3810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3581400" y="2819400"/>
            <a:ext cx="318496" cy="609600"/>
          </a:xfrm>
          <a:prstGeom prst="rect">
            <a:avLst/>
          </a:prstGeom>
          <a:solidFill>
            <a:srgbClr val="00CCFF">
              <a:alpha val="12000"/>
            </a:srgbClr>
          </a:solidFill>
          <a:ln w="3810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3574552" y="4688562"/>
            <a:ext cx="325344" cy="720808"/>
          </a:xfrm>
          <a:prstGeom prst="rect">
            <a:avLst/>
          </a:prstGeom>
          <a:solidFill>
            <a:srgbClr val="00CCFF">
              <a:alpha val="12000"/>
            </a:srgbClr>
          </a:solidFill>
          <a:ln w="3810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8458200" y="4723570"/>
            <a:ext cx="533400" cy="685800"/>
          </a:xfrm>
          <a:prstGeom prst="rect">
            <a:avLst/>
          </a:prstGeom>
          <a:solidFill>
            <a:srgbClr val="00CCFF">
              <a:alpha val="12000"/>
            </a:srgbClr>
          </a:solidFill>
          <a:ln w="3810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573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speech production system</a:t>
            </a:r>
            <a:endParaRPr lang="en-US" dirty="0"/>
          </a:p>
        </p:txBody>
      </p:sp>
      <p:pic>
        <p:nvPicPr>
          <p:cNvPr id="4" name="Content Placeholder 3"/>
          <p:cNvPicPr>
            <a:picLocks noGrp="1" noChangeArrowheads="1"/>
          </p:cNvPicPr>
          <p:nvPr>
            <p:ph idx="1"/>
          </p:nvPr>
        </p:nvPicPr>
        <p:blipFill rotWithShape="1">
          <a:blip r:embed="rId2" cstate="print">
            <a:lum bright="-20000" contrast="40000"/>
            <a:extLst>
              <a:ext uri="{28A0092B-C50C-407E-A947-70E740481C1C}">
                <a14:useLocalDpi xmlns:a14="http://schemas.microsoft.com/office/drawing/2010/main" val="0"/>
              </a:ext>
            </a:extLst>
          </a:blip>
          <a:srcRect t="6662"/>
          <a:stretch/>
        </p:blipFill>
        <p:spPr bwMode="auto">
          <a:xfrm>
            <a:off x="3674852" y="1802921"/>
            <a:ext cx="4684143" cy="4442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024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Have articulatory features helped in ASR?</a:t>
            </a:r>
            <a:endParaRPr lang="en-US" dirty="0"/>
          </a:p>
        </p:txBody>
      </p:sp>
      <p:sp>
        <p:nvSpPr>
          <p:cNvPr id="3" name="Content Placeholder 2"/>
          <p:cNvSpPr>
            <a:spLocks noGrp="1"/>
          </p:cNvSpPr>
          <p:nvPr>
            <p:ph idx="1"/>
          </p:nvPr>
        </p:nvSpPr>
        <p:spPr>
          <a:xfrm>
            <a:off x="1069848" y="1509624"/>
            <a:ext cx="10058400" cy="1423358"/>
          </a:xfrm>
        </p:spPr>
        <p:txBody>
          <a:bodyPr>
            <a:normAutofit fontScale="85000" lnSpcReduction="20000"/>
          </a:bodyPr>
          <a:lstStyle/>
          <a:p>
            <a:r>
              <a:rPr lang="en-US" dirty="0" smtClean="0"/>
              <a:t>Experiments performed using synthetic Tract Variables (TVs) in Large vocabulary speech recognition</a:t>
            </a:r>
          </a:p>
          <a:p>
            <a:r>
              <a:rPr lang="en-US" dirty="0" smtClean="0"/>
              <a:t>Experiments performed on noisy speech dataset from Aurora 4</a:t>
            </a:r>
          </a:p>
          <a:p>
            <a:r>
              <a:rPr lang="en-US" dirty="0" smtClean="0"/>
              <a:t>Shows robustness to noise distortion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63639891"/>
              </p:ext>
            </p:extLst>
          </p:nvPr>
        </p:nvGraphicFramePr>
        <p:xfrm>
          <a:off x="2829466" y="3277870"/>
          <a:ext cx="4831809" cy="3252328"/>
        </p:xfrm>
        <a:graphic>
          <a:graphicData uri="http://schemas.openxmlformats.org/drawingml/2006/table">
            <a:tbl>
              <a:tblPr firstRow="1" firstCol="1" bandRow="1">
                <a:tableStyleId>{5C22544A-7EE6-4342-B048-85BDC9FD1C3A}</a:tableStyleId>
              </a:tblPr>
              <a:tblGrid>
                <a:gridCol w="1619453"/>
                <a:gridCol w="619462"/>
                <a:gridCol w="447390"/>
                <a:gridCol w="535885"/>
                <a:gridCol w="536867"/>
                <a:gridCol w="535885"/>
                <a:gridCol w="536867"/>
              </a:tblGrid>
              <a:tr h="406541">
                <a:tc>
                  <a:txBody>
                    <a:bodyPr/>
                    <a:lstStyle/>
                    <a:p>
                      <a:endParaRPr lang="en-US" sz="1400" dirty="0">
                        <a:effectLst/>
                        <a:latin typeface="Times New Roman" panose="02020603050405020304" pitchFamily="18" charset="0"/>
                      </a:endParaRPr>
                    </a:p>
                  </a:txBody>
                  <a:tcPr marL="0" marR="0" marT="0" marB="0" anchor="ctr"/>
                </a:tc>
                <a:tc>
                  <a:txBody>
                    <a:bodyPr/>
                    <a:lstStyle/>
                    <a:p>
                      <a:pPr marL="0" marR="0" algn="ctr">
                        <a:lnSpc>
                          <a:spcPts val="800"/>
                        </a:lnSpc>
                        <a:spcBef>
                          <a:spcPts val="0"/>
                        </a:spcBef>
                        <a:spcAft>
                          <a:spcPts val="0"/>
                        </a:spcAft>
                      </a:pPr>
                      <a:r>
                        <a:rPr lang="en-US" sz="1400">
                          <a:effectLst/>
                        </a:rPr>
                        <a:t>Model</a:t>
                      </a:r>
                      <a:endParaRPr lang="en-US" sz="1400">
                        <a:effectLst/>
                        <a:latin typeface="Times New Roman" panose="02020603050405020304" pitchFamily="18" charset="0"/>
                        <a:ea typeface="?? ??"/>
                      </a:endParaRPr>
                    </a:p>
                  </a:txBody>
                  <a:tcPr marL="0" marR="0" marT="0" marB="0" anchor="ctr"/>
                </a:tc>
                <a:tc>
                  <a:txBody>
                    <a:bodyPr/>
                    <a:lstStyle/>
                    <a:p>
                      <a:pPr marL="0" marR="0" algn="ctr">
                        <a:lnSpc>
                          <a:spcPts val="800"/>
                        </a:lnSpc>
                        <a:spcBef>
                          <a:spcPts val="0"/>
                        </a:spcBef>
                        <a:spcAft>
                          <a:spcPts val="0"/>
                        </a:spcAft>
                      </a:pPr>
                      <a:r>
                        <a:rPr lang="en-US" sz="1400">
                          <a:effectLst/>
                        </a:rPr>
                        <a:t>A</a:t>
                      </a:r>
                      <a:endParaRPr lang="en-US" sz="1400">
                        <a:effectLst/>
                        <a:latin typeface="Times New Roman" panose="02020603050405020304" pitchFamily="18" charset="0"/>
                        <a:ea typeface="?? ??"/>
                      </a:endParaRPr>
                    </a:p>
                  </a:txBody>
                  <a:tcPr marL="0" marR="0" marT="0" marB="0" anchor="ctr"/>
                </a:tc>
                <a:tc>
                  <a:txBody>
                    <a:bodyPr/>
                    <a:lstStyle/>
                    <a:p>
                      <a:pPr marL="0" marR="0" algn="ctr">
                        <a:lnSpc>
                          <a:spcPts val="800"/>
                        </a:lnSpc>
                        <a:spcBef>
                          <a:spcPts val="0"/>
                        </a:spcBef>
                        <a:spcAft>
                          <a:spcPts val="0"/>
                        </a:spcAft>
                      </a:pPr>
                      <a:r>
                        <a:rPr lang="en-US" sz="1400">
                          <a:effectLst/>
                        </a:rPr>
                        <a:t>B</a:t>
                      </a:r>
                      <a:endParaRPr lang="en-US" sz="1400">
                        <a:effectLst/>
                        <a:latin typeface="Times New Roman" panose="02020603050405020304" pitchFamily="18" charset="0"/>
                        <a:ea typeface="?? ??"/>
                      </a:endParaRPr>
                    </a:p>
                  </a:txBody>
                  <a:tcPr marL="0" marR="0" marT="0" marB="0" anchor="ctr"/>
                </a:tc>
                <a:tc>
                  <a:txBody>
                    <a:bodyPr/>
                    <a:lstStyle/>
                    <a:p>
                      <a:pPr marL="0" marR="0" algn="ctr">
                        <a:lnSpc>
                          <a:spcPts val="800"/>
                        </a:lnSpc>
                        <a:spcBef>
                          <a:spcPts val="0"/>
                        </a:spcBef>
                        <a:spcAft>
                          <a:spcPts val="0"/>
                        </a:spcAft>
                      </a:pPr>
                      <a:r>
                        <a:rPr lang="en-US" sz="1400">
                          <a:effectLst/>
                        </a:rPr>
                        <a:t>C</a:t>
                      </a:r>
                      <a:endParaRPr lang="en-US" sz="1400">
                        <a:effectLst/>
                        <a:latin typeface="Times New Roman" panose="02020603050405020304" pitchFamily="18" charset="0"/>
                        <a:ea typeface="?? ??"/>
                      </a:endParaRPr>
                    </a:p>
                  </a:txBody>
                  <a:tcPr marL="0" marR="0" marT="0" marB="0" anchor="ctr"/>
                </a:tc>
                <a:tc>
                  <a:txBody>
                    <a:bodyPr/>
                    <a:lstStyle/>
                    <a:p>
                      <a:pPr marL="0" marR="0" algn="ctr">
                        <a:lnSpc>
                          <a:spcPts val="800"/>
                        </a:lnSpc>
                        <a:spcBef>
                          <a:spcPts val="0"/>
                        </a:spcBef>
                        <a:spcAft>
                          <a:spcPts val="0"/>
                        </a:spcAft>
                        <a:tabLst>
                          <a:tab pos="5943600" algn="r"/>
                        </a:tabLst>
                      </a:pPr>
                      <a:r>
                        <a:rPr lang="en-US" sz="1400">
                          <a:effectLst/>
                        </a:rPr>
                        <a:t>D</a:t>
                      </a:r>
                      <a:endParaRPr lang="en-US" sz="1400">
                        <a:effectLst/>
                        <a:latin typeface="Times New Roman" panose="02020603050405020304" pitchFamily="18" charset="0"/>
                        <a:ea typeface="?? ??"/>
                      </a:endParaRPr>
                    </a:p>
                  </a:txBody>
                  <a:tcPr marL="0" marR="0" marT="0" marB="0" anchor="ctr"/>
                </a:tc>
                <a:tc>
                  <a:txBody>
                    <a:bodyPr/>
                    <a:lstStyle/>
                    <a:p>
                      <a:pPr marL="0" marR="0" indent="-2540" algn="ctr">
                        <a:lnSpc>
                          <a:spcPts val="800"/>
                        </a:lnSpc>
                        <a:spcBef>
                          <a:spcPts val="0"/>
                        </a:spcBef>
                        <a:spcAft>
                          <a:spcPts val="0"/>
                        </a:spcAft>
                        <a:tabLst>
                          <a:tab pos="5943600" algn="r"/>
                        </a:tabLst>
                      </a:pPr>
                      <a:r>
                        <a:rPr lang="en-US" sz="1400">
                          <a:effectLst/>
                        </a:rPr>
                        <a:t>avg.</a:t>
                      </a:r>
                      <a:endParaRPr lang="en-US" sz="1400">
                        <a:effectLst/>
                        <a:latin typeface="Times New Roman" panose="02020603050405020304" pitchFamily="18" charset="0"/>
                        <a:ea typeface="?? ??"/>
                      </a:endParaRPr>
                    </a:p>
                  </a:txBody>
                  <a:tcPr marL="0" marR="0" marT="0" marB="0" anchor="ctr"/>
                </a:tc>
              </a:tr>
              <a:tr h="406541">
                <a:tc>
                  <a:txBody>
                    <a:bodyPr/>
                    <a:lstStyle/>
                    <a:p>
                      <a:pPr marL="0" marR="0" algn="ctr">
                        <a:lnSpc>
                          <a:spcPts val="800"/>
                        </a:lnSpc>
                        <a:spcBef>
                          <a:spcPts val="0"/>
                        </a:spcBef>
                        <a:spcAft>
                          <a:spcPts val="0"/>
                        </a:spcAft>
                      </a:pPr>
                      <a:r>
                        <a:rPr lang="en-US" sz="1400" b="1" dirty="0">
                          <a:effectLst/>
                        </a:rPr>
                        <a:t>GFB</a:t>
                      </a:r>
                      <a:endParaRPr lang="en-US" sz="1400" b="1" dirty="0">
                        <a:effectLst/>
                        <a:latin typeface="Times New Roman" panose="02020603050405020304" pitchFamily="18" charset="0"/>
                        <a:ea typeface="?? ??"/>
                      </a:endParaRPr>
                    </a:p>
                  </a:txBody>
                  <a:tcPr marL="0" marR="0" marT="0" marB="0" anchor="ctr"/>
                </a:tc>
                <a:tc>
                  <a:txBody>
                    <a:bodyPr/>
                    <a:lstStyle/>
                    <a:p>
                      <a:pPr marL="0" marR="0" algn="ctr">
                        <a:lnSpc>
                          <a:spcPts val="800"/>
                        </a:lnSpc>
                        <a:spcBef>
                          <a:spcPts val="0"/>
                        </a:spcBef>
                        <a:spcAft>
                          <a:spcPts val="0"/>
                        </a:spcAft>
                      </a:pPr>
                      <a:r>
                        <a:rPr lang="en-US" sz="1400" b="1" dirty="0">
                          <a:effectLst/>
                        </a:rPr>
                        <a:t>TFCNN</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3.1</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5.7</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6.1</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14.6</a:t>
                      </a:r>
                      <a:endParaRPr lang="en-US" sz="1400" b="1"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9.4</a:t>
                      </a:r>
                      <a:endParaRPr lang="en-US" sz="1400" b="1" dirty="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dirty="0">
                          <a:effectLst/>
                        </a:rPr>
                        <a:t>GFB+TV-DNN</a:t>
                      </a:r>
                      <a:r>
                        <a:rPr lang="en-US" sz="1400" baseline="-25000" dirty="0">
                          <a:effectLst/>
                        </a:rPr>
                        <a:t>CLEAN</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a:effectLst/>
                        </a:rPr>
                        <a:t>HCNN</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3.3</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5.7</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14.2</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9.2</a:t>
                      </a:r>
                      <a:endParaRPr lang="en-US" sz="140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dirty="0">
                          <a:effectLst/>
                        </a:rPr>
                        <a:t>GFB+TV-CNN</a:t>
                      </a:r>
                      <a:r>
                        <a:rPr lang="en-US" sz="1400" baseline="-25000" dirty="0">
                          <a:effectLst/>
                        </a:rPr>
                        <a:t>CLEAN</a:t>
                      </a:r>
                      <a:endParaRPr lang="en-US" sz="1400" dirty="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a:effectLst/>
                        </a:rPr>
                        <a:t>HCNN</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3.0</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5.7</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14.2</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9.1</a:t>
                      </a:r>
                      <a:endParaRPr lang="en-US" sz="140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a:effectLst/>
                        </a:rPr>
                        <a:t>GFB+TV-DNN</a:t>
                      </a:r>
                      <a:r>
                        <a:rPr lang="en-US" sz="1400" baseline="-25000">
                          <a:effectLst/>
                        </a:rPr>
                        <a:t>NOISY</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a:effectLst/>
                        </a:rPr>
                        <a:t>HCNN</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2.8</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5.6</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5.4</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14.3</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9.0</a:t>
                      </a:r>
                      <a:endParaRPr lang="en-US" sz="140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a:effectLst/>
                        </a:rPr>
                        <a:t>GFB+TV-CNN</a:t>
                      </a:r>
                      <a:r>
                        <a:rPr lang="en-US" sz="1400" baseline="-25000">
                          <a:effectLst/>
                        </a:rPr>
                        <a:t>NOISY</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a:effectLst/>
                        </a:rPr>
                        <a:t>HCNN</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2.6</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5.6</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14.0</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8.9</a:t>
                      </a:r>
                      <a:endParaRPr lang="en-US" sz="140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b="1">
                          <a:effectLst/>
                        </a:rPr>
                        <a:t>GFB+TV-DNN</a:t>
                      </a:r>
                      <a:r>
                        <a:rPr lang="en-US" sz="1400" b="1" baseline="-25000">
                          <a:effectLst/>
                        </a:rPr>
                        <a:t>NOISY</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b="1">
                          <a:effectLst/>
                        </a:rPr>
                        <a:t>fCNN</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a:effectLst/>
                        </a:rPr>
                        <a:t>2.8</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a:effectLst/>
                        </a:rPr>
                        <a:t>5.5</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a:effectLst/>
                        </a:rPr>
                        <a:t>5.8</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a:effectLst/>
                        </a:rPr>
                        <a:t>13.8</a:t>
                      </a:r>
                      <a:endParaRPr lang="en-US" sz="1400" b="1">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b="1" dirty="0">
                          <a:effectLst/>
                        </a:rPr>
                        <a:t>8.9</a:t>
                      </a:r>
                      <a:endParaRPr lang="en-US" sz="1400" b="1" dirty="0">
                        <a:effectLst/>
                        <a:latin typeface="Times New Roman" panose="02020603050405020304" pitchFamily="18" charset="0"/>
                        <a:ea typeface="?? ??"/>
                      </a:endParaRPr>
                    </a:p>
                  </a:txBody>
                  <a:tcPr marL="0" marR="0" marT="0" marB="0" anchor="ctr"/>
                </a:tc>
              </a:tr>
              <a:tr h="406541">
                <a:tc>
                  <a:txBody>
                    <a:bodyPr/>
                    <a:lstStyle/>
                    <a:p>
                      <a:pPr marL="0" marR="0" algn="ctr">
                        <a:spcBef>
                          <a:spcPts val="0"/>
                        </a:spcBef>
                        <a:spcAft>
                          <a:spcPts val="0"/>
                        </a:spcAft>
                        <a:tabLst>
                          <a:tab pos="114300" algn="l"/>
                        </a:tabLst>
                      </a:pPr>
                      <a:r>
                        <a:rPr lang="en-US" sz="1400">
                          <a:effectLst/>
                        </a:rPr>
                        <a:t>GFB+TV-CNN</a:t>
                      </a:r>
                      <a:r>
                        <a:rPr lang="en-US" sz="1400" baseline="-25000">
                          <a:effectLst/>
                        </a:rPr>
                        <a:t>NOISY</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tabLst>
                          <a:tab pos="114300" algn="l"/>
                        </a:tabLst>
                      </a:pPr>
                      <a:r>
                        <a:rPr lang="en-US" sz="1400">
                          <a:effectLst/>
                        </a:rPr>
                        <a:t>fCNN</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2.8</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5.5</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5.4</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a:effectLst/>
                        </a:rPr>
                        <a:t>14.1</a:t>
                      </a:r>
                      <a:endParaRPr lang="en-US" sz="1400">
                        <a:effectLst/>
                        <a:latin typeface="Times New Roman" panose="02020603050405020304" pitchFamily="18" charset="0"/>
                        <a:ea typeface="?? ??"/>
                      </a:endParaRPr>
                    </a:p>
                  </a:txBody>
                  <a:tcPr marL="0" marR="0" marT="0" marB="0" anchor="ctr"/>
                </a:tc>
                <a:tc>
                  <a:txBody>
                    <a:bodyPr/>
                    <a:lstStyle/>
                    <a:p>
                      <a:pPr marL="0" marR="0" algn="ctr">
                        <a:spcBef>
                          <a:spcPts val="0"/>
                        </a:spcBef>
                        <a:spcAft>
                          <a:spcPts val="0"/>
                        </a:spcAft>
                      </a:pPr>
                      <a:r>
                        <a:rPr lang="en-US" sz="1400" dirty="0">
                          <a:effectLst/>
                        </a:rPr>
                        <a:t>9.0</a:t>
                      </a:r>
                      <a:endParaRPr lang="en-US" sz="1400" dirty="0">
                        <a:effectLst/>
                        <a:latin typeface="Times New Roman" panose="02020603050405020304" pitchFamily="18" charset="0"/>
                        <a:ea typeface="?? ??"/>
                      </a:endParaRPr>
                    </a:p>
                  </a:txBody>
                  <a:tcPr marL="0" marR="0" marT="0" marB="0" anchor="ctr"/>
                </a:tc>
              </a:tr>
            </a:tbl>
          </a:graphicData>
        </a:graphic>
      </p:graphicFrame>
    </p:spTree>
    <p:extLst>
      <p:ext uri="{BB962C8B-B14F-4D97-AF65-F5344CB8AC3E}">
        <p14:creationId xmlns:p14="http://schemas.microsoft.com/office/powerpoint/2010/main" val="52905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articulatory features for ASR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6058480"/>
              </p:ext>
            </p:extLst>
          </p:nvPr>
        </p:nvGraphicFramePr>
        <p:xfrm>
          <a:off x="1134628" y="3213240"/>
          <a:ext cx="9928840" cy="1188720"/>
        </p:xfrm>
        <a:graphic>
          <a:graphicData uri="http://schemas.openxmlformats.org/drawingml/2006/table">
            <a:tbl>
              <a:tblPr/>
              <a:tblGrid>
                <a:gridCol w="1241105"/>
                <a:gridCol w="1241105"/>
                <a:gridCol w="1241105"/>
                <a:gridCol w="1241105"/>
                <a:gridCol w="1241105"/>
                <a:gridCol w="1241105"/>
                <a:gridCol w="1241105"/>
                <a:gridCol w="1241105"/>
              </a:tblGrid>
              <a:tr h="160020">
                <a:tc>
                  <a:txBody>
                    <a:bodyPr/>
                    <a:lstStyle/>
                    <a:p>
                      <a:pPr algn="ctr" rtl="0" fontAlgn="t"/>
                      <a:r>
                        <a:rPr lang="en-US" sz="1400" b="1" dirty="0">
                          <a:effectLst/>
                          <a:latin typeface="Arial" panose="020B0604020202020204" pitchFamily="34" charset="0"/>
                        </a:rPr>
                        <a:t>Features</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Acoustic model</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%Correct</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%Substitutions</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%Deletions</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%Insertions</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%Error</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t"/>
                      <a:r>
                        <a:rPr lang="en-US" sz="1400" b="1" dirty="0">
                          <a:effectLst/>
                          <a:latin typeface="Arial" panose="020B0604020202020204" pitchFamily="34" charset="0"/>
                        </a:rPr>
                        <a:t>%Sent Error</a:t>
                      </a:r>
                    </a:p>
                  </a:txBody>
                  <a:tcPr marL="22860" marR="22860" marT="15240" marB="1524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160020">
                <a:tc>
                  <a:txBody>
                    <a:bodyPr/>
                    <a:lstStyle/>
                    <a:p>
                      <a:pPr algn="ctr" rtl="0" fontAlgn="b"/>
                      <a:r>
                        <a:rPr lang="en-US" sz="1400" dirty="0">
                          <a:effectLst/>
                        </a:rPr>
                        <a:t>GFB</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DNN_5x1024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95.4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3.8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0.8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1.4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6</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46.9</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160020">
                <a:tc>
                  <a:txBody>
                    <a:bodyPr/>
                    <a:lstStyle/>
                    <a:p>
                      <a:pPr algn="ctr" rtl="0" fontAlgn="b"/>
                      <a:r>
                        <a:rPr lang="en-US" sz="1400">
                          <a:effectLst/>
                        </a:rPr>
                        <a:t>GFB_XTV</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DNN_5x1024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95.4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3.8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0.8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1.4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6</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44.6</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160020">
                <a:tc>
                  <a:txBody>
                    <a:bodyPr/>
                    <a:lstStyle/>
                    <a:p>
                      <a:pPr algn="ctr" rtl="0" fontAlgn="b"/>
                      <a:r>
                        <a:rPr lang="en-US" sz="1400">
                          <a:effectLst/>
                        </a:rPr>
                        <a:t>GFB_XTV</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HCNN</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95.6</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3.5</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dirty="0">
                          <a:effectLst/>
                        </a:rPr>
                        <a:t>0.9</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1.2</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a:effectLst/>
                        </a:rPr>
                        <a:t>5.6</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400" dirty="0">
                          <a:effectLst/>
                        </a:rPr>
                        <a:t>44.8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sp>
        <p:nvSpPr>
          <p:cNvPr id="5" name="TextBox 4"/>
          <p:cNvSpPr txBox="1"/>
          <p:nvPr/>
        </p:nvSpPr>
        <p:spPr>
          <a:xfrm>
            <a:off x="1069848" y="1466491"/>
            <a:ext cx="986844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Work in progress to perform full range of ASR experiments with real articulatory features</a:t>
            </a:r>
          </a:p>
          <a:p>
            <a:pPr marL="285750" indent="-285750">
              <a:buFont typeface="Arial" panose="020B0604020202020204" pitchFamily="34" charset="0"/>
              <a:buChar char="•"/>
            </a:pPr>
            <a:r>
              <a:rPr lang="en-US" dirty="0" smtClean="0"/>
              <a:t>Preliminary results show small improvements in clean speech conditions</a:t>
            </a:r>
          </a:p>
          <a:p>
            <a:pPr marL="285750" indent="-285750">
              <a:buFont typeface="Arial" panose="020B0604020202020204" pitchFamily="34" charset="0"/>
              <a:buChar char="•"/>
            </a:pPr>
            <a:r>
              <a:rPr lang="en-US" dirty="0" smtClean="0"/>
              <a:t>Further parametrization </a:t>
            </a:r>
            <a:r>
              <a:rPr lang="en-US" dirty="0" err="1" smtClean="0"/>
              <a:t>og</a:t>
            </a:r>
            <a:r>
              <a:rPr lang="en-US" dirty="0" smtClean="0"/>
              <a:t> articulatory features need to be experimented</a:t>
            </a:r>
          </a:p>
          <a:p>
            <a:endParaRPr lang="en-US" dirty="0"/>
          </a:p>
        </p:txBody>
      </p:sp>
    </p:spTree>
    <p:extLst>
      <p:ext uri="{BB962C8B-B14F-4D97-AF65-F5344CB8AC3E}">
        <p14:creationId xmlns:p14="http://schemas.microsoft.com/office/powerpoint/2010/main" val="246555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Relevance of articulatory features in Deep neural networks for ASR</a:t>
            </a:r>
            <a:endParaRPr lang="en-US" dirty="0"/>
          </a:p>
        </p:txBody>
      </p:sp>
      <p:pic>
        <p:nvPicPr>
          <p:cNvPr id="4" name="Content Placeholder 3"/>
          <p:cNvPicPr>
            <a:picLocks noGrp="1" noChangeAspect="1"/>
          </p:cNvPicPr>
          <p:nvPr>
            <p:ph idx="1"/>
          </p:nvPr>
        </p:nvPicPr>
        <p:blipFill>
          <a:blip r:embed="rId2"/>
          <a:stretch>
            <a:fillRect/>
          </a:stretch>
        </p:blipFill>
        <p:spPr>
          <a:xfrm>
            <a:off x="890267" y="1478597"/>
            <a:ext cx="10417562" cy="5170212"/>
          </a:xfrm>
          <a:prstGeom prst="rect">
            <a:avLst/>
          </a:prstGeom>
        </p:spPr>
      </p:pic>
      <p:sp>
        <p:nvSpPr>
          <p:cNvPr id="3" name="TextBox 2"/>
          <p:cNvSpPr txBox="1"/>
          <p:nvPr/>
        </p:nvSpPr>
        <p:spPr>
          <a:xfrm>
            <a:off x="10265434" y="5443268"/>
            <a:ext cx="1673524" cy="923330"/>
          </a:xfrm>
          <a:prstGeom prst="rect">
            <a:avLst/>
          </a:prstGeom>
          <a:noFill/>
        </p:spPr>
        <p:txBody>
          <a:bodyPr wrap="square" rtlCol="0">
            <a:spAutoFit/>
          </a:bodyPr>
          <a:lstStyle/>
          <a:p>
            <a:r>
              <a:rPr lang="en-US" dirty="0" err="1" smtClean="0"/>
              <a:t>Nagmine</a:t>
            </a:r>
            <a:r>
              <a:rPr lang="en-US" dirty="0" smtClean="0"/>
              <a:t> et.al. </a:t>
            </a:r>
            <a:r>
              <a:rPr lang="en-US" dirty="0" err="1" smtClean="0"/>
              <a:t>Interspeech</a:t>
            </a:r>
            <a:r>
              <a:rPr lang="en-US" dirty="0" smtClean="0"/>
              <a:t> 2015</a:t>
            </a:r>
            <a:endParaRPr lang="en-US" dirty="0"/>
          </a:p>
        </p:txBody>
      </p:sp>
    </p:spTree>
    <p:extLst>
      <p:ext uri="{BB962C8B-B14F-4D97-AF65-F5344CB8AC3E}">
        <p14:creationId xmlns:p14="http://schemas.microsoft.com/office/powerpoint/2010/main" val="4202290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of 5</a:t>
            </a:r>
            <a:r>
              <a:rPr lang="en-US" baseline="30000" dirty="0" smtClean="0"/>
              <a:t>th</a:t>
            </a:r>
            <a:r>
              <a:rPr lang="en-US" dirty="0" smtClean="0"/>
              <a:t> layer of DNNs</a:t>
            </a:r>
            <a:endParaRPr lang="en-US" dirty="0"/>
          </a:p>
        </p:txBody>
      </p:sp>
      <p:pic>
        <p:nvPicPr>
          <p:cNvPr id="4" name="Content Placeholder 3"/>
          <p:cNvPicPr>
            <a:picLocks noGrp="1" noChangeAspect="1"/>
          </p:cNvPicPr>
          <p:nvPr>
            <p:ph idx="1"/>
          </p:nvPr>
        </p:nvPicPr>
        <p:blipFill rotWithShape="1">
          <a:blip r:embed="rId2"/>
          <a:srcRect t="1511"/>
          <a:stretch/>
        </p:blipFill>
        <p:spPr>
          <a:xfrm>
            <a:off x="183455" y="2070339"/>
            <a:ext cx="11831185" cy="3372927"/>
          </a:xfrm>
          <a:prstGeom prst="rect">
            <a:avLst/>
          </a:prstGeom>
        </p:spPr>
      </p:pic>
      <p:sp>
        <p:nvSpPr>
          <p:cNvPr id="5" name="TextBox 4"/>
          <p:cNvSpPr txBox="1"/>
          <p:nvPr/>
        </p:nvSpPr>
        <p:spPr>
          <a:xfrm>
            <a:off x="10265434" y="5434642"/>
            <a:ext cx="1673524" cy="923330"/>
          </a:xfrm>
          <a:prstGeom prst="rect">
            <a:avLst/>
          </a:prstGeom>
          <a:noFill/>
        </p:spPr>
        <p:txBody>
          <a:bodyPr wrap="square" rtlCol="0">
            <a:spAutoFit/>
          </a:bodyPr>
          <a:lstStyle/>
          <a:p>
            <a:r>
              <a:rPr lang="en-US" dirty="0" err="1" smtClean="0"/>
              <a:t>Nagmine</a:t>
            </a:r>
            <a:r>
              <a:rPr lang="en-US" dirty="0" smtClean="0"/>
              <a:t> et.al. </a:t>
            </a:r>
            <a:r>
              <a:rPr lang="en-US" dirty="0" err="1" smtClean="0"/>
              <a:t>Interspeech</a:t>
            </a:r>
            <a:r>
              <a:rPr lang="en-US" dirty="0" smtClean="0"/>
              <a:t> 2015</a:t>
            </a:r>
            <a:endParaRPr lang="en-US" dirty="0"/>
          </a:p>
        </p:txBody>
      </p:sp>
    </p:spTree>
    <p:extLst>
      <p:ext uri="{BB962C8B-B14F-4D97-AF65-F5344CB8AC3E}">
        <p14:creationId xmlns:p14="http://schemas.microsoft.com/office/powerpoint/2010/main" val="845457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from neuroscience</a:t>
            </a:r>
            <a:endParaRPr lang="en-US" dirty="0"/>
          </a:p>
        </p:txBody>
      </p:sp>
      <p:pic>
        <p:nvPicPr>
          <p:cNvPr id="5" name="Content Placeholder 4"/>
          <p:cNvPicPr>
            <a:picLocks noGrp="1" noChangeAspect="1"/>
          </p:cNvPicPr>
          <p:nvPr>
            <p:ph idx="1"/>
          </p:nvPr>
        </p:nvPicPr>
        <p:blipFill rotWithShape="1">
          <a:blip r:embed="rId2"/>
          <a:srcRect l="10101" t="13873" r="13810" b="5011"/>
          <a:stretch/>
        </p:blipFill>
        <p:spPr>
          <a:xfrm>
            <a:off x="2061778" y="1268408"/>
            <a:ext cx="7651565" cy="5098212"/>
          </a:xfrm>
          <a:prstGeom prst="rect">
            <a:avLst/>
          </a:prstGeom>
        </p:spPr>
      </p:pic>
      <p:sp>
        <p:nvSpPr>
          <p:cNvPr id="6" name="Rectangle 5"/>
          <p:cNvSpPr/>
          <p:nvPr/>
        </p:nvSpPr>
        <p:spPr>
          <a:xfrm>
            <a:off x="158151" y="6366620"/>
            <a:ext cx="9555192" cy="369332"/>
          </a:xfrm>
          <a:prstGeom prst="rect">
            <a:avLst/>
          </a:prstGeom>
        </p:spPr>
        <p:txBody>
          <a:bodyPr wrap="square">
            <a:spAutoFit/>
          </a:bodyPr>
          <a:lstStyle/>
          <a:p>
            <a:r>
              <a:rPr lang="en-US" dirty="0">
                <a:hlinkClick r:id="rId3"/>
              </a:rPr>
              <a:t>https://</a:t>
            </a:r>
            <a:r>
              <a:rPr lang="en-US" dirty="0" smtClean="0">
                <a:hlinkClick r:id="rId3"/>
              </a:rPr>
              <a:t>www.ncbi.nlm.nih.gov/pmc/articles/PMC4350233/pdf/nihms663726.pdf</a:t>
            </a:r>
            <a:endParaRPr lang="en-US" dirty="0"/>
          </a:p>
        </p:txBody>
      </p:sp>
    </p:spTree>
    <p:extLst>
      <p:ext uri="{BB962C8B-B14F-4D97-AF65-F5344CB8AC3E}">
        <p14:creationId xmlns:p14="http://schemas.microsoft.com/office/powerpoint/2010/main" val="201920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of electrodes</a:t>
            </a:r>
            <a:endParaRPr lang="en-US" dirty="0"/>
          </a:p>
        </p:txBody>
      </p:sp>
      <p:pic>
        <p:nvPicPr>
          <p:cNvPr id="4" name="Content Placeholder 3"/>
          <p:cNvPicPr>
            <a:picLocks noGrp="1" noChangeAspect="1"/>
          </p:cNvPicPr>
          <p:nvPr>
            <p:ph idx="1"/>
          </p:nvPr>
        </p:nvPicPr>
        <p:blipFill>
          <a:blip r:embed="rId2"/>
          <a:stretch>
            <a:fillRect/>
          </a:stretch>
        </p:blipFill>
        <p:spPr>
          <a:xfrm>
            <a:off x="1562929" y="1423961"/>
            <a:ext cx="8554675" cy="4950960"/>
          </a:xfrm>
          <a:prstGeom prst="rect">
            <a:avLst/>
          </a:prstGeom>
        </p:spPr>
      </p:pic>
      <p:sp>
        <p:nvSpPr>
          <p:cNvPr id="5" name="TextBox 4"/>
          <p:cNvSpPr txBox="1"/>
          <p:nvPr/>
        </p:nvSpPr>
        <p:spPr>
          <a:xfrm>
            <a:off x="10265434" y="5434642"/>
            <a:ext cx="1673524" cy="646331"/>
          </a:xfrm>
          <a:prstGeom prst="rect">
            <a:avLst/>
          </a:prstGeom>
          <a:noFill/>
        </p:spPr>
        <p:txBody>
          <a:bodyPr wrap="square" rtlCol="0">
            <a:spAutoFit/>
          </a:bodyPr>
          <a:lstStyle/>
          <a:p>
            <a:r>
              <a:rPr lang="en-US" dirty="0" err="1" smtClean="0"/>
              <a:t>Mesgarani</a:t>
            </a:r>
            <a:r>
              <a:rPr lang="en-US" dirty="0" smtClean="0"/>
              <a:t> et.al. Science 2014</a:t>
            </a:r>
            <a:endParaRPr lang="en-US" dirty="0"/>
          </a:p>
        </p:txBody>
      </p:sp>
    </p:spTree>
    <p:extLst>
      <p:ext uri="{BB962C8B-B14F-4D97-AF65-F5344CB8AC3E}">
        <p14:creationId xmlns:p14="http://schemas.microsoft.com/office/powerpoint/2010/main" val="302115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Clustering according to phonetic features</a:t>
            </a:r>
            <a:endParaRPr lang="en-US" dirty="0"/>
          </a:p>
        </p:txBody>
      </p:sp>
      <p:pic>
        <p:nvPicPr>
          <p:cNvPr id="5" name="Content Placeholder 4"/>
          <p:cNvPicPr>
            <a:picLocks noGrp="1" noChangeAspect="1"/>
          </p:cNvPicPr>
          <p:nvPr>
            <p:ph idx="1"/>
          </p:nvPr>
        </p:nvPicPr>
        <p:blipFill>
          <a:blip r:embed="rId2"/>
          <a:stretch>
            <a:fillRect/>
          </a:stretch>
        </p:blipFill>
        <p:spPr>
          <a:xfrm>
            <a:off x="939792" y="2598379"/>
            <a:ext cx="10318512" cy="2819010"/>
          </a:xfrm>
          <a:prstGeom prst="rect">
            <a:avLst/>
          </a:prstGeom>
        </p:spPr>
      </p:pic>
      <p:sp>
        <p:nvSpPr>
          <p:cNvPr id="4" name="TextBox 3"/>
          <p:cNvSpPr txBox="1"/>
          <p:nvPr/>
        </p:nvSpPr>
        <p:spPr>
          <a:xfrm>
            <a:off x="10265434" y="5434642"/>
            <a:ext cx="1673524" cy="646331"/>
          </a:xfrm>
          <a:prstGeom prst="rect">
            <a:avLst/>
          </a:prstGeom>
          <a:noFill/>
        </p:spPr>
        <p:txBody>
          <a:bodyPr wrap="square" rtlCol="0">
            <a:spAutoFit/>
          </a:bodyPr>
          <a:lstStyle/>
          <a:p>
            <a:r>
              <a:rPr lang="en-US" dirty="0" err="1" smtClean="0"/>
              <a:t>Mesgarani</a:t>
            </a:r>
            <a:r>
              <a:rPr lang="en-US" dirty="0" smtClean="0"/>
              <a:t> et.al. Science 2014</a:t>
            </a:r>
            <a:endParaRPr lang="en-US" dirty="0"/>
          </a:p>
        </p:txBody>
      </p:sp>
    </p:spTree>
    <p:extLst>
      <p:ext uri="{BB962C8B-B14F-4D97-AF65-F5344CB8AC3E}">
        <p14:creationId xmlns:p14="http://schemas.microsoft.com/office/powerpoint/2010/main" val="230498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err="1"/>
              <a:t>Juneja</a:t>
            </a:r>
            <a:r>
              <a:rPr lang="en-US" dirty="0"/>
              <a:t>, A., 2012. </a:t>
            </a:r>
            <a:r>
              <a:rPr lang="en-US" b="1" dirty="0"/>
              <a:t>A comparison of automatic and human speech recognition in null grammar.</a:t>
            </a:r>
            <a:r>
              <a:rPr lang="en-US" dirty="0"/>
              <a:t> J. </a:t>
            </a:r>
            <a:r>
              <a:rPr lang="en-US" dirty="0" err="1"/>
              <a:t>Acoust</a:t>
            </a:r>
            <a:r>
              <a:rPr lang="en-US" dirty="0"/>
              <a:t>. Soc. Am. 131, EL256–61. </a:t>
            </a:r>
            <a:r>
              <a:rPr lang="en-US" dirty="0" smtClean="0"/>
              <a:t>doi:10.1121/1.3684744</a:t>
            </a:r>
          </a:p>
          <a:p>
            <a:r>
              <a:rPr lang="en-US" dirty="0"/>
              <a:t>Sivaraman, G., </a:t>
            </a:r>
            <a:r>
              <a:rPr lang="en-US" dirty="0" err="1"/>
              <a:t>Mitra</a:t>
            </a:r>
            <a:r>
              <a:rPr lang="en-US" dirty="0"/>
              <a:t>, V., </a:t>
            </a:r>
            <a:r>
              <a:rPr lang="en-US" dirty="0" err="1"/>
              <a:t>Tiede</a:t>
            </a:r>
            <a:r>
              <a:rPr lang="en-US" dirty="0"/>
              <a:t>, M.K., Saltzman, E., Goldstein, L., Espy-Wilson, C.Y., 2015b. </a:t>
            </a:r>
            <a:r>
              <a:rPr lang="en-US" b="1" dirty="0"/>
              <a:t>Analysis of </a:t>
            </a:r>
            <a:r>
              <a:rPr lang="en-US" b="1" dirty="0" err="1"/>
              <a:t>coarticulated</a:t>
            </a:r>
            <a:r>
              <a:rPr lang="en-US" b="1" dirty="0"/>
              <a:t> speech using estimated articulatory trajectories,</a:t>
            </a:r>
            <a:r>
              <a:rPr lang="en-US" dirty="0"/>
              <a:t> in: INTERSPEECH. </a:t>
            </a:r>
            <a:r>
              <a:rPr lang="en-US" dirty="0" err="1"/>
              <a:t>Drezden</a:t>
            </a:r>
            <a:r>
              <a:rPr lang="en-US" dirty="0"/>
              <a:t>, pp. 369–373</a:t>
            </a:r>
            <a:r>
              <a:rPr lang="en-US" dirty="0" smtClean="0"/>
              <a:t>.</a:t>
            </a:r>
          </a:p>
          <a:p>
            <a:r>
              <a:rPr lang="en-US" dirty="0" err="1"/>
              <a:t>Browman</a:t>
            </a:r>
            <a:r>
              <a:rPr lang="en-US" dirty="0"/>
              <a:t>, C.P., Goldstein, L., 1992. </a:t>
            </a:r>
            <a:r>
              <a:rPr lang="en-US" b="1" dirty="0"/>
              <a:t>Articulatory Phonology : An Overview *.</a:t>
            </a:r>
            <a:r>
              <a:rPr lang="en-US" dirty="0"/>
              <a:t> </a:t>
            </a:r>
            <a:r>
              <a:rPr lang="en-US" dirty="0" err="1"/>
              <a:t>Phonetica</a:t>
            </a:r>
            <a:r>
              <a:rPr lang="en-US" dirty="0"/>
              <a:t> 49, 155–180</a:t>
            </a:r>
            <a:r>
              <a:rPr lang="en-US" dirty="0" smtClean="0"/>
              <a:t>.</a:t>
            </a:r>
          </a:p>
          <a:p>
            <a:r>
              <a:rPr lang="en-US" dirty="0"/>
              <a:t>Nam, H., Goldstein, L., Saltzman, E., Byrd, D., 2004. </a:t>
            </a:r>
            <a:r>
              <a:rPr lang="en-US" b="1" dirty="0"/>
              <a:t>TADA: An enhanced, portable Task Dynamics model in MATLAB.</a:t>
            </a:r>
            <a:r>
              <a:rPr lang="en-US" dirty="0"/>
              <a:t> J. </a:t>
            </a:r>
            <a:r>
              <a:rPr lang="en-US" dirty="0" err="1"/>
              <a:t>Acoust</a:t>
            </a:r>
            <a:r>
              <a:rPr lang="en-US" dirty="0"/>
              <a:t>. Soc. Am. 115, 2430. doi:10.1121/1.4781490</a:t>
            </a:r>
            <a:endParaRPr lang="en-US" dirty="0" smtClean="0"/>
          </a:p>
          <a:p>
            <a:endParaRPr lang="en-US" dirty="0" smtClean="0"/>
          </a:p>
          <a:p>
            <a:endParaRPr lang="en-US" dirty="0"/>
          </a:p>
        </p:txBody>
      </p:sp>
    </p:spTree>
    <p:extLst>
      <p:ext uri="{BB962C8B-B14F-4D97-AF65-F5344CB8AC3E}">
        <p14:creationId xmlns:p14="http://schemas.microsoft.com/office/powerpoint/2010/main" val="397657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Westbury, J.R., 1994. </a:t>
            </a:r>
            <a:r>
              <a:rPr lang="en-US" b="1" dirty="0" err="1"/>
              <a:t>Microbeam</a:t>
            </a:r>
            <a:r>
              <a:rPr lang="en-US" b="1" dirty="0"/>
              <a:t> Speech Production Database </a:t>
            </a:r>
            <a:r>
              <a:rPr lang="en-US" b="1" dirty="0" err="1"/>
              <a:t>User’'s</a:t>
            </a:r>
            <a:r>
              <a:rPr lang="en-US" b="1" dirty="0"/>
              <a:t> Handbook.</a:t>
            </a:r>
            <a:r>
              <a:rPr lang="en-US" dirty="0"/>
              <a:t> IEEE Pers. </a:t>
            </a:r>
            <a:r>
              <a:rPr lang="en-US" dirty="0" err="1"/>
              <a:t>Commun</a:t>
            </a:r>
            <a:r>
              <a:rPr lang="en-US" dirty="0"/>
              <a:t>. - IEEE Pers. </a:t>
            </a:r>
            <a:r>
              <a:rPr lang="en-US" dirty="0" err="1"/>
              <a:t>Commun</a:t>
            </a:r>
            <a:r>
              <a:rPr lang="en-US" dirty="0" smtClean="0"/>
              <a:t>.</a:t>
            </a:r>
          </a:p>
          <a:p>
            <a:r>
              <a:rPr lang="en-US" dirty="0" err="1"/>
              <a:t>Mitra</a:t>
            </a:r>
            <a:r>
              <a:rPr lang="en-US" dirty="0"/>
              <a:t>, V., Nam, H., Espy-Wilson, C.Y., Saltzman, E., Goldstein, L., 2010. </a:t>
            </a:r>
            <a:r>
              <a:rPr lang="en-US" b="1" dirty="0"/>
              <a:t>Retrieving Tract Variables From Acoustics: A Comparison of Different Machine Learning Strategies.</a:t>
            </a:r>
            <a:r>
              <a:rPr lang="en-US" dirty="0"/>
              <a:t> IEEE J. Sel. Top. Signal Process. 4, 1027–1045. </a:t>
            </a:r>
            <a:r>
              <a:rPr lang="en-US" dirty="0" smtClean="0"/>
              <a:t>doi:10.1109/JSTSP.2010.2076013</a:t>
            </a:r>
          </a:p>
          <a:p>
            <a:r>
              <a:rPr lang="en-US" dirty="0"/>
              <a:t>G. Sivaraman, </a:t>
            </a:r>
            <a:r>
              <a:rPr lang="en-US" dirty="0" err="1"/>
              <a:t>V.Mitra</a:t>
            </a:r>
            <a:r>
              <a:rPr lang="en-US" dirty="0"/>
              <a:t>, H. Nam, M.K. </a:t>
            </a:r>
            <a:r>
              <a:rPr lang="en-US" dirty="0" err="1"/>
              <a:t>Tiede</a:t>
            </a:r>
            <a:r>
              <a:rPr lang="en-US" dirty="0"/>
              <a:t>, C. Espy-Wilson (2016) </a:t>
            </a:r>
            <a:r>
              <a:rPr lang="en-US" b="1" dirty="0"/>
              <a:t>Vocal tract length </a:t>
            </a:r>
            <a:r>
              <a:rPr lang="en-US" b="1" dirty="0" smtClean="0"/>
              <a:t>normalization </a:t>
            </a:r>
            <a:r>
              <a:rPr lang="en-US" b="1" dirty="0"/>
              <a:t>for speaker independent </a:t>
            </a:r>
            <a:r>
              <a:rPr lang="en-US" b="1" dirty="0" smtClean="0"/>
              <a:t>acoustic-to-articulatory </a:t>
            </a:r>
            <a:r>
              <a:rPr lang="en-US" b="1" dirty="0"/>
              <a:t>speech inversion</a:t>
            </a:r>
            <a:r>
              <a:rPr lang="en-US" dirty="0"/>
              <a:t>, Proc. of </a:t>
            </a:r>
            <a:r>
              <a:rPr lang="en-US" dirty="0" smtClean="0"/>
              <a:t>INTERSPEECH 2016</a:t>
            </a:r>
          </a:p>
          <a:p>
            <a:r>
              <a:rPr lang="en-US" dirty="0"/>
              <a:t>G. Sivaraman, C. Espy-Wilson, V. </a:t>
            </a:r>
            <a:r>
              <a:rPr lang="en-US" dirty="0" err="1"/>
              <a:t>Mitra</a:t>
            </a:r>
            <a:r>
              <a:rPr lang="en-US" dirty="0"/>
              <a:t>, H. Nam, E. Saltzman (2014). </a:t>
            </a:r>
            <a:r>
              <a:rPr lang="en-US" b="1" dirty="0"/>
              <a:t>Analysis of acoustic </a:t>
            </a:r>
            <a:r>
              <a:rPr lang="en-US" b="1" dirty="0" smtClean="0"/>
              <a:t>to articulatory </a:t>
            </a:r>
            <a:r>
              <a:rPr lang="en-US" b="1" dirty="0"/>
              <a:t>speech inversion for natural speech.</a:t>
            </a:r>
            <a:r>
              <a:rPr lang="en-US" dirty="0"/>
              <a:t> The Journal of the Acoustical Society of </a:t>
            </a:r>
            <a:r>
              <a:rPr lang="en-US" dirty="0" smtClean="0"/>
              <a:t>America, 136(4</a:t>
            </a:r>
            <a:r>
              <a:rPr lang="en-US" dirty="0"/>
              <a:t>), </a:t>
            </a:r>
            <a:r>
              <a:rPr lang="en-US" dirty="0" smtClean="0"/>
              <a:t>20822082</a:t>
            </a:r>
          </a:p>
          <a:p>
            <a:r>
              <a:rPr lang="en-US" dirty="0" err="1"/>
              <a:t>Nagamine</a:t>
            </a:r>
            <a:r>
              <a:rPr lang="en-US" dirty="0"/>
              <a:t>, T., Seltzer, M.L., </a:t>
            </a:r>
            <a:r>
              <a:rPr lang="en-US" dirty="0" err="1"/>
              <a:t>Mesgarani</a:t>
            </a:r>
            <a:r>
              <a:rPr lang="en-US" dirty="0"/>
              <a:t>, N., 2015. </a:t>
            </a:r>
            <a:r>
              <a:rPr lang="en-US" b="1" dirty="0"/>
              <a:t>Exploring How Deep Neural Networks Form Phonemic Categories,</a:t>
            </a:r>
            <a:r>
              <a:rPr lang="en-US" dirty="0"/>
              <a:t> in: </a:t>
            </a:r>
            <a:r>
              <a:rPr lang="en-US" dirty="0" err="1"/>
              <a:t>Interspeech</a:t>
            </a:r>
            <a:r>
              <a:rPr lang="en-US" dirty="0"/>
              <a:t> 2015</a:t>
            </a:r>
            <a:r>
              <a:rPr lang="en-US" dirty="0" smtClean="0"/>
              <a:t>.</a:t>
            </a:r>
          </a:p>
          <a:p>
            <a:r>
              <a:rPr lang="en-US" dirty="0"/>
              <a:t>N. </a:t>
            </a:r>
            <a:r>
              <a:rPr lang="en-US" dirty="0" err="1"/>
              <a:t>Mesgarani</a:t>
            </a:r>
            <a:r>
              <a:rPr lang="en-US" dirty="0"/>
              <a:t>, C. Cheung, K. Johnson, and E. F. Chang, </a:t>
            </a:r>
            <a:r>
              <a:rPr lang="en-US" b="1" dirty="0"/>
              <a:t>“</a:t>
            </a:r>
            <a:r>
              <a:rPr lang="en-US" b="1" dirty="0" smtClean="0"/>
              <a:t>Phonetic Feature </a:t>
            </a:r>
            <a:r>
              <a:rPr lang="en-US" b="1" dirty="0"/>
              <a:t>Encoding in Human Superior Temporal Gyrus,”</a:t>
            </a:r>
            <a:r>
              <a:rPr lang="en-US" dirty="0"/>
              <a:t> </a:t>
            </a:r>
            <a:r>
              <a:rPr lang="en-US" dirty="0" smtClean="0"/>
              <a:t>Science, vol</a:t>
            </a:r>
            <a:r>
              <a:rPr lang="en-US" dirty="0"/>
              <a:t>. 343, no. 6174, pp 1006-1010, 2014.</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1478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theory of speech perception</a:t>
            </a:r>
            <a:endParaRPr lang="en-US" dirty="0"/>
          </a:p>
        </p:txBody>
      </p:sp>
      <p:sp>
        <p:nvSpPr>
          <p:cNvPr id="3" name="Content Placeholder 2"/>
          <p:cNvSpPr>
            <a:spLocks noGrp="1"/>
          </p:cNvSpPr>
          <p:nvPr>
            <p:ph idx="1"/>
          </p:nvPr>
        </p:nvSpPr>
        <p:spPr>
          <a:xfrm>
            <a:off x="1069848" y="1509624"/>
            <a:ext cx="10058400" cy="1259456"/>
          </a:xfrm>
        </p:spPr>
        <p:txBody>
          <a:bodyPr>
            <a:normAutofit fontScale="92500" lnSpcReduction="20000"/>
          </a:bodyPr>
          <a:lstStyle/>
          <a:p>
            <a:r>
              <a:rPr lang="en-US" dirty="0"/>
              <a:t>The </a:t>
            </a:r>
            <a:r>
              <a:rPr lang="en-US" b="1" dirty="0"/>
              <a:t>motor theory of speech perception</a:t>
            </a:r>
            <a:r>
              <a:rPr lang="en-US" dirty="0"/>
              <a:t> is the hypothesis that people </a:t>
            </a:r>
            <a:r>
              <a:rPr lang="en-US" b="1" dirty="0"/>
              <a:t>perceive</a:t>
            </a:r>
            <a:r>
              <a:rPr lang="en-US" dirty="0"/>
              <a:t> spoken words by identifying the vocal tract gestures with which they are pronounced rather than by identifying the sound patterns that </a:t>
            </a:r>
            <a:r>
              <a:rPr lang="en-US" b="1" dirty="0"/>
              <a:t>speech</a:t>
            </a:r>
            <a:r>
              <a:rPr lang="en-US" dirty="0"/>
              <a:t> generates.</a:t>
            </a:r>
          </a:p>
        </p:txBody>
      </p:sp>
      <p:pic>
        <p:nvPicPr>
          <p:cNvPr id="1026" name="Picture 2" descr="Image result for motor theory of speech perce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787" y="2700069"/>
            <a:ext cx="6450522" cy="375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3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Automatic vs Human speech recognition performance in “null grammar” (NullG-Eval0 dataset) </a:t>
            </a:r>
            <a:r>
              <a:rPr lang="en-US" sz="2000" dirty="0"/>
              <a:t>(Juneja, 2012)</a:t>
            </a:r>
          </a:p>
          <a:p>
            <a:r>
              <a:rPr lang="en-US" dirty="0" smtClean="0"/>
              <a:t>8000 word vocabulary</a:t>
            </a:r>
          </a:p>
          <a:p>
            <a:endParaRPr lang="en-US" dirty="0"/>
          </a:p>
        </p:txBody>
      </p:sp>
      <p:sp>
        <p:nvSpPr>
          <p:cNvPr id="3" name="Title 2"/>
          <p:cNvSpPr>
            <a:spLocks noGrp="1"/>
          </p:cNvSpPr>
          <p:nvPr>
            <p:ph type="title"/>
          </p:nvPr>
        </p:nvSpPr>
        <p:spPr/>
        <p:txBody>
          <a:bodyPr>
            <a:normAutofit fontScale="90000"/>
          </a:bodyPr>
          <a:lstStyle/>
          <a:p>
            <a:r>
              <a:rPr lang="en-US" dirty="0" smtClean="0"/>
              <a:t>Machine vs Human Speech Recognition</a:t>
            </a:r>
            <a:endParaRPr lang="en-US" dirty="0"/>
          </a:p>
        </p:txBody>
      </p:sp>
      <p:sp>
        <p:nvSpPr>
          <p:cNvPr id="4" name="Date Placeholder 3"/>
          <p:cNvSpPr>
            <a:spLocks noGrp="1"/>
          </p:cNvSpPr>
          <p:nvPr>
            <p:ph type="dt" sz="half" idx="10"/>
          </p:nvPr>
        </p:nvSpPr>
        <p:spPr/>
        <p:txBody>
          <a:bodyPr/>
          <a:lstStyle/>
          <a:p>
            <a:fld id="{F174A83E-78BD-4EF0-BDC1-5498FFDC7370}"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5</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385009147"/>
              </p:ext>
            </p:extLst>
          </p:nvPr>
        </p:nvGraphicFramePr>
        <p:xfrm>
          <a:off x="3369907" y="2749218"/>
          <a:ext cx="5181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041648" y="5949618"/>
            <a:ext cx="4114800" cy="646331"/>
          </a:xfrm>
          <a:prstGeom prst="rect">
            <a:avLst/>
          </a:prstGeom>
          <a:noFill/>
        </p:spPr>
        <p:txBody>
          <a:bodyPr wrap="square" rtlCol="0">
            <a:spAutoFit/>
          </a:bodyPr>
          <a:lstStyle/>
          <a:p>
            <a:pPr algn="ctr"/>
            <a:r>
              <a:rPr lang="en-US" dirty="0"/>
              <a:t>8000 word vocabulary</a:t>
            </a:r>
            <a:br>
              <a:rPr lang="en-US" dirty="0"/>
            </a:br>
            <a:r>
              <a:rPr lang="en-US" dirty="0"/>
              <a:t>(Figure taken from Juneja, (2012))</a:t>
            </a:r>
          </a:p>
        </p:txBody>
      </p:sp>
    </p:spTree>
    <p:extLst>
      <p:ext uri="{BB962C8B-B14F-4D97-AF65-F5344CB8AC3E}">
        <p14:creationId xmlns:p14="http://schemas.microsoft.com/office/powerpoint/2010/main" val="28473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Reason for the gap in performance</a:t>
            </a:r>
            <a:endParaRPr lang="en-US" dirty="0"/>
          </a:p>
        </p:txBody>
      </p:sp>
      <p:sp>
        <p:nvSpPr>
          <p:cNvPr id="4" name="Date Placeholder 3"/>
          <p:cNvSpPr>
            <a:spLocks noGrp="1"/>
          </p:cNvSpPr>
          <p:nvPr>
            <p:ph type="dt" sz="half" idx="10"/>
          </p:nvPr>
        </p:nvSpPr>
        <p:spPr/>
        <p:txBody>
          <a:bodyPr/>
          <a:lstStyle/>
          <a:p>
            <a:fld id="{AF83DBC7-0F1A-4AC5-B851-47107FDF020D}"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6</a:t>
            </a:fld>
            <a:endParaRPr lang="en-US" dirty="0"/>
          </a:p>
        </p:txBody>
      </p:sp>
      <p:graphicFrame>
        <p:nvGraphicFramePr>
          <p:cNvPr id="10" name="Content Placeholder 9"/>
          <p:cNvGraphicFramePr>
            <a:graphicFrameLocks noGrp="1"/>
          </p:cNvGraphicFramePr>
          <p:nvPr>
            <p:ph idx="1"/>
            <p:extLst/>
          </p:nvPr>
        </p:nvGraphicFramePr>
        <p:xfrm>
          <a:off x="1905000" y="1066801"/>
          <a:ext cx="83820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94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085567" y="1171652"/>
            <a:ext cx="7786264" cy="4333943"/>
            <a:chOff x="561567" y="1676400"/>
            <a:chExt cx="7786264" cy="4569617"/>
          </a:xfrm>
        </p:grpSpPr>
        <p:grpSp>
          <p:nvGrpSpPr>
            <p:cNvPr id="46" name="Group 45"/>
            <p:cNvGrpSpPr/>
            <p:nvPr/>
          </p:nvGrpSpPr>
          <p:grpSpPr>
            <a:xfrm>
              <a:off x="5029200" y="1676400"/>
              <a:ext cx="3318631" cy="4470162"/>
              <a:chOff x="5139569" y="1614249"/>
              <a:chExt cx="3318631" cy="4532313"/>
            </a:xfrm>
          </p:grpSpPr>
          <p:grpSp>
            <p:nvGrpSpPr>
              <p:cNvPr id="315" name="Group 314"/>
              <p:cNvGrpSpPr>
                <a:grpSpLocks noChangeAspect="1"/>
              </p:cNvGrpSpPr>
              <p:nvPr/>
            </p:nvGrpSpPr>
            <p:grpSpPr bwMode="auto">
              <a:xfrm>
                <a:off x="5139569" y="1614249"/>
                <a:ext cx="3318631" cy="4532313"/>
                <a:chOff x="288" y="1008"/>
                <a:chExt cx="1554" cy="2855"/>
              </a:xfrm>
            </p:grpSpPr>
            <p:sp>
              <p:nvSpPr>
                <p:cNvPr id="320" name="AutoShape 3"/>
                <p:cNvSpPr>
                  <a:spLocks noChangeAspect="1" noChangeArrowheads="1" noTextEdit="1"/>
                </p:cNvSpPr>
                <p:nvPr/>
              </p:nvSpPr>
              <p:spPr bwMode="auto">
                <a:xfrm>
                  <a:off x="288" y="1008"/>
                  <a:ext cx="1550"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5"/>
                <p:cNvSpPr>
                  <a:spLocks noChangeArrowheads="1"/>
                </p:cNvSpPr>
                <p:nvPr/>
              </p:nvSpPr>
              <p:spPr bwMode="auto">
                <a:xfrm>
                  <a:off x="288" y="1008"/>
                  <a:ext cx="1554" cy="28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6"/>
                <p:cNvSpPr>
                  <a:spLocks noChangeArrowheads="1"/>
                </p:cNvSpPr>
                <p:nvPr/>
              </p:nvSpPr>
              <p:spPr bwMode="auto">
                <a:xfrm>
                  <a:off x="620" y="1715"/>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
                <p:cNvSpPr>
                  <a:spLocks noChangeArrowheads="1"/>
                </p:cNvSpPr>
                <p:nvPr/>
              </p:nvSpPr>
              <p:spPr bwMode="auto">
                <a:xfrm>
                  <a:off x="620" y="1715"/>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 y="1715"/>
                  <a:ext cx="107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Rectangle 324"/>
                <p:cNvSpPr>
                  <a:spLocks noChangeArrowheads="1"/>
                </p:cNvSpPr>
                <p:nvPr/>
              </p:nvSpPr>
              <p:spPr bwMode="auto">
                <a:xfrm rot="16200000">
                  <a:off x="148" y="1840"/>
                  <a:ext cx="4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Frequency</a:t>
                  </a:r>
                  <a:endParaRPr lang="en-US" altLang="en-US"/>
                </a:p>
              </p:txBody>
            </p:sp>
            <p:sp>
              <p:nvSpPr>
                <p:cNvPr id="326" name="Freeform 325"/>
                <p:cNvSpPr>
                  <a:spLocks/>
                </p:cNvSpPr>
                <p:nvPr/>
              </p:nvSpPr>
              <p:spPr bwMode="auto">
                <a:xfrm>
                  <a:off x="899"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6"/>
                <p:cNvSpPr>
                  <a:spLocks/>
                </p:cNvSpPr>
                <p:nvPr/>
              </p:nvSpPr>
              <p:spPr bwMode="auto">
                <a:xfrm>
                  <a:off x="1190"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7"/>
                <p:cNvSpPr>
                  <a:spLocks/>
                </p:cNvSpPr>
                <p:nvPr/>
              </p:nvSpPr>
              <p:spPr bwMode="auto">
                <a:xfrm>
                  <a:off x="1481" y="1715"/>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328"/>
                <p:cNvSpPr>
                  <a:spLocks/>
                </p:cNvSpPr>
                <p:nvPr/>
              </p:nvSpPr>
              <p:spPr bwMode="auto">
                <a:xfrm>
                  <a:off x="620" y="2064"/>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329"/>
                <p:cNvSpPr>
                  <a:spLocks/>
                </p:cNvSpPr>
                <p:nvPr/>
              </p:nvSpPr>
              <p:spPr bwMode="auto">
                <a:xfrm>
                  <a:off x="620" y="1889"/>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Freeform 330"/>
                <p:cNvSpPr>
                  <a:spLocks/>
                </p:cNvSpPr>
                <p:nvPr/>
              </p:nvSpPr>
              <p:spPr bwMode="auto">
                <a:xfrm>
                  <a:off x="620" y="1715"/>
                  <a:ext cx="1072" cy="0"/>
                </a:xfrm>
                <a:custGeom>
                  <a:avLst/>
                  <a:gdLst>
                    <a:gd name="T0" fmla="*/ 0 w 258"/>
                    <a:gd name="T1" fmla="*/ 258 w 258"/>
                    <a:gd name="T2" fmla="*/ 258 w 258"/>
                  </a:gdLst>
                  <a:ahLst/>
                  <a:cxnLst>
                    <a:cxn ang="0">
                      <a:pos x="T0" y="0"/>
                    </a:cxn>
                    <a:cxn ang="0">
                      <a:pos x="T1" y="0"/>
                    </a:cxn>
                    <a:cxn ang="0">
                      <a:pos x="T2" y="0"/>
                    </a:cxn>
                  </a:cxnLst>
                  <a:rect l="0" t="0" r="r" b="b"/>
                  <a:pathLst>
                    <a:path w="258">
                      <a:moveTo>
                        <a:pt x="0" y="0"/>
                      </a:moveTo>
                      <a:lnTo>
                        <a:pt x="258" y="0"/>
                      </a:lnTo>
                      <a:lnTo>
                        <a:pt x="258"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16"/>
                <p:cNvSpPr>
                  <a:spLocks noChangeShapeType="1"/>
                </p:cNvSpPr>
                <p:nvPr/>
              </p:nvSpPr>
              <p:spPr bwMode="auto">
                <a:xfrm>
                  <a:off x="620" y="171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17"/>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18"/>
                <p:cNvSpPr>
                  <a:spLocks noChangeShapeType="1"/>
                </p:cNvSpPr>
                <p:nvPr/>
              </p:nvSpPr>
              <p:spPr bwMode="auto">
                <a:xfrm flipV="1">
                  <a:off x="1692"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19"/>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20"/>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21"/>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22"/>
                <p:cNvSpPr>
                  <a:spLocks noChangeShapeType="1"/>
                </p:cNvSpPr>
                <p:nvPr/>
              </p:nvSpPr>
              <p:spPr bwMode="auto">
                <a:xfrm flipV="1">
                  <a:off x="899"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23"/>
                <p:cNvSpPr>
                  <a:spLocks noChangeShapeType="1"/>
                </p:cNvSpPr>
                <p:nvPr/>
              </p:nvSpPr>
              <p:spPr bwMode="auto">
                <a:xfrm>
                  <a:off x="899"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Rectangle 339"/>
                <p:cNvSpPr>
                  <a:spLocks noChangeArrowheads="1"/>
                </p:cNvSpPr>
                <p:nvPr/>
              </p:nvSpPr>
              <p:spPr bwMode="auto">
                <a:xfrm>
                  <a:off x="845" y="2080"/>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341" name="Line 25"/>
                <p:cNvSpPr>
                  <a:spLocks noChangeShapeType="1"/>
                </p:cNvSpPr>
                <p:nvPr/>
              </p:nvSpPr>
              <p:spPr bwMode="auto">
                <a:xfrm flipV="1">
                  <a:off x="1190"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26"/>
                <p:cNvSpPr>
                  <a:spLocks noChangeShapeType="1"/>
                </p:cNvSpPr>
                <p:nvPr/>
              </p:nvSpPr>
              <p:spPr bwMode="auto">
                <a:xfrm>
                  <a:off x="1190"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Rectangle 342"/>
                <p:cNvSpPr>
                  <a:spLocks noChangeArrowheads="1"/>
                </p:cNvSpPr>
                <p:nvPr/>
              </p:nvSpPr>
              <p:spPr bwMode="auto">
                <a:xfrm>
                  <a:off x="1136" y="2080"/>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344" name="Line 28"/>
                <p:cNvSpPr>
                  <a:spLocks noChangeShapeType="1"/>
                </p:cNvSpPr>
                <p:nvPr/>
              </p:nvSpPr>
              <p:spPr bwMode="auto">
                <a:xfrm flipV="1">
                  <a:off x="1481" y="205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29"/>
                <p:cNvSpPr>
                  <a:spLocks noChangeShapeType="1"/>
                </p:cNvSpPr>
                <p:nvPr/>
              </p:nvSpPr>
              <p:spPr bwMode="auto">
                <a:xfrm>
                  <a:off x="1481" y="171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45"/>
                <p:cNvSpPr>
                  <a:spLocks noChangeArrowheads="1"/>
                </p:cNvSpPr>
                <p:nvPr/>
              </p:nvSpPr>
              <p:spPr bwMode="auto">
                <a:xfrm>
                  <a:off x="1427" y="2080"/>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347" name="Line 31"/>
                <p:cNvSpPr>
                  <a:spLocks noChangeShapeType="1"/>
                </p:cNvSpPr>
                <p:nvPr/>
              </p:nvSpPr>
              <p:spPr bwMode="auto">
                <a:xfrm>
                  <a:off x="620" y="206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32"/>
                <p:cNvSpPr>
                  <a:spLocks noChangeShapeType="1"/>
                </p:cNvSpPr>
                <p:nvPr/>
              </p:nvSpPr>
              <p:spPr bwMode="auto">
                <a:xfrm flipH="1">
                  <a:off x="1680" y="206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3"/>
                <p:cNvSpPr>
                  <a:spLocks noChangeArrowheads="1"/>
                </p:cNvSpPr>
                <p:nvPr/>
              </p:nvSpPr>
              <p:spPr bwMode="auto">
                <a:xfrm>
                  <a:off x="558" y="2018"/>
                  <a:ext cx="3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350" name="Line 34"/>
                <p:cNvSpPr>
                  <a:spLocks noChangeShapeType="1"/>
                </p:cNvSpPr>
                <p:nvPr/>
              </p:nvSpPr>
              <p:spPr bwMode="auto">
                <a:xfrm>
                  <a:off x="620" y="188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35"/>
                <p:cNvSpPr>
                  <a:spLocks noChangeShapeType="1"/>
                </p:cNvSpPr>
                <p:nvPr/>
              </p:nvSpPr>
              <p:spPr bwMode="auto">
                <a:xfrm flipH="1">
                  <a:off x="1680" y="188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Rectangle 36"/>
                <p:cNvSpPr>
                  <a:spLocks noChangeArrowheads="1"/>
                </p:cNvSpPr>
                <p:nvPr/>
              </p:nvSpPr>
              <p:spPr bwMode="auto">
                <a:xfrm>
                  <a:off x="421" y="1843"/>
                  <a:ext cx="13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4000</a:t>
                  </a:r>
                  <a:endParaRPr lang="en-US" altLang="en-US"/>
                </a:p>
              </p:txBody>
            </p:sp>
            <p:sp>
              <p:nvSpPr>
                <p:cNvPr id="353" name="Line 37"/>
                <p:cNvSpPr>
                  <a:spLocks noChangeShapeType="1"/>
                </p:cNvSpPr>
                <p:nvPr/>
              </p:nvSpPr>
              <p:spPr bwMode="auto">
                <a:xfrm>
                  <a:off x="620" y="1715"/>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38"/>
                <p:cNvSpPr>
                  <a:spLocks noChangeShapeType="1"/>
                </p:cNvSpPr>
                <p:nvPr/>
              </p:nvSpPr>
              <p:spPr bwMode="auto">
                <a:xfrm flipH="1">
                  <a:off x="1680" y="1715"/>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Rectangle 39"/>
                <p:cNvSpPr>
                  <a:spLocks noChangeArrowheads="1"/>
                </p:cNvSpPr>
                <p:nvPr/>
              </p:nvSpPr>
              <p:spPr bwMode="auto">
                <a:xfrm>
                  <a:off x="421" y="1669"/>
                  <a:ext cx="13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8000</a:t>
                  </a:r>
                  <a:endParaRPr lang="en-US" altLang="en-US"/>
                </a:p>
              </p:txBody>
            </p:sp>
            <p:sp>
              <p:nvSpPr>
                <p:cNvPr id="356" name="Line 40"/>
                <p:cNvSpPr>
                  <a:spLocks noChangeShapeType="1"/>
                </p:cNvSpPr>
                <p:nvPr/>
              </p:nvSpPr>
              <p:spPr bwMode="auto">
                <a:xfrm>
                  <a:off x="620" y="171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41"/>
                <p:cNvSpPr>
                  <a:spLocks noChangeShapeType="1"/>
                </p:cNvSpPr>
                <p:nvPr/>
              </p:nvSpPr>
              <p:spPr bwMode="auto">
                <a:xfrm>
                  <a:off x="620" y="206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42"/>
                <p:cNvSpPr>
                  <a:spLocks noChangeShapeType="1"/>
                </p:cNvSpPr>
                <p:nvPr/>
              </p:nvSpPr>
              <p:spPr bwMode="auto">
                <a:xfrm flipV="1">
                  <a:off x="1692"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43"/>
                <p:cNvSpPr>
                  <a:spLocks noChangeShapeType="1"/>
                </p:cNvSpPr>
                <p:nvPr/>
              </p:nvSpPr>
              <p:spPr bwMode="auto">
                <a:xfrm flipV="1">
                  <a:off x="620" y="171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Rectangle 44"/>
                <p:cNvSpPr>
                  <a:spLocks noChangeArrowheads="1"/>
                </p:cNvSpPr>
                <p:nvPr/>
              </p:nvSpPr>
              <p:spPr bwMode="auto">
                <a:xfrm>
                  <a:off x="620" y="1220"/>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45"/>
                <p:cNvSpPr>
                  <a:spLocks noChangeArrowheads="1"/>
                </p:cNvSpPr>
                <p:nvPr/>
              </p:nvSpPr>
              <p:spPr bwMode="auto">
                <a:xfrm>
                  <a:off x="620" y="1220"/>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46"/>
                <p:cNvSpPr>
                  <a:spLocks noChangeShapeType="1"/>
                </p:cNvSpPr>
                <p:nvPr/>
              </p:nvSpPr>
              <p:spPr bwMode="auto">
                <a:xfrm>
                  <a:off x="620" y="122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47"/>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48"/>
                <p:cNvSpPr>
                  <a:spLocks noChangeShapeType="1"/>
                </p:cNvSpPr>
                <p:nvPr/>
              </p:nvSpPr>
              <p:spPr bwMode="auto">
                <a:xfrm flipV="1">
                  <a:off x="1692"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49"/>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50"/>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51"/>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52"/>
                <p:cNvSpPr>
                  <a:spLocks noChangeShapeType="1"/>
                </p:cNvSpPr>
                <p:nvPr/>
              </p:nvSpPr>
              <p:spPr bwMode="auto">
                <a:xfrm flipV="1">
                  <a:off x="899"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53"/>
                <p:cNvSpPr>
                  <a:spLocks noChangeShapeType="1"/>
                </p:cNvSpPr>
                <p:nvPr/>
              </p:nvSpPr>
              <p:spPr bwMode="auto">
                <a:xfrm>
                  <a:off x="899"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Rectangle 54"/>
                <p:cNvSpPr>
                  <a:spLocks noChangeArrowheads="1"/>
                </p:cNvSpPr>
                <p:nvPr/>
              </p:nvSpPr>
              <p:spPr bwMode="auto">
                <a:xfrm>
                  <a:off x="845" y="158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371" name="Line 55"/>
                <p:cNvSpPr>
                  <a:spLocks noChangeShapeType="1"/>
                </p:cNvSpPr>
                <p:nvPr/>
              </p:nvSpPr>
              <p:spPr bwMode="auto">
                <a:xfrm flipV="1">
                  <a:off x="1190"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56"/>
                <p:cNvSpPr>
                  <a:spLocks noChangeShapeType="1"/>
                </p:cNvSpPr>
                <p:nvPr/>
              </p:nvSpPr>
              <p:spPr bwMode="auto">
                <a:xfrm>
                  <a:off x="1190"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Rectangle 57"/>
                <p:cNvSpPr>
                  <a:spLocks noChangeArrowheads="1"/>
                </p:cNvSpPr>
                <p:nvPr/>
              </p:nvSpPr>
              <p:spPr bwMode="auto">
                <a:xfrm>
                  <a:off x="1136" y="158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374" name="Line 58"/>
                <p:cNvSpPr>
                  <a:spLocks noChangeShapeType="1"/>
                </p:cNvSpPr>
                <p:nvPr/>
              </p:nvSpPr>
              <p:spPr bwMode="auto">
                <a:xfrm flipV="1">
                  <a:off x="1481" y="156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59"/>
                <p:cNvSpPr>
                  <a:spLocks noChangeShapeType="1"/>
                </p:cNvSpPr>
                <p:nvPr/>
              </p:nvSpPr>
              <p:spPr bwMode="auto">
                <a:xfrm>
                  <a:off x="1481" y="122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Rectangle 60"/>
                <p:cNvSpPr>
                  <a:spLocks noChangeArrowheads="1"/>
                </p:cNvSpPr>
                <p:nvPr/>
              </p:nvSpPr>
              <p:spPr bwMode="auto">
                <a:xfrm>
                  <a:off x="1427" y="158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377" name="Line 61"/>
                <p:cNvSpPr>
                  <a:spLocks noChangeShapeType="1"/>
                </p:cNvSpPr>
                <p:nvPr/>
              </p:nvSpPr>
              <p:spPr bwMode="auto">
                <a:xfrm>
                  <a:off x="620" y="1573"/>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62"/>
                <p:cNvSpPr>
                  <a:spLocks noChangeShapeType="1"/>
                </p:cNvSpPr>
                <p:nvPr/>
              </p:nvSpPr>
              <p:spPr bwMode="auto">
                <a:xfrm flipH="1">
                  <a:off x="1680" y="1573"/>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Rectangle 63"/>
                <p:cNvSpPr>
                  <a:spLocks noChangeArrowheads="1"/>
                </p:cNvSpPr>
                <p:nvPr/>
              </p:nvSpPr>
              <p:spPr bwMode="auto">
                <a:xfrm>
                  <a:off x="396" y="1527"/>
                  <a:ext cx="1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380" name="Line 64"/>
                <p:cNvSpPr>
                  <a:spLocks noChangeShapeType="1"/>
                </p:cNvSpPr>
                <p:nvPr/>
              </p:nvSpPr>
              <p:spPr bwMode="auto">
                <a:xfrm>
                  <a:off x="620" y="1395"/>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65"/>
                <p:cNvSpPr>
                  <a:spLocks noChangeShapeType="1"/>
                </p:cNvSpPr>
                <p:nvPr/>
              </p:nvSpPr>
              <p:spPr bwMode="auto">
                <a:xfrm flipH="1">
                  <a:off x="1680" y="1395"/>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Rectangle 66"/>
                <p:cNvSpPr>
                  <a:spLocks noChangeArrowheads="1"/>
                </p:cNvSpPr>
                <p:nvPr/>
              </p:nvSpPr>
              <p:spPr bwMode="auto">
                <a:xfrm>
                  <a:off x="558" y="1349"/>
                  <a:ext cx="3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383" name="Line 67"/>
                <p:cNvSpPr>
                  <a:spLocks noChangeShapeType="1"/>
                </p:cNvSpPr>
                <p:nvPr/>
              </p:nvSpPr>
              <p:spPr bwMode="auto">
                <a:xfrm>
                  <a:off x="620" y="1220"/>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68"/>
                <p:cNvSpPr>
                  <a:spLocks noChangeShapeType="1"/>
                </p:cNvSpPr>
                <p:nvPr/>
              </p:nvSpPr>
              <p:spPr bwMode="auto">
                <a:xfrm flipH="1">
                  <a:off x="1680" y="1220"/>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Rectangle 69"/>
                <p:cNvSpPr>
                  <a:spLocks noChangeArrowheads="1"/>
                </p:cNvSpPr>
                <p:nvPr/>
              </p:nvSpPr>
              <p:spPr bwMode="auto">
                <a:xfrm>
                  <a:off x="421" y="1174"/>
                  <a:ext cx="13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386" name="Line 70"/>
                <p:cNvSpPr>
                  <a:spLocks noChangeShapeType="1"/>
                </p:cNvSpPr>
                <p:nvPr/>
              </p:nvSpPr>
              <p:spPr bwMode="auto">
                <a:xfrm>
                  <a:off x="620" y="122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71"/>
                <p:cNvSpPr>
                  <a:spLocks noChangeShapeType="1"/>
                </p:cNvSpPr>
                <p:nvPr/>
              </p:nvSpPr>
              <p:spPr bwMode="auto">
                <a:xfrm>
                  <a:off x="620" y="157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72"/>
                <p:cNvSpPr>
                  <a:spLocks noChangeShapeType="1"/>
                </p:cNvSpPr>
                <p:nvPr/>
              </p:nvSpPr>
              <p:spPr bwMode="auto">
                <a:xfrm flipV="1">
                  <a:off x="1692"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73"/>
                <p:cNvSpPr>
                  <a:spLocks noChangeShapeType="1"/>
                </p:cNvSpPr>
                <p:nvPr/>
              </p:nvSpPr>
              <p:spPr bwMode="auto">
                <a:xfrm flipV="1">
                  <a:off x="620" y="122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Freeform 74"/>
                <p:cNvSpPr>
                  <a:spLocks/>
                </p:cNvSpPr>
                <p:nvPr/>
              </p:nvSpPr>
              <p:spPr bwMode="auto">
                <a:xfrm>
                  <a:off x="620" y="1340"/>
                  <a:ext cx="179" cy="146"/>
                </a:xfrm>
                <a:custGeom>
                  <a:avLst/>
                  <a:gdLst>
                    <a:gd name="T0" fmla="*/ 5 w 179"/>
                    <a:gd name="T1" fmla="*/ 50 h 146"/>
                    <a:gd name="T2" fmla="*/ 9 w 179"/>
                    <a:gd name="T3" fmla="*/ 55 h 146"/>
                    <a:gd name="T4" fmla="*/ 13 w 179"/>
                    <a:gd name="T5" fmla="*/ 59 h 146"/>
                    <a:gd name="T6" fmla="*/ 17 w 179"/>
                    <a:gd name="T7" fmla="*/ 59 h 146"/>
                    <a:gd name="T8" fmla="*/ 25 w 179"/>
                    <a:gd name="T9" fmla="*/ 55 h 146"/>
                    <a:gd name="T10" fmla="*/ 30 w 179"/>
                    <a:gd name="T11" fmla="*/ 55 h 146"/>
                    <a:gd name="T12" fmla="*/ 34 w 179"/>
                    <a:gd name="T13" fmla="*/ 59 h 146"/>
                    <a:gd name="T14" fmla="*/ 38 w 179"/>
                    <a:gd name="T15" fmla="*/ 55 h 146"/>
                    <a:gd name="T16" fmla="*/ 42 w 179"/>
                    <a:gd name="T17" fmla="*/ 59 h 146"/>
                    <a:gd name="T18" fmla="*/ 46 w 179"/>
                    <a:gd name="T19" fmla="*/ 63 h 146"/>
                    <a:gd name="T20" fmla="*/ 50 w 179"/>
                    <a:gd name="T21" fmla="*/ 55 h 146"/>
                    <a:gd name="T22" fmla="*/ 50 w 179"/>
                    <a:gd name="T23" fmla="*/ 59 h 146"/>
                    <a:gd name="T24" fmla="*/ 54 w 179"/>
                    <a:gd name="T25" fmla="*/ 55 h 146"/>
                    <a:gd name="T26" fmla="*/ 59 w 179"/>
                    <a:gd name="T27" fmla="*/ 59 h 146"/>
                    <a:gd name="T28" fmla="*/ 63 w 179"/>
                    <a:gd name="T29" fmla="*/ 50 h 146"/>
                    <a:gd name="T30" fmla="*/ 67 w 179"/>
                    <a:gd name="T31" fmla="*/ 59 h 146"/>
                    <a:gd name="T32" fmla="*/ 71 w 179"/>
                    <a:gd name="T33" fmla="*/ 63 h 146"/>
                    <a:gd name="T34" fmla="*/ 75 w 179"/>
                    <a:gd name="T35" fmla="*/ 55 h 146"/>
                    <a:gd name="T36" fmla="*/ 75 w 179"/>
                    <a:gd name="T37" fmla="*/ 55 h 146"/>
                    <a:gd name="T38" fmla="*/ 79 w 179"/>
                    <a:gd name="T39" fmla="*/ 50 h 146"/>
                    <a:gd name="T40" fmla="*/ 84 w 179"/>
                    <a:gd name="T41" fmla="*/ 63 h 146"/>
                    <a:gd name="T42" fmla="*/ 88 w 179"/>
                    <a:gd name="T43" fmla="*/ 50 h 146"/>
                    <a:gd name="T44" fmla="*/ 92 w 179"/>
                    <a:gd name="T45" fmla="*/ 59 h 146"/>
                    <a:gd name="T46" fmla="*/ 100 w 179"/>
                    <a:gd name="T47" fmla="*/ 55 h 146"/>
                    <a:gd name="T48" fmla="*/ 104 w 179"/>
                    <a:gd name="T49" fmla="*/ 50 h 146"/>
                    <a:gd name="T50" fmla="*/ 108 w 179"/>
                    <a:gd name="T51" fmla="*/ 59 h 146"/>
                    <a:gd name="T52" fmla="*/ 113 w 179"/>
                    <a:gd name="T53" fmla="*/ 59 h 146"/>
                    <a:gd name="T54" fmla="*/ 117 w 179"/>
                    <a:gd name="T55" fmla="*/ 55 h 146"/>
                    <a:gd name="T56" fmla="*/ 121 w 179"/>
                    <a:gd name="T57" fmla="*/ 59 h 146"/>
                    <a:gd name="T58" fmla="*/ 125 w 179"/>
                    <a:gd name="T59" fmla="*/ 50 h 146"/>
                    <a:gd name="T60" fmla="*/ 129 w 179"/>
                    <a:gd name="T61" fmla="*/ 42 h 146"/>
                    <a:gd name="T62" fmla="*/ 133 w 179"/>
                    <a:gd name="T63" fmla="*/ 71 h 146"/>
                    <a:gd name="T64" fmla="*/ 142 w 179"/>
                    <a:gd name="T65" fmla="*/ 50 h 146"/>
                    <a:gd name="T66" fmla="*/ 146 w 179"/>
                    <a:gd name="T67" fmla="*/ 75 h 146"/>
                    <a:gd name="T68" fmla="*/ 146 w 179"/>
                    <a:gd name="T69" fmla="*/ 21 h 146"/>
                    <a:gd name="T70" fmla="*/ 150 w 179"/>
                    <a:gd name="T71" fmla="*/ 84 h 146"/>
                    <a:gd name="T72" fmla="*/ 154 w 179"/>
                    <a:gd name="T73" fmla="*/ 67 h 146"/>
                    <a:gd name="T74" fmla="*/ 158 w 179"/>
                    <a:gd name="T75" fmla="*/ 38 h 146"/>
                    <a:gd name="T76" fmla="*/ 162 w 179"/>
                    <a:gd name="T77" fmla="*/ 75 h 146"/>
                    <a:gd name="T78" fmla="*/ 167 w 179"/>
                    <a:gd name="T79" fmla="*/ 0 h 146"/>
                    <a:gd name="T80" fmla="*/ 171 w 179"/>
                    <a:gd name="T81" fmla="*/ 146 h 146"/>
                    <a:gd name="T82" fmla="*/ 175 w 179"/>
                    <a:gd name="T83"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6">
                      <a:moveTo>
                        <a:pt x="0" y="55"/>
                      </a:moveTo>
                      <a:lnTo>
                        <a:pt x="5" y="59"/>
                      </a:lnTo>
                      <a:lnTo>
                        <a:pt x="5" y="50"/>
                      </a:lnTo>
                      <a:lnTo>
                        <a:pt x="5" y="55"/>
                      </a:lnTo>
                      <a:lnTo>
                        <a:pt x="9" y="59"/>
                      </a:lnTo>
                      <a:lnTo>
                        <a:pt x="9" y="55"/>
                      </a:lnTo>
                      <a:lnTo>
                        <a:pt x="9" y="55"/>
                      </a:lnTo>
                      <a:lnTo>
                        <a:pt x="13" y="59"/>
                      </a:lnTo>
                      <a:lnTo>
                        <a:pt x="13" y="59"/>
                      </a:lnTo>
                      <a:lnTo>
                        <a:pt x="13" y="55"/>
                      </a:lnTo>
                      <a:lnTo>
                        <a:pt x="13" y="55"/>
                      </a:lnTo>
                      <a:lnTo>
                        <a:pt x="17" y="59"/>
                      </a:lnTo>
                      <a:lnTo>
                        <a:pt x="21" y="55"/>
                      </a:lnTo>
                      <a:lnTo>
                        <a:pt x="21" y="59"/>
                      </a:lnTo>
                      <a:lnTo>
                        <a:pt x="25" y="55"/>
                      </a:lnTo>
                      <a:lnTo>
                        <a:pt x="25" y="59"/>
                      </a:lnTo>
                      <a:lnTo>
                        <a:pt x="25" y="59"/>
                      </a:lnTo>
                      <a:lnTo>
                        <a:pt x="30" y="55"/>
                      </a:lnTo>
                      <a:lnTo>
                        <a:pt x="30" y="50"/>
                      </a:lnTo>
                      <a:lnTo>
                        <a:pt x="30" y="55"/>
                      </a:lnTo>
                      <a:lnTo>
                        <a:pt x="34" y="59"/>
                      </a:lnTo>
                      <a:lnTo>
                        <a:pt x="34" y="55"/>
                      </a:lnTo>
                      <a:lnTo>
                        <a:pt x="38" y="59"/>
                      </a:lnTo>
                      <a:lnTo>
                        <a:pt x="38" y="55"/>
                      </a:lnTo>
                      <a:lnTo>
                        <a:pt x="38" y="59"/>
                      </a:lnTo>
                      <a:lnTo>
                        <a:pt x="42" y="55"/>
                      </a:lnTo>
                      <a:lnTo>
                        <a:pt x="42" y="59"/>
                      </a:lnTo>
                      <a:lnTo>
                        <a:pt x="42" y="50"/>
                      </a:lnTo>
                      <a:lnTo>
                        <a:pt x="46" y="55"/>
                      </a:lnTo>
                      <a:lnTo>
                        <a:pt x="46" y="63"/>
                      </a:lnTo>
                      <a:lnTo>
                        <a:pt x="46" y="50"/>
                      </a:lnTo>
                      <a:lnTo>
                        <a:pt x="46" y="59"/>
                      </a:lnTo>
                      <a:lnTo>
                        <a:pt x="50" y="55"/>
                      </a:lnTo>
                      <a:lnTo>
                        <a:pt x="50" y="63"/>
                      </a:lnTo>
                      <a:lnTo>
                        <a:pt x="50" y="50"/>
                      </a:lnTo>
                      <a:lnTo>
                        <a:pt x="50" y="59"/>
                      </a:lnTo>
                      <a:lnTo>
                        <a:pt x="54" y="55"/>
                      </a:lnTo>
                      <a:lnTo>
                        <a:pt x="54" y="50"/>
                      </a:lnTo>
                      <a:lnTo>
                        <a:pt x="54" y="55"/>
                      </a:lnTo>
                      <a:lnTo>
                        <a:pt x="59" y="59"/>
                      </a:lnTo>
                      <a:lnTo>
                        <a:pt x="59" y="55"/>
                      </a:lnTo>
                      <a:lnTo>
                        <a:pt x="59" y="59"/>
                      </a:lnTo>
                      <a:lnTo>
                        <a:pt x="63" y="55"/>
                      </a:lnTo>
                      <a:lnTo>
                        <a:pt x="63" y="59"/>
                      </a:lnTo>
                      <a:lnTo>
                        <a:pt x="63" y="50"/>
                      </a:lnTo>
                      <a:lnTo>
                        <a:pt x="63" y="55"/>
                      </a:lnTo>
                      <a:lnTo>
                        <a:pt x="67" y="59"/>
                      </a:lnTo>
                      <a:lnTo>
                        <a:pt x="67" y="59"/>
                      </a:lnTo>
                      <a:lnTo>
                        <a:pt x="67" y="55"/>
                      </a:lnTo>
                      <a:lnTo>
                        <a:pt x="71" y="59"/>
                      </a:lnTo>
                      <a:lnTo>
                        <a:pt x="71" y="63"/>
                      </a:lnTo>
                      <a:lnTo>
                        <a:pt x="71" y="55"/>
                      </a:lnTo>
                      <a:lnTo>
                        <a:pt x="71" y="59"/>
                      </a:lnTo>
                      <a:lnTo>
                        <a:pt x="75" y="55"/>
                      </a:lnTo>
                      <a:lnTo>
                        <a:pt x="75" y="63"/>
                      </a:lnTo>
                      <a:lnTo>
                        <a:pt x="75" y="55"/>
                      </a:lnTo>
                      <a:lnTo>
                        <a:pt x="75" y="55"/>
                      </a:lnTo>
                      <a:lnTo>
                        <a:pt x="79" y="59"/>
                      </a:lnTo>
                      <a:lnTo>
                        <a:pt x="79" y="63"/>
                      </a:lnTo>
                      <a:lnTo>
                        <a:pt x="79" y="50"/>
                      </a:lnTo>
                      <a:lnTo>
                        <a:pt x="79" y="55"/>
                      </a:lnTo>
                      <a:lnTo>
                        <a:pt x="84" y="59"/>
                      </a:lnTo>
                      <a:lnTo>
                        <a:pt x="84" y="63"/>
                      </a:lnTo>
                      <a:lnTo>
                        <a:pt x="84" y="50"/>
                      </a:lnTo>
                      <a:lnTo>
                        <a:pt x="84" y="55"/>
                      </a:lnTo>
                      <a:lnTo>
                        <a:pt x="88" y="50"/>
                      </a:lnTo>
                      <a:lnTo>
                        <a:pt x="88" y="59"/>
                      </a:lnTo>
                      <a:lnTo>
                        <a:pt x="88" y="55"/>
                      </a:lnTo>
                      <a:lnTo>
                        <a:pt x="92" y="59"/>
                      </a:lnTo>
                      <a:lnTo>
                        <a:pt x="92" y="59"/>
                      </a:lnTo>
                      <a:lnTo>
                        <a:pt x="92" y="55"/>
                      </a:lnTo>
                      <a:lnTo>
                        <a:pt x="100" y="55"/>
                      </a:lnTo>
                      <a:lnTo>
                        <a:pt x="96" y="55"/>
                      </a:lnTo>
                      <a:lnTo>
                        <a:pt x="100" y="55"/>
                      </a:lnTo>
                      <a:lnTo>
                        <a:pt x="104" y="50"/>
                      </a:lnTo>
                      <a:lnTo>
                        <a:pt x="104" y="59"/>
                      </a:lnTo>
                      <a:lnTo>
                        <a:pt x="108" y="55"/>
                      </a:lnTo>
                      <a:lnTo>
                        <a:pt x="108" y="59"/>
                      </a:lnTo>
                      <a:lnTo>
                        <a:pt x="108" y="55"/>
                      </a:lnTo>
                      <a:lnTo>
                        <a:pt x="113" y="59"/>
                      </a:lnTo>
                      <a:lnTo>
                        <a:pt x="113" y="59"/>
                      </a:lnTo>
                      <a:lnTo>
                        <a:pt x="113" y="55"/>
                      </a:lnTo>
                      <a:lnTo>
                        <a:pt x="117" y="59"/>
                      </a:lnTo>
                      <a:lnTo>
                        <a:pt x="117" y="55"/>
                      </a:lnTo>
                      <a:lnTo>
                        <a:pt x="117" y="59"/>
                      </a:lnTo>
                      <a:lnTo>
                        <a:pt x="121" y="55"/>
                      </a:lnTo>
                      <a:lnTo>
                        <a:pt x="121" y="59"/>
                      </a:lnTo>
                      <a:lnTo>
                        <a:pt x="121" y="55"/>
                      </a:lnTo>
                      <a:lnTo>
                        <a:pt x="121" y="55"/>
                      </a:lnTo>
                      <a:lnTo>
                        <a:pt x="125" y="50"/>
                      </a:lnTo>
                      <a:lnTo>
                        <a:pt x="125" y="63"/>
                      </a:lnTo>
                      <a:lnTo>
                        <a:pt x="129" y="59"/>
                      </a:lnTo>
                      <a:lnTo>
                        <a:pt x="129" y="42"/>
                      </a:lnTo>
                      <a:lnTo>
                        <a:pt x="129" y="50"/>
                      </a:lnTo>
                      <a:lnTo>
                        <a:pt x="133" y="55"/>
                      </a:lnTo>
                      <a:lnTo>
                        <a:pt x="133" y="71"/>
                      </a:lnTo>
                      <a:lnTo>
                        <a:pt x="138" y="67"/>
                      </a:lnTo>
                      <a:lnTo>
                        <a:pt x="138" y="55"/>
                      </a:lnTo>
                      <a:lnTo>
                        <a:pt x="142" y="50"/>
                      </a:lnTo>
                      <a:lnTo>
                        <a:pt x="142" y="38"/>
                      </a:lnTo>
                      <a:lnTo>
                        <a:pt x="142" y="63"/>
                      </a:lnTo>
                      <a:lnTo>
                        <a:pt x="146" y="75"/>
                      </a:lnTo>
                      <a:lnTo>
                        <a:pt x="146" y="92"/>
                      </a:lnTo>
                      <a:lnTo>
                        <a:pt x="146" y="5"/>
                      </a:lnTo>
                      <a:lnTo>
                        <a:pt x="146" y="21"/>
                      </a:lnTo>
                      <a:lnTo>
                        <a:pt x="150" y="25"/>
                      </a:lnTo>
                      <a:lnTo>
                        <a:pt x="150" y="129"/>
                      </a:lnTo>
                      <a:lnTo>
                        <a:pt x="150" y="84"/>
                      </a:lnTo>
                      <a:lnTo>
                        <a:pt x="154" y="71"/>
                      </a:lnTo>
                      <a:lnTo>
                        <a:pt x="154" y="42"/>
                      </a:lnTo>
                      <a:lnTo>
                        <a:pt x="154" y="67"/>
                      </a:lnTo>
                      <a:lnTo>
                        <a:pt x="158" y="63"/>
                      </a:lnTo>
                      <a:lnTo>
                        <a:pt x="158" y="25"/>
                      </a:lnTo>
                      <a:lnTo>
                        <a:pt x="158" y="38"/>
                      </a:lnTo>
                      <a:lnTo>
                        <a:pt x="162" y="46"/>
                      </a:lnTo>
                      <a:lnTo>
                        <a:pt x="162" y="42"/>
                      </a:lnTo>
                      <a:lnTo>
                        <a:pt x="162" y="75"/>
                      </a:lnTo>
                      <a:lnTo>
                        <a:pt x="167" y="88"/>
                      </a:lnTo>
                      <a:lnTo>
                        <a:pt x="167" y="100"/>
                      </a:lnTo>
                      <a:lnTo>
                        <a:pt x="167" y="0"/>
                      </a:lnTo>
                      <a:lnTo>
                        <a:pt x="167" y="30"/>
                      </a:lnTo>
                      <a:lnTo>
                        <a:pt x="171" y="38"/>
                      </a:lnTo>
                      <a:lnTo>
                        <a:pt x="171" y="146"/>
                      </a:lnTo>
                      <a:lnTo>
                        <a:pt x="171" y="67"/>
                      </a:lnTo>
                      <a:lnTo>
                        <a:pt x="175" y="59"/>
                      </a:lnTo>
                      <a:lnTo>
                        <a:pt x="175" y="42"/>
                      </a:lnTo>
                      <a:lnTo>
                        <a:pt x="175" y="71"/>
                      </a:lnTo>
                      <a:lnTo>
                        <a:pt x="179"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Freeform 75"/>
                <p:cNvSpPr>
                  <a:spLocks/>
                </p:cNvSpPr>
                <p:nvPr/>
              </p:nvSpPr>
              <p:spPr bwMode="auto">
                <a:xfrm>
                  <a:off x="799" y="1349"/>
                  <a:ext cx="175" cy="124"/>
                </a:xfrm>
                <a:custGeom>
                  <a:avLst/>
                  <a:gdLst>
                    <a:gd name="T0" fmla="*/ 0 w 175"/>
                    <a:gd name="T1" fmla="*/ 33 h 124"/>
                    <a:gd name="T2" fmla="*/ 4 w 175"/>
                    <a:gd name="T3" fmla="*/ 16 h 124"/>
                    <a:gd name="T4" fmla="*/ 8 w 175"/>
                    <a:gd name="T5" fmla="*/ 91 h 124"/>
                    <a:gd name="T6" fmla="*/ 13 w 175"/>
                    <a:gd name="T7" fmla="*/ 21 h 124"/>
                    <a:gd name="T8" fmla="*/ 17 w 175"/>
                    <a:gd name="T9" fmla="*/ 83 h 124"/>
                    <a:gd name="T10" fmla="*/ 21 w 175"/>
                    <a:gd name="T11" fmla="*/ 50 h 124"/>
                    <a:gd name="T12" fmla="*/ 25 w 175"/>
                    <a:gd name="T13" fmla="*/ 41 h 124"/>
                    <a:gd name="T14" fmla="*/ 25 w 175"/>
                    <a:gd name="T15" fmla="*/ 21 h 124"/>
                    <a:gd name="T16" fmla="*/ 29 w 175"/>
                    <a:gd name="T17" fmla="*/ 12 h 124"/>
                    <a:gd name="T18" fmla="*/ 33 w 175"/>
                    <a:gd name="T19" fmla="*/ 104 h 124"/>
                    <a:gd name="T20" fmla="*/ 37 w 175"/>
                    <a:gd name="T21" fmla="*/ 83 h 124"/>
                    <a:gd name="T22" fmla="*/ 42 w 175"/>
                    <a:gd name="T23" fmla="*/ 50 h 124"/>
                    <a:gd name="T24" fmla="*/ 46 w 175"/>
                    <a:gd name="T25" fmla="*/ 46 h 124"/>
                    <a:gd name="T26" fmla="*/ 46 w 175"/>
                    <a:gd name="T27" fmla="*/ 21 h 124"/>
                    <a:gd name="T28" fmla="*/ 50 w 175"/>
                    <a:gd name="T29" fmla="*/ 50 h 124"/>
                    <a:gd name="T30" fmla="*/ 54 w 175"/>
                    <a:gd name="T31" fmla="*/ 50 h 124"/>
                    <a:gd name="T32" fmla="*/ 58 w 175"/>
                    <a:gd name="T33" fmla="*/ 75 h 124"/>
                    <a:gd name="T34" fmla="*/ 62 w 175"/>
                    <a:gd name="T35" fmla="*/ 41 h 124"/>
                    <a:gd name="T36" fmla="*/ 67 w 175"/>
                    <a:gd name="T37" fmla="*/ 25 h 124"/>
                    <a:gd name="T38" fmla="*/ 71 w 175"/>
                    <a:gd name="T39" fmla="*/ 50 h 124"/>
                    <a:gd name="T40" fmla="*/ 75 w 175"/>
                    <a:gd name="T41" fmla="*/ 41 h 124"/>
                    <a:gd name="T42" fmla="*/ 79 w 175"/>
                    <a:gd name="T43" fmla="*/ 33 h 124"/>
                    <a:gd name="T44" fmla="*/ 83 w 175"/>
                    <a:gd name="T45" fmla="*/ 70 h 124"/>
                    <a:gd name="T46" fmla="*/ 87 w 175"/>
                    <a:gd name="T47" fmla="*/ 33 h 124"/>
                    <a:gd name="T48" fmla="*/ 96 w 175"/>
                    <a:gd name="T49" fmla="*/ 46 h 124"/>
                    <a:gd name="T50" fmla="*/ 100 w 175"/>
                    <a:gd name="T51" fmla="*/ 37 h 124"/>
                    <a:gd name="T52" fmla="*/ 104 w 175"/>
                    <a:gd name="T53" fmla="*/ 66 h 124"/>
                    <a:gd name="T54" fmla="*/ 108 w 175"/>
                    <a:gd name="T55" fmla="*/ 50 h 124"/>
                    <a:gd name="T56" fmla="*/ 112 w 175"/>
                    <a:gd name="T57" fmla="*/ 37 h 124"/>
                    <a:gd name="T58" fmla="*/ 121 w 175"/>
                    <a:gd name="T59" fmla="*/ 62 h 124"/>
                    <a:gd name="T60" fmla="*/ 125 w 175"/>
                    <a:gd name="T61" fmla="*/ 41 h 124"/>
                    <a:gd name="T62" fmla="*/ 129 w 175"/>
                    <a:gd name="T63" fmla="*/ 66 h 124"/>
                    <a:gd name="T64" fmla="*/ 133 w 175"/>
                    <a:gd name="T65" fmla="*/ 46 h 124"/>
                    <a:gd name="T66" fmla="*/ 137 w 175"/>
                    <a:gd name="T67" fmla="*/ 46 h 124"/>
                    <a:gd name="T68" fmla="*/ 141 w 175"/>
                    <a:gd name="T69" fmla="*/ 41 h 124"/>
                    <a:gd name="T70" fmla="*/ 146 w 175"/>
                    <a:gd name="T71" fmla="*/ 29 h 124"/>
                    <a:gd name="T72" fmla="*/ 150 w 175"/>
                    <a:gd name="T73" fmla="*/ 62 h 124"/>
                    <a:gd name="T74" fmla="*/ 154 w 175"/>
                    <a:gd name="T75" fmla="*/ 50 h 124"/>
                    <a:gd name="T76" fmla="*/ 158 w 175"/>
                    <a:gd name="T77" fmla="*/ 37 h 124"/>
                    <a:gd name="T78" fmla="*/ 162 w 175"/>
                    <a:gd name="T79" fmla="*/ 87 h 124"/>
                    <a:gd name="T80" fmla="*/ 166 w 175"/>
                    <a:gd name="T81" fmla="*/ 83 h 124"/>
                    <a:gd name="T82" fmla="*/ 170 w 175"/>
                    <a:gd name="T8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24">
                      <a:moveTo>
                        <a:pt x="0" y="58"/>
                      </a:moveTo>
                      <a:lnTo>
                        <a:pt x="0" y="12"/>
                      </a:lnTo>
                      <a:lnTo>
                        <a:pt x="0" y="33"/>
                      </a:lnTo>
                      <a:lnTo>
                        <a:pt x="4" y="37"/>
                      </a:lnTo>
                      <a:lnTo>
                        <a:pt x="4" y="54"/>
                      </a:lnTo>
                      <a:lnTo>
                        <a:pt x="4" y="16"/>
                      </a:lnTo>
                      <a:lnTo>
                        <a:pt x="4" y="29"/>
                      </a:lnTo>
                      <a:lnTo>
                        <a:pt x="8" y="41"/>
                      </a:lnTo>
                      <a:lnTo>
                        <a:pt x="8" y="91"/>
                      </a:lnTo>
                      <a:lnTo>
                        <a:pt x="8" y="8"/>
                      </a:lnTo>
                      <a:lnTo>
                        <a:pt x="8" y="8"/>
                      </a:lnTo>
                      <a:lnTo>
                        <a:pt x="13" y="21"/>
                      </a:lnTo>
                      <a:lnTo>
                        <a:pt x="13" y="124"/>
                      </a:lnTo>
                      <a:lnTo>
                        <a:pt x="13" y="91"/>
                      </a:lnTo>
                      <a:lnTo>
                        <a:pt x="17" y="83"/>
                      </a:lnTo>
                      <a:lnTo>
                        <a:pt x="17" y="33"/>
                      </a:lnTo>
                      <a:lnTo>
                        <a:pt x="17" y="54"/>
                      </a:lnTo>
                      <a:lnTo>
                        <a:pt x="21" y="50"/>
                      </a:lnTo>
                      <a:lnTo>
                        <a:pt x="21" y="25"/>
                      </a:lnTo>
                      <a:lnTo>
                        <a:pt x="21" y="37"/>
                      </a:lnTo>
                      <a:lnTo>
                        <a:pt x="25" y="41"/>
                      </a:lnTo>
                      <a:lnTo>
                        <a:pt x="25" y="46"/>
                      </a:lnTo>
                      <a:lnTo>
                        <a:pt x="25" y="16"/>
                      </a:lnTo>
                      <a:lnTo>
                        <a:pt x="25" y="21"/>
                      </a:lnTo>
                      <a:lnTo>
                        <a:pt x="29" y="25"/>
                      </a:lnTo>
                      <a:lnTo>
                        <a:pt x="29" y="91"/>
                      </a:lnTo>
                      <a:lnTo>
                        <a:pt x="29" y="12"/>
                      </a:lnTo>
                      <a:lnTo>
                        <a:pt x="29" y="25"/>
                      </a:lnTo>
                      <a:lnTo>
                        <a:pt x="33" y="21"/>
                      </a:lnTo>
                      <a:lnTo>
                        <a:pt x="33" y="104"/>
                      </a:lnTo>
                      <a:lnTo>
                        <a:pt x="33" y="12"/>
                      </a:lnTo>
                      <a:lnTo>
                        <a:pt x="33" y="79"/>
                      </a:lnTo>
                      <a:lnTo>
                        <a:pt x="37" y="83"/>
                      </a:lnTo>
                      <a:lnTo>
                        <a:pt x="37" y="54"/>
                      </a:lnTo>
                      <a:lnTo>
                        <a:pt x="37" y="54"/>
                      </a:lnTo>
                      <a:lnTo>
                        <a:pt x="42" y="50"/>
                      </a:lnTo>
                      <a:lnTo>
                        <a:pt x="42" y="29"/>
                      </a:lnTo>
                      <a:lnTo>
                        <a:pt x="42" y="41"/>
                      </a:lnTo>
                      <a:lnTo>
                        <a:pt x="46" y="46"/>
                      </a:lnTo>
                      <a:lnTo>
                        <a:pt x="46" y="50"/>
                      </a:lnTo>
                      <a:lnTo>
                        <a:pt x="46" y="21"/>
                      </a:lnTo>
                      <a:lnTo>
                        <a:pt x="46" y="21"/>
                      </a:lnTo>
                      <a:lnTo>
                        <a:pt x="50" y="25"/>
                      </a:lnTo>
                      <a:lnTo>
                        <a:pt x="50" y="75"/>
                      </a:lnTo>
                      <a:lnTo>
                        <a:pt x="50" y="50"/>
                      </a:lnTo>
                      <a:lnTo>
                        <a:pt x="54" y="41"/>
                      </a:lnTo>
                      <a:lnTo>
                        <a:pt x="54" y="29"/>
                      </a:lnTo>
                      <a:lnTo>
                        <a:pt x="54" y="50"/>
                      </a:lnTo>
                      <a:lnTo>
                        <a:pt x="58" y="58"/>
                      </a:lnTo>
                      <a:lnTo>
                        <a:pt x="58" y="79"/>
                      </a:lnTo>
                      <a:lnTo>
                        <a:pt x="58" y="75"/>
                      </a:lnTo>
                      <a:lnTo>
                        <a:pt x="62" y="70"/>
                      </a:lnTo>
                      <a:lnTo>
                        <a:pt x="62" y="37"/>
                      </a:lnTo>
                      <a:lnTo>
                        <a:pt x="62" y="41"/>
                      </a:lnTo>
                      <a:lnTo>
                        <a:pt x="67" y="37"/>
                      </a:lnTo>
                      <a:lnTo>
                        <a:pt x="67" y="41"/>
                      </a:lnTo>
                      <a:lnTo>
                        <a:pt x="67" y="25"/>
                      </a:lnTo>
                      <a:lnTo>
                        <a:pt x="71" y="29"/>
                      </a:lnTo>
                      <a:lnTo>
                        <a:pt x="71" y="54"/>
                      </a:lnTo>
                      <a:lnTo>
                        <a:pt x="71" y="50"/>
                      </a:lnTo>
                      <a:lnTo>
                        <a:pt x="75" y="46"/>
                      </a:lnTo>
                      <a:lnTo>
                        <a:pt x="75" y="66"/>
                      </a:lnTo>
                      <a:lnTo>
                        <a:pt x="75" y="41"/>
                      </a:lnTo>
                      <a:lnTo>
                        <a:pt x="75" y="41"/>
                      </a:lnTo>
                      <a:lnTo>
                        <a:pt x="79" y="37"/>
                      </a:lnTo>
                      <a:lnTo>
                        <a:pt x="79" y="33"/>
                      </a:lnTo>
                      <a:lnTo>
                        <a:pt x="79" y="62"/>
                      </a:lnTo>
                      <a:lnTo>
                        <a:pt x="83" y="66"/>
                      </a:lnTo>
                      <a:lnTo>
                        <a:pt x="83" y="70"/>
                      </a:lnTo>
                      <a:lnTo>
                        <a:pt x="83" y="58"/>
                      </a:lnTo>
                      <a:lnTo>
                        <a:pt x="87" y="54"/>
                      </a:lnTo>
                      <a:lnTo>
                        <a:pt x="87" y="33"/>
                      </a:lnTo>
                      <a:lnTo>
                        <a:pt x="92" y="29"/>
                      </a:lnTo>
                      <a:lnTo>
                        <a:pt x="92" y="41"/>
                      </a:lnTo>
                      <a:lnTo>
                        <a:pt x="96" y="46"/>
                      </a:lnTo>
                      <a:lnTo>
                        <a:pt x="96" y="58"/>
                      </a:lnTo>
                      <a:lnTo>
                        <a:pt x="100" y="54"/>
                      </a:lnTo>
                      <a:lnTo>
                        <a:pt x="100" y="37"/>
                      </a:lnTo>
                      <a:lnTo>
                        <a:pt x="100" y="41"/>
                      </a:lnTo>
                      <a:lnTo>
                        <a:pt x="104" y="46"/>
                      </a:lnTo>
                      <a:lnTo>
                        <a:pt x="104" y="66"/>
                      </a:lnTo>
                      <a:lnTo>
                        <a:pt x="104" y="66"/>
                      </a:lnTo>
                      <a:lnTo>
                        <a:pt x="108" y="62"/>
                      </a:lnTo>
                      <a:lnTo>
                        <a:pt x="108" y="50"/>
                      </a:lnTo>
                      <a:lnTo>
                        <a:pt x="112" y="46"/>
                      </a:lnTo>
                      <a:lnTo>
                        <a:pt x="112" y="33"/>
                      </a:lnTo>
                      <a:lnTo>
                        <a:pt x="112" y="37"/>
                      </a:lnTo>
                      <a:lnTo>
                        <a:pt x="116" y="33"/>
                      </a:lnTo>
                      <a:lnTo>
                        <a:pt x="116" y="58"/>
                      </a:lnTo>
                      <a:lnTo>
                        <a:pt x="121" y="62"/>
                      </a:lnTo>
                      <a:lnTo>
                        <a:pt x="121" y="33"/>
                      </a:lnTo>
                      <a:lnTo>
                        <a:pt x="121" y="37"/>
                      </a:lnTo>
                      <a:lnTo>
                        <a:pt x="125" y="41"/>
                      </a:lnTo>
                      <a:lnTo>
                        <a:pt x="125" y="66"/>
                      </a:lnTo>
                      <a:lnTo>
                        <a:pt x="125" y="62"/>
                      </a:lnTo>
                      <a:lnTo>
                        <a:pt x="129" y="66"/>
                      </a:lnTo>
                      <a:lnTo>
                        <a:pt x="129" y="46"/>
                      </a:lnTo>
                      <a:lnTo>
                        <a:pt x="133" y="41"/>
                      </a:lnTo>
                      <a:lnTo>
                        <a:pt x="133" y="46"/>
                      </a:lnTo>
                      <a:lnTo>
                        <a:pt x="133" y="37"/>
                      </a:lnTo>
                      <a:lnTo>
                        <a:pt x="133" y="41"/>
                      </a:lnTo>
                      <a:lnTo>
                        <a:pt x="137" y="46"/>
                      </a:lnTo>
                      <a:lnTo>
                        <a:pt x="137" y="46"/>
                      </a:lnTo>
                      <a:lnTo>
                        <a:pt x="137" y="37"/>
                      </a:lnTo>
                      <a:lnTo>
                        <a:pt x="141" y="41"/>
                      </a:lnTo>
                      <a:lnTo>
                        <a:pt x="141" y="70"/>
                      </a:lnTo>
                      <a:lnTo>
                        <a:pt x="141" y="25"/>
                      </a:lnTo>
                      <a:lnTo>
                        <a:pt x="146" y="29"/>
                      </a:lnTo>
                      <a:lnTo>
                        <a:pt x="146" y="70"/>
                      </a:lnTo>
                      <a:lnTo>
                        <a:pt x="146" y="66"/>
                      </a:lnTo>
                      <a:lnTo>
                        <a:pt x="150" y="62"/>
                      </a:lnTo>
                      <a:lnTo>
                        <a:pt x="150" y="66"/>
                      </a:lnTo>
                      <a:lnTo>
                        <a:pt x="150" y="54"/>
                      </a:lnTo>
                      <a:lnTo>
                        <a:pt x="154" y="50"/>
                      </a:lnTo>
                      <a:lnTo>
                        <a:pt x="154" y="41"/>
                      </a:lnTo>
                      <a:lnTo>
                        <a:pt x="158" y="46"/>
                      </a:lnTo>
                      <a:lnTo>
                        <a:pt x="158" y="37"/>
                      </a:lnTo>
                      <a:lnTo>
                        <a:pt x="158" y="41"/>
                      </a:lnTo>
                      <a:lnTo>
                        <a:pt x="162" y="41"/>
                      </a:lnTo>
                      <a:lnTo>
                        <a:pt x="162" y="87"/>
                      </a:lnTo>
                      <a:lnTo>
                        <a:pt x="162" y="0"/>
                      </a:lnTo>
                      <a:lnTo>
                        <a:pt x="166" y="0"/>
                      </a:lnTo>
                      <a:lnTo>
                        <a:pt x="166" y="83"/>
                      </a:lnTo>
                      <a:lnTo>
                        <a:pt x="166" y="79"/>
                      </a:lnTo>
                      <a:lnTo>
                        <a:pt x="170" y="75"/>
                      </a:lnTo>
                      <a:lnTo>
                        <a:pt x="170" y="46"/>
                      </a:lnTo>
                      <a:lnTo>
                        <a:pt x="170" y="58"/>
                      </a:lnTo>
                      <a:lnTo>
                        <a:pt x="175"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Freeform 76"/>
                <p:cNvSpPr>
                  <a:spLocks/>
                </p:cNvSpPr>
                <p:nvPr/>
              </p:nvSpPr>
              <p:spPr bwMode="auto">
                <a:xfrm>
                  <a:off x="974" y="1332"/>
                  <a:ext cx="203" cy="133"/>
                </a:xfrm>
                <a:custGeom>
                  <a:avLst/>
                  <a:gdLst>
                    <a:gd name="T0" fmla="*/ 0 w 203"/>
                    <a:gd name="T1" fmla="*/ 54 h 133"/>
                    <a:gd name="T2" fmla="*/ 4 w 203"/>
                    <a:gd name="T3" fmla="*/ 67 h 133"/>
                    <a:gd name="T4" fmla="*/ 8 w 203"/>
                    <a:gd name="T5" fmla="*/ 112 h 133"/>
                    <a:gd name="T6" fmla="*/ 12 w 203"/>
                    <a:gd name="T7" fmla="*/ 117 h 133"/>
                    <a:gd name="T8" fmla="*/ 16 w 203"/>
                    <a:gd name="T9" fmla="*/ 71 h 133"/>
                    <a:gd name="T10" fmla="*/ 20 w 203"/>
                    <a:gd name="T11" fmla="*/ 54 h 133"/>
                    <a:gd name="T12" fmla="*/ 25 w 203"/>
                    <a:gd name="T13" fmla="*/ 67 h 133"/>
                    <a:gd name="T14" fmla="*/ 29 w 203"/>
                    <a:gd name="T15" fmla="*/ 75 h 133"/>
                    <a:gd name="T16" fmla="*/ 29 w 203"/>
                    <a:gd name="T17" fmla="*/ 29 h 133"/>
                    <a:gd name="T18" fmla="*/ 33 w 203"/>
                    <a:gd name="T19" fmla="*/ 8 h 133"/>
                    <a:gd name="T20" fmla="*/ 37 w 203"/>
                    <a:gd name="T21" fmla="*/ 46 h 133"/>
                    <a:gd name="T22" fmla="*/ 41 w 203"/>
                    <a:gd name="T23" fmla="*/ 71 h 133"/>
                    <a:gd name="T24" fmla="*/ 45 w 203"/>
                    <a:gd name="T25" fmla="*/ 104 h 133"/>
                    <a:gd name="T26" fmla="*/ 49 w 203"/>
                    <a:gd name="T27" fmla="*/ 79 h 133"/>
                    <a:gd name="T28" fmla="*/ 54 w 203"/>
                    <a:gd name="T29" fmla="*/ 13 h 133"/>
                    <a:gd name="T30" fmla="*/ 58 w 203"/>
                    <a:gd name="T31" fmla="*/ 96 h 133"/>
                    <a:gd name="T32" fmla="*/ 62 w 203"/>
                    <a:gd name="T33" fmla="*/ 54 h 133"/>
                    <a:gd name="T34" fmla="*/ 66 w 203"/>
                    <a:gd name="T35" fmla="*/ 87 h 133"/>
                    <a:gd name="T36" fmla="*/ 70 w 203"/>
                    <a:gd name="T37" fmla="*/ 50 h 133"/>
                    <a:gd name="T38" fmla="*/ 74 w 203"/>
                    <a:gd name="T39" fmla="*/ 50 h 133"/>
                    <a:gd name="T40" fmla="*/ 79 w 203"/>
                    <a:gd name="T41" fmla="*/ 92 h 133"/>
                    <a:gd name="T42" fmla="*/ 83 w 203"/>
                    <a:gd name="T43" fmla="*/ 75 h 133"/>
                    <a:gd name="T44" fmla="*/ 87 w 203"/>
                    <a:gd name="T45" fmla="*/ 63 h 133"/>
                    <a:gd name="T46" fmla="*/ 91 w 203"/>
                    <a:gd name="T47" fmla="*/ 42 h 133"/>
                    <a:gd name="T48" fmla="*/ 95 w 203"/>
                    <a:gd name="T49" fmla="*/ 79 h 133"/>
                    <a:gd name="T50" fmla="*/ 99 w 203"/>
                    <a:gd name="T51" fmla="*/ 63 h 133"/>
                    <a:gd name="T52" fmla="*/ 103 w 203"/>
                    <a:gd name="T53" fmla="*/ 63 h 133"/>
                    <a:gd name="T54" fmla="*/ 112 w 203"/>
                    <a:gd name="T55" fmla="*/ 75 h 133"/>
                    <a:gd name="T56" fmla="*/ 120 w 203"/>
                    <a:gd name="T57" fmla="*/ 46 h 133"/>
                    <a:gd name="T58" fmla="*/ 124 w 203"/>
                    <a:gd name="T59" fmla="*/ 67 h 133"/>
                    <a:gd name="T60" fmla="*/ 128 w 203"/>
                    <a:gd name="T61" fmla="*/ 50 h 133"/>
                    <a:gd name="T62" fmla="*/ 137 w 203"/>
                    <a:gd name="T63" fmla="*/ 71 h 133"/>
                    <a:gd name="T64" fmla="*/ 141 w 203"/>
                    <a:gd name="T65" fmla="*/ 67 h 133"/>
                    <a:gd name="T66" fmla="*/ 149 w 203"/>
                    <a:gd name="T67" fmla="*/ 79 h 133"/>
                    <a:gd name="T68" fmla="*/ 153 w 203"/>
                    <a:gd name="T69" fmla="*/ 58 h 133"/>
                    <a:gd name="T70" fmla="*/ 162 w 203"/>
                    <a:gd name="T71" fmla="*/ 67 h 133"/>
                    <a:gd name="T72" fmla="*/ 166 w 203"/>
                    <a:gd name="T73" fmla="*/ 67 h 133"/>
                    <a:gd name="T74" fmla="*/ 174 w 203"/>
                    <a:gd name="T75" fmla="*/ 58 h 133"/>
                    <a:gd name="T76" fmla="*/ 191 w 203"/>
                    <a:gd name="T77" fmla="*/ 71 h 133"/>
                    <a:gd name="T78" fmla="*/ 195 w 203"/>
                    <a:gd name="T79" fmla="*/ 63 h 133"/>
                    <a:gd name="T80" fmla="*/ 199 w 203"/>
                    <a:gd name="T81" fmla="*/ 50 h 133"/>
                    <a:gd name="T82" fmla="*/ 203 w 203"/>
                    <a:gd name="T83"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33">
                      <a:moveTo>
                        <a:pt x="0" y="71"/>
                      </a:moveTo>
                      <a:lnTo>
                        <a:pt x="0" y="71"/>
                      </a:lnTo>
                      <a:lnTo>
                        <a:pt x="0" y="54"/>
                      </a:lnTo>
                      <a:lnTo>
                        <a:pt x="0" y="63"/>
                      </a:lnTo>
                      <a:lnTo>
                        <a:pt x="4" y="58"/>
                      </a:lnTo>
                      <a:lnTo>
                        <a:pt x="4" y="67"/>
                      </a:lnTo>
                      <a:lnTo>
                        <a:pt x="4" y="54"/>
                      </a:lnTo>
                      <a:lnTo>
                        <a:pt x="8" y="58"/>
                      </a:lnTo>
                      <a:lnTo>
                        <a:pt x="8" y="112"/>
                      </a:lnTo>
                      <a:lnTo>
                        <a:pt x="8" y="8"/>
                      </a:lnTo>
                      <a:lnTo>
                        <a:pt x="12" y="13"/>
                      </a:lnTo>
                      <a:lnTo>
                        <a:pt x="12" y="117"/>
                      </a:lnTo>
                      <a:lnTo>
                        <a:pt x="16" y="117"/>
                      </a:lnTo>
                      <a:lnTo>
                        <a:pt x="16" y="54"/>
                      </a:lnTo>
                      <a:lnTo>
                        <a:pt x="16" y="71"/>
                      </a:lnTo>
                      <a:lnTo>
                        <a:pt x="20" y="67"/>
                      </a:lnTo>
                      <a:lnTo>
                        <a:pt x="20" y="75"/>
                      </a:lnTo>
                      <a:lnTo>
                        <a:pt x="20" y="54"/>
                      </a:lnTo>
                      <a:lnTo>
                        <a:pt x="20" y="54"/>
                      </a:lnTo>
                      <a:lnTo>
                        <a:pt x="25" y="58"/>
                      </a:lnTo>
                      <a:lnTo>
                        <a:pt x="25" y="67"/>
                      </a:lnTo>
                      <a:lnTo>
                        <a:pt x="25" y="54"/>
                      </a:lnTo>
                      <a:lnTo>
                        <a:pt x="25" y="58"/>
                      </a:lnTo>
                      <a:lnTo>
                        <a:pt x="29" y="75"/>
                      </a:lnTo>
                      <a:lnTo>
                        <a:pt x="29" y="112"/>
                      </a:lnTo>
                      <a:lnTo>
                        <a:pt x="29" y="0"/>
                      </a:lnTo>
                      <a:lnTo>
                        <a:pt x="29" y="29"/>
                      </a:lnTo>
                      <a:lnTo>
                        <a:pt x="33" y="29"/>
                      </a:lnTo>
                      <a:lnTo>
                        <a:pt x="33" y="133"/>
                      </a:lnTo>
                      <a:lnTo>
                        <a:pt x="33" y="8"/>
                      </a:lnTo>
                      <a:lnTo>
                        <a:pt x="33" y="108"/>
                      </a:lnTo>
                      <a:lnTo>
                        <a:pt x="37" y="96"/>
                      </a:lnTo>
                      <a:lnTo>
                        <a:pt x="37" y="46"/>
                      </a:lnTo>
                      <a:lnTo>
                        <a:pt x="37" y="50"/>
                      </a:lnTo>
                      <a:lnTo>
                        <a:pt x="41" y="54"/>
                      </a:lnTo>
                      <a:lnTo>
                        <a:pt x="41" y="71"/>
                      </a:lnTo>
                      <a:lnTo>
                        <a:pt x="41" y="63"/>
                      </a:lnTo>
                      <a:lnTo>
                        <a:pt x="45" y="67"/>
                      </a:lnTo>
                      <a:lnTo>
                        <a:pt x="45" y="104"/>
                      </a:lnTo>
                      <a:lnTo>
                        <a:pt x="45" y="54"/>
                      </a:lnTo>
                      <a:lnTo>
                        <a:pt x="45" y="100"/>
                      </a:lnTo>
                      <a:lnTo>
                        <a:pt x="49" y="79"/>
                      </a:lnTo>
                      <a:lnTo>
                        <a:pt x="49" y="4"/>
                      </a:lnTo>
                      <a:lnTo>
                        <a:pt x="49" y="8"/>
                      </a:lnTo>
                      <a:lnTo>
                        <a:pt x="54" y="13"/>
                      </a:lnTo>
                      <a:lnTo>
                        <a:pt x="54" y="133"/>
                      </a:lnTo>
                      <a:lnTo>
                        <a:pt x="54" y="100"/>
                      </a:lnTo>
                      <a:lnTo>
                        <a:pt x="58" y="96"/>
                      </a:lnTo>
                      <a:lnTo>
                        <a:pt x="58" y="42"/>
                      </a:lnTo>
                      <a:lnTo>
                        <a:pt x="58" y="50"/>
                      </a:lnTo>
                      <a:lnTo>
                        <a:pt x="62" y="54"/>
                      </a:lnTo>
                      <a:lnTo>
                        <a:pt x="62" y="71"/>
                      </a:lnTo>
                      <a:lnTo>
                        <a:pt x="66" y="67"/>
                      </a:lnTo>
                      <a:lnTo>
                        <a:pt x="66" y="87"/>
                      </a:lnTo>
                      <a:lnTo>
                        <a:pt x="66" y="54"/>
                      </a:lnTo>
                      <a:lnTo>
                        <a:pt x="70" y="50"/>
                      </a:lnTo>
                      <a:lnTo>
                        <a:pt x="70" y="50"/>
                      </a:lnTo>
                      <a:lnTo>
                        <a:pt x="70" y="17"/>
                      </a:lnTo>
                      <a:lnTo>
                        <a:pt x="70" y="46"/>
                      </a:lnTo>
                      <a:lnTo>
                        <a:pt x="74" y="50"/>
                      </a:lnTo>
                      <a:lnTo>
                        <a:pt x="74" y="117"/>
                      </a:lnTo>
                      <a:lnTo>
                        <a:pt x="74" y="96"/>
                      </a:lnTo>
                      <a:lnTo>
                        <a:pt x="79" y="92"/>
                      </a:lnTo>
                      <a:lnTo>
                        <a:pt x="79" y="50"/>
                      </a:lnTo>
                      <a:lnTo>
                        <a:pt x="83" y="46"/>
                      </a:lnTo>
                      <a:lnTo>
                        <a:pt x="83" y="75"/>
                      </a:lnTo>
                      <a:lnTo>
                        <a:pt x="87" y="71"/>
                      </a:lnTo>
                      <a:lnTo>
                        <a:pt x="87" y="54"/>
                      </a:lnTo>
                      <a:lnTo>
                        <a:pt x="87" y="63"/>
                      </a:lnTo>
                      <a:lnTo>
                        <a:pt x="91" y="58"/>
                      </a:lnTo>
                      <a:lnTo>
                        <a:pt x="91" y="63"/>
                      </a:lnTo>
                      <a:lnTo>
                        <a:pt x="91" y="42"/>
                      </a:lnTo>
                      <a:lnTo>
                        <a:pt x="95" y="46"/>
                      </a:lnTo>
                      <a:lnTo>
                        <a:pt x="95" y="83"/>
                      </a:lnTo>
                      <a:lnTo>
                        <a:pt x="95" y="79"/>
                      </a:lnTo>
                      <a:lnTo>
                        <a:pt x="99" y="75"/>
                      </a:lnTo>
                      <a:lnTo>
                        <a:pt x="99" y="79"/>
                      </a:lnTo>
                      <a:lnTo>
                        <a:pt x="99" y="63"/>
                      </a:lnTo>
                      <a:lnTo>
                        <a:pt x="103" y="58"/>
                      </a:lnTo>
                      <a:lnTo>
                        <a:pt x="103" y="50"/>
                      </a:lnTo>
                      <a:lnTo>
                        <a:pt x="103" y="63"/>
                      </a:lnTo>
                      <a:lnTo>
                        <a:pt x="112" y="63"/>
                      </a:lnTo>
                      <a:lnTo>
                        <a:pt x="108" y="63"/>
                      </a:lnTo>
                      <a:lnTo>
                        <a:pt x="112" y="75"/>
                      </a:lnTo>
                      <a:lnTo>
                        <a:pt x="116" y="71"/>
                      </a:lnTo>
                      <a:lnTo>
                        <a:pt x="116" y="42"/>
                      </a:lnTo>
                      <a:lnTo>
                        <a:pt x="120" y="46"/>
                      </a:lnTo>
                      <a:lnTo>
                        <a:pt x="120" y="83"/>
                      </a:lnTo>
                      <a:lnTo>
                        <a:pt x="124" y="79"/>
                      </a:lnTo>
                      <a:lnTo>
                        <a:pt x="124" y="67"/>
                      </a:lnTo>
                      <a:lnTo>
                        <a:pt x="128" y="63"/>
                      </a:lnTo>
                      <a:lnTo>
                        <a:pt x="128" y="46"/>
                      </a:lnTo>
                      <a:lnTo>
                        <a:pt x="128" y="50"/>
                      </a:lnTo>
                      <a:lnTo>
                        <a:pt x="133" y="54"/>
                      </a:lnTo>
                      <a:lnTo>
                        <a:pt x="133" y="75"/>
                      </a:lnTo>
                      <a:lnTo>
                        <a:pt x="137" y="71"/>
                      </a:lnTo>
                      <a:lnTo>
                        <a:pt x="137" y="50"/>
                      </a:lnTo>
                      <a:lnTo>
                        <a:pt x="141" y="46"/>
                      </a:lnTo>
                      <a:lnTo>
                        <a:pt x="141" y="67"/>
                      </a:lnTo>
                      <a:lnTo>
                        <a:pt x="145" y="71"/>
                      </a:lnTo>
                      <a:lnTo>
                        <a:pt x="145" y="83"/>
                      </a:lnTo>
                      <a:lnTo>
                        <a:pt x="149" y="79"/>
                      </a:lnTo>
                      <a:lnTo>
                        <a:pt x="149" y="54"/>
                      </a:lnTo>
                      <a:lnTo>
                        <a:pt x="153" y="50"/>
                      </a:lnTo>
                      <a:lnTo>
                        <a:pt x="153" y="58"/>
                      </a:lnTo>
                      <a:lnTo>
                        <a:pt x="158" y="63"/>
                      </a:lnTo>
                      <a:lnTo>
                        <a:pt x="158" y="71"/>
                      </a:lnTo>
                      <a:lnTo>
                        <a:pt x="162" y="67"/>
                      </a:lnTo>
                      <a:lnTo>
                        <a:pt x="162" y="58"/>
                      </a:lnTo>
                      <a:lnTo>
                        <a:pt x="166" y="54"/>
                      </a:lnTo>
                      <a:lnTo>
                        <a:pt x="166" y="67"/>
                      </a:lnTo>
                      <a:lnTo>
                        <a:pt x="174" y="75"/>
                      </a:lnTo>
                      <a:lnTo>
                        <a:pt x="170" y="75"/>
                      </a:lnTo>
                      <a:lnTo>
                        <a:pt x="174" y="58"/>
                      </a:lnTo>
                      <a:lnTo>
                        <a:pt x="182" y="58"/>
                      </a:lnTo>
                      <a:lnTo>
                        <a:pt x="182" y="63"/>
                      </a:lnTo>
                      <a:lnTo>
                        <a:pt x="191" y="71"/>
                      </a:lnTo>
                      <a:lnTo>
                        <a:pt x="191" y="75"/>
                      </a:lnTo>
                      <a:lnTo>
                        <a:pt x="191" y="67"/>
                      </a:lnTo>
                      <a:lnTo>
                        <a:pt x="195" y="63"/>
                      </a:lnTo>
                      <a:lnTo>
                        <a:pt x="195" y="67"/>
                      </a:lnTo>
                      <a:lnTo>
                        <a:pt x="195" y="54"/>
                      </a:lnTo>
                      <a:lnTo>
                        <a:pt x="199" y="50"/>
                      </a:lnTo>
                      <a:lnTo>
                        <a:pt x="199" y="46"/>
                      </a:lnTo>
                      <a:lnTo>
                        <a:pt x="199" y="71"/>
                      </a:lnTo>
                      <a:lnTo>
                        <a:pt x="203" y="75"/>
                      </a:lnTo>
                      <a:lnTo>
                        <a:pt x="203" y="83"/>
                      </a:lnTo>
                      <a:lnTo>
                        <a:pt x="203"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Freeform 77"/>
                <p:cNvSpPr>
                  <a:spLocks/>
                </p:cNvSpPr>
                <p:nvPr/>
              </p:nvSpPr>
              <p:spPr bwMode="auto">
                <a:xfrm>
                  <a:off x="1177" y="1328"/>
                  <a:ext cx="179" cy="141"/>
                </a:xfrm>
                <a:custGeom>
                  <a:avLst/>
                  <a:gdLst>
                    <a:gd name="T0" fmla="*/ 4 w 179"/>
                    <a:gd name="T1" fmla="*/ 54 h 141"/>
                    <a:gd name="T2" fmla="*/ 13 w 179"/>
                    <a:gd name="T3" fmla="*/ 79 h 141"/>
                    <a:gd name="T4" fmla="*/ 17 w 179"/>
                    <a:gd name="T5" fmla="*/ 79 h 141"/>
                    <a:gd name="T6" fmla="*/ 21 w 179"/>
                    <a:gd name="T7" fmla="*/ 37 h 141"/>
                    <a:gd name="T8" fmla="*/ 25 w 179"/>
                    <a:gd name="T9" fmla="*/ 96 h 141"/>
                    <a:gd name="T10" fmla="*/ 29 w 179"/>
                    <a:gd name="T11" fmla="*/ 67 h 141"/>
                    <a:gd name="T12" fmla="*/ 33 w 179"/>
                    <a:gd name="T13" fmla="*/ 58 h 141"/>
                    <a:gd name="T14" fmla="*/ 38 w 179"/>
                    <a:gd name="T15" fmla="*/ 104 h 141"/>
                    <a:gd name="T16" fmla="*/ 42 w 179"/>
                    <a:gd name="T17" fmla="*/ 33 h 141"/>
                    <a:gd name="T18" fmla="*/ 46 w 179"/>
                    <a:gd name="T19" fmla="*/ 104 h 141"/>
                    <a:gd name="T20" fmla="*/ 50 w 179"/>
                    <a:gd name="T21" fmla="*/ 50 h 141"/>
                    <a:gd name="T22" fmla="*/ 54 w 179"/>
                    <a:gd name="T23" fmla="*/ 67 h 141"/>
                    <a:gd name="T24" fmla="*/ 58 w 179"/>
                    <a:gd name="T25" fmla="*/ 58 h 141"/>
                    <a:gd name="T26" fmla="*/ 63 w 179"/>
                    <a:gd name="T27" fmla="*/ 29 h 141"/>
                    <a:gd name="T28" fmla="*/ 67 w 179"/>
                    <a:gd name="T29" fmla="*/ 104 h 141"/>
                    <a:gd name="T30" fmla="*/ 71 w 179"/>
                    <a:gd name="T31" fmla="*/ 54 h 141"/>
                    <a:gd name="T32" fmla="*/ 75 w 179"/>
                    <a:gd name="T33" fmla="*/ 67 h 141"/>
                    <a:gd name="T34" fmla="*/ 79 w 179"/>
                    <a:gd name="T35" fmla="*/ 58 h 141"/>
                    <a:gd name="T36" fmla="*/ 83 w 179"/>
                    <a:gd name="T37" fmla="*/ 25 h 141"/>
                    <a:gd name="T38" fmla="*/ 87 w 179"/>
                    <a:gd name="T39" fmla="*/ 108 h 141"/>
                    <a:gd name="T40" fmla="*/ 92 w 179"/>
                    <a:gd name="T41" fmla="*/ 58 h 141"/>
                    <a:gd name="T42" fmla="*/ 96 w 179"/>
                    <a:gd name="T43" fmla="*/ 58 h 141"/>
                    <a:gd name="T44" fmla="*/ 100 w 179"/>
                    <a:gd name="T45" fmla="*/ 62 h 141"/>
                    <a:gd name="T46" fmla="*/ 104 w 179"/>
                    <a:gd name="T47" fmla="*/ 42 h 141"/>
                    <a:gd name="T48" fmla="*/ 108 w 179"/>
                    <a:gd name="T49" fmla="*/ 112 h 141"/>
                    <a:gd name="T50" fmla="*/ 112 w 179"/>
                    <a:gd name="T51" fmla="*/ 67 h 141"/>
                    <a:gd name="T52" fmla="*/ 117 w 179"/>
                    <a:gd name="T53" fmla="*/ 58 h 141"/>
                    <a:gd name="T54" fmla="*/ 121 w 179"/>
                    <a:gd name="T55" fmla="*/ 62 h 141"/>
                    <a:gd name="T56" fmla="*/ 125 w 179"/>
                    <a:gd name="T57" fmla="*/ 62 h 141"/>
                    <a:gd name="T58" fmla="*/ 129 w 179"/>
                    <a:gd name="T59" fmla="*/ 4 h 141"/>
                    <a:gd name="T60" fmla="*/ 133 w 179"/>
                    <a:gd name="T61" fmla="*/ 116 h 141"/>
                    <a:gd name="T62" fmla="*/ 137 w 179"/>
                    <a:gd name="T63" fmla="*/ 91 h 141"/>
                    <a:gd name="T64" fmla="*/ 141 w 179"/>
                    <a:gd name="T65" fmla="*/ 62 h 141"/>
                    <a:gd name="T66" fmla="*/ 141 w 179"/>
                    <a:gd name="T67" fmla="*/ 42 h 141"/>
                    <a:gd name="T68" fmla="*/ 146 w 179"/>
                    <a:gd name="T69" fmla="*/ 71 h 141"/>
                    <a:gd name="T70" fmla="*/ 150 w 179"/>
                    <a:gd name="T71" fmla="*/ 42 h 141"/>
                    <a:gd name="T72" fmla="*/ 154 w 179"/>
                    <a:gd name="T73" fmla="*/ 0 h 141"/>
                    <a:gd name="T74" fmla="*/ 158 w 179"/>
                    <a:gd name="T75" fmla="*/ 125 h 141"/>
                    <a:gd name="T76" fmla="*/ 162 w 179"/>
                    <a:gd name="T77" fmla="*/ 50 h 141"/>
                    <a:gd name="T78" fmla="*/ 166 w 179"/>
                    <a:gd name="T79" fmla="*/ 58 h 141"/>
                    <a:gd name="T80" fmla="*/ 171 w 179"/>
                    <a:gd name="T81" fmla="*/ 67 h 141"/>
                    <a:gd name="T82" fmla="*/ 175 w 179"/>
                    <a:gd name="T8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1">
                      <a:moveTo>
                        <a:pt x="0" y="79"/>
                      </a:moveTo>
                      <a:lnTo>
                        <a:pt x="4" y="75"/>
                      </a:lnTo>
                      <a:lnTo>
                        <a:pt x="4" y="54"/>
                      </a:lnTo>
                      <a:lnTo>
                        <a:pt x="9" y="58"/>
                      </a:lnTo>
                      <a:lnTo>
                        <a:pt x="9" y="75"/>
                      </a:lnTo>
                      <a:lnTo>
                        <a:pt x="13" y="79"/>
                      </a:lnTo>
                      <a:lnTo>
                        <a:pt x="13" y="71"/>
                      </a:lnTo>
                      <a:lnTo>
                        <a:pt x="13" y="75"/>
                      </a:lnTo>
                      <a:lnTo>
                        <a:pt x="17" y="79"/>
                      </a:lnTo>
                      <a:lnTo>
                        <a:pt x="17" y="83"/>
                      </a:lnTo>
                      <a:lnTo>
                        <a:pt x="17" y="42"/>
                      </a:lnTo>
                      <a:lnTo>
                        <a:pt x="21" y="37"/>
                      </a:lnTo>
                      <a:lnTo>
                        <a:pt x="21" y="33"/>
                      </a:lnTo>
                      <a:lnTo>
                        <a:pt x="21" y="91"/>
                      </a:lnTo>
                      <a:lnTo>
                        <a:pt x="25" y="96"/>
                      </a:lnTo>
                      <a:lnTo>
                        <a:pt x="25" y="100"/>
                      </a:lnTo>
                      <a:lnTo>
                        <a:pt x="25" y="71"/>
                      </a:lnTo>
                      <a:lnTo>
                        <a:pt x="29" y="67"/>
                      </a:lnTo>
                      <a:lnTo>
                        <a:pt x="29" y="42"/>
                      </a:lnTo>
                      <a:lnTo>
                        <a:pt x="29" y="54"/>
                      </a:lnTo>
                      <a:lnTo>
                        <a:pt x="33" y="58"/>
                      </a:lnTo>
                      <a:lnTo>
                        <a:pt x="33" y="75"/>
                      </a:lnTo>
                      <a:lnTo>
                        <a:pt x="38" y="79"/>
                      </a:lnTo>
                      <a:lnTo>
                        <a:pt x="38" y="104"/>
                      </a:lnTo>
                      <a:lnTo>
                        <a:pt x="38" y="42"/>
                      </a:lnTo>
                      <a:lnTo>
                        <a:pt x="42" y="37"/>
                      </a:lnTo>
                      <a:lnTo>
                        <a:pt x="42" y="33"/>
                      </a:lnTo>
                      <a:lnTo>
                        <a:pt x="42" y="87"/>
                      </a:lnTo>
                      <a:lnTo>
                        <a:pt x="46" y="91"/>
                      </a:lnTo>
                      <a:lnTo>
                        <a:pt x="46" y="104"/>
                      </a:lnTo>
                      <a:lnTo>
                        <a:pt x="46" y="83"/>
                      </a:lnTo>
                      <a:lnTo>
                        <a:pt x="50" y="79"/>
                      </a:lnTo>
                      <a:lnTo>
                        <a:pt x="50" y="50"/>
                      </a:lnTo>
                      <a:lnTo>
                        <a:pt x="54" y="54"/>
                      </a:lnTo>
                      <a:lnTo>
                        <a:pt x="54" y="71"/>
                      </a:lnTo>
                      <a:lnTo>
                        <a:pt x="54" y="67"/>
                      </a:lnTo>
                      <a:lnTo>
                        <a:pt x="58" y="62"/>
                      </a:lnTo>
                      <a:lnTo>
                        <a:pt x="58" y="104"/>
                      </a:lnTo>
                      <a:lnTo>
                        <a:pt x="58" y="58"/>
                      </a:lnTo>
                      <a:lnTo>
                        <a:pt x="58" y="67"/>
                      </a:lnTo>
                      <a:lnTo>
                        <a:pt x="63" y="62"/>
                      </a:lnTo>
                      <a:lnTo>
                        <a:pt x="63" y="29"/>
                      </a:lnTo>
                      <a:lnTo>
                        <a:pt x="63" y="62"/>
                      </a:lnTo>
                      <a:lnTo>
                        <a:pt x="67" y="67"/>
                      </a:lnTo>
                      <a:lnTo>
                        <a:pt x="67" y="104"/>
                      </a:lnTo>
                      <a:lnTo>
                        <a:pt x="67" y="91"/>
                      </a:lnTo>
                      <a:lnTo>
                        <a:pt x="71" y="87"/>
                      </a:lnTo>
                      <a:lnTo>
                        <a:pt x="71" y="54"/>
                      </a:lnTo>
                      <a:lnTo>
                        <a:pt x="71" y="58"/>
                      </a:lnTo>
                      <a:lnTo>
                        <a:pt x="75" y="54"/>
                      </a:lnTo>
                      <a:lnTo>
                        <a:pt x="75" y="67"/>
                      </a:lnTo>
                      <a:lnTo>
                        <a:pt x="79" y="62"/>
                      </a:lnTo>
                      <a:lnTo>
                        <a:pt x="79" y="108"/>
                      </a:lnTo>
                      <a:lnTo>
                        <a:pt x="79" y="58"/>
                      </a:lnTo>
                      <a:lnTo>
                        <a:pt x="79" y="91"/>
                      </a:lnTo>
                      <a:lnTo>
                        <a:pt x="83" y="87"/>
                      </a:lnTo>
                      <a:lnTo>
                        <a:pt x="83" y="25"/>
                      </a:lnTo>
                      <a:lnTo>
                        <a:pt x="83" y="50"/>
                      </a:lnTo>
                      <a:lnTo>
                        <a:pt x="87" y="54"/>
                      </a:lnTo>
                      <a:lnTo>
                        <a:pt x="87" y="108"/>
                      </a:lnTo>
                      <a:lnTo>
                        <a:pt x="87" y="96"/>
                      </a:lnTo>
                      <a:lnTo>
                        <a:pt x="92" y="100"/>
                      </a:lnTo>
                      <a:lnTo>
                        <a:pt x="92" y="58"/>
                      </a:lnTo>
                      <a:lnTo>
                        <a:pt x="96" y="62"/>
                      </a:lnTo>
                      <a:lnTo>
                        <a:pt x="96" y="58"/>
                      </a:lnTo>
                      <a:lnTo>
                        <a:pt x="96" y="58"/>
                      </a:lnTo>
                      <a:lnTo>
                        <a:pt x="100" y="62"/>
                      </a:lnTo>
                      <a:lnTo>
                        <a:pt x="100" y="58"/>
                      </a:lnTo>
                      <a:lnTo>
                        <a:pt x="100" y="62"/>
                      </a:lnTo>
                      <a:lnTo>
                        <a:pt x="104" y="67"/>
                      </a:lnTo>
                      <a:lnTo>
                        <a:pt x="104" y="129"/>
                      </a:lnTo>
                      <a:lnTo>
                        <a:pt x="104" y="42"/>
                      </a:lnTo>
                      <a:lnTo>
                        <a:pt x="108" y="33"/>
                      </a:lnTo>
                      <a:lnTo>
                        <a:pt x="108" y="12"/>
                      </a:lnTo>
                      <a:lnTo>
                        <a:pt x="108" y="112"/>
                      </a:lnTo>
                      <a:lnTo>
                        <a:pt x="112" y="108"/>
                      </a:lnTo>
                      <a:lnTo>
                        <a:pt x="112" y="116"/>
                      </a:lnTo>
                      <a:lnTo>
                        <a:pt x="112" y="67"/>
                      </a:lnTo>
                      <a:lnTo>
                        <a:pt x="117" y="62"/>
                      </a:lnTo>
                      <a:lnTo>
                        <a:pt x="117" y="67"/>
                      </a:lnTo>
                      <a:lnTo>
                        <a:pt x="117" y="58"/>
                      </a:lnTo>
                      <a:lnTo>
                        <a:pt x="121" y="54"/>
                      </a:lnTo>
                      <a:lnTo>
                        <a:pt x="121" y="46"/>
                      </a:lnTo>
                      <a:lnTo>
                        <a:pt x="121" y="62"/>
                      </a:lnTo>
                      <a:lnTo>
                        <a:pt x="125" y="67"/>
                      </a:lnTo>
                      <a:lnTo>
                        <a:pt x="125" y="137"/>
                      </a:lnTo>
                      <a:lnTo>
                        <a:pt x="125" y="62"/>
                      </a:lnTo>
                      <a:lnTo>
                        <a:pt x="125" y="133"/>
                      </a:lnTo>
                      <a:lnTo>
                        <a:pt x="129" y="112"/>
                      </a:lnTo>
                      <a:lnTo>
                        <a:pt x="129" y="4"/>
                      </a:lnTo>
                      <a:lnTo>
                        <a:pt x="129" y="33"/>
                      </a:lnTo>
                      <a:lnTo>
                        <a:pt x="133" y="37"/>
                      </a:lnTo>
                      <a:lnTo>
                        <a:pt x="133" y="116"/>
                      </a:lnTo>
                      <a:lnTo>
                        <a:pt x="133" y="91"/>
                      </a:lnTo>
                      <a:lnTo>
                        <a:pt x="137" y="87"/>
                      </a:lnTo>
                      <a:lnTo>
                        <a:pt x="137" y="91"/>
                      </a:lnTo>
                      <a:lnTo>
                        <a:pt x="137" y="62"/>
                      </a:lnTo>
                      <a:lnTo>
                        <a:pt x="137" y="67"/>
                      </a:lnTo>
                      <a:lnTo>
                        <a:pt x="141" y="62"/>
                      </a:lnTo>
                      <a:lnTo>
                        <a:pt x="141" y="75"/>
                      </a:lnTo>
                      <a:lnTo>
                        <a:pt x="141" y="37"/>
                      </a:lnTo>
                      <a:lnTo>
                        <a:pt x="141" y="42"/>
                      </a:lnTo>
                      <a:lnTo>
                        <a:pt x="146" y="46"/>
                      </a:lnTo>
                      <a:lnTo>
                        <a:pt x="146" y="71"/>
                      </a:lnTo>
                      <a:lnTo>
                        <a:pt x="146" y="71"/>
                      </a:lnTo>
                      <a:lnTo>
                        <a:pt x="150" y="75"/>
                      </a:lnTo>
                      <a:lnTo>
                        <a:pt x="150" y="141"/>
                      </a:lnTo>
                      <a:lnTo>
                        <a:pt x="150" y="42"/>
                      </a:lnTo>
                      <a:lnTo>
                        <a:pt x="150" y="67"/>
                      </a:lnTo>
                      <a:lnTo>
                        <a:pt x="154" y="54"/>
                      </a:lnTo>
                      <a:lnTo>
                        <a:pt x="154" y="0"/>
                      </a:lnTo>
                      <a:lnTo>
                        <a:pt x="154" y="116"/>
                      </a:lnTo>
                      <a:lnTo>
                        <a:pt x="158" y="121"/>
                      </a:lnTo>
                      <a:lnTo>
                        <a:pt x="158" y="125"/>
                      </a:lnTo>
                      <a:lnTo>
                        <a:pt x="158" y="83"/>
                      </a:lnTo>
                      <a:lnTo>
                        <a:pt x="162" y="87"/>
                      </a:lnTo>
                      <a:lnTo>
                        <a:pt x="162" y="50"/>
                      </a:lnTo>
                      <a:lnTo>
                        <a:pt x="166" y="46"/>
                      </a:lnTo>
                      <a:lnTo>
                        <a:pt x="166" y="37"/>
                      </a:lnTo>
                      <a:lnTo>
                        <a:pt x="166" y="58"/>
                      </a:lnTo>
                      <a:lnTo>
                        <a:pt x="171" y="62"/>
                      </a:lnTo>
                      <a:lnTo>
                        <a:pt x="171" y="75"/>
                      </a:lnTo>
                      <a:lnTo>
                        <a:pt x="171" y="67"/>
                      </a:lnTo>
                      <a:lnTo>
                        <a:pt x="175" y="75"/>
                      </a:lnTo>
                      <a:lnTo>
                        <a:pt x="175" y="133"/>
                      </a:lnTo>
                      <a:lnTo>
                        <a:pt x="175" y="4"/>
                      </a:lnTo>
                      <a:lnTo>
                        <a:pt x="179" y="12"/>
                      </a:lnTo>
                      <a:lnTo>
                        <a:pt x="179" y="1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Freeform 78"/>
                <p:cNvSpPr>
                  <a:spLocks/>
                </p:cNvSpPr>
                <p:nvPr/>
              </p:nvSpPr>
              <p:spPr bwMode="auto">
                <a:xfrm>
                  <a:off x="1356" y="1340"/>
                  <a:ext cx="191" cy="125"/>
                </a:xfrm>
                <a:custGeom>
                  <a:avLst/>
                  <a:gdLst>
                    <a:gd name="T0" fmla="*/ 4 w 191"/>
                    <a:gd name="T1" fmla="*/ 104 h 125"/>
                    <a:gd name="T2" fmla="*/ 8 w 191"/>
                    <a:gd name="T3" fmla="*/ 50 h 125"/>
                    <a:gd name="T4" fmla="*/ 12 w 191"/>
                    <a:gd name="T5" fmla="*/ 38 h 125"/>
                    <a:gd name="T6" fmla="*/ 17 w 191"/>
                    <a:gd name="T7" fmla="*/ 109 h 125"/>
                    <a:gd name="T8" fmla="*/ 21 w 191"/>
                    <a:gd name="T9" fmla="*/ 46 h 125"/>
                    <a:gd name="T10" fmla="*/ 25 w 191"/>
                    <a:gd name="T11" fmla="*/ 63 h 125"/>
                    <a:gd name="T12" fmla="*/ 29 w 191"/>
                    <a:gd name="T13" fmla="*/ 88 h 125"/>
                    <a:gd name="T14" fmla="*/ 33 w 191"/>
                    <a:gd name="T15" fmla="*/ 30 h 125"/>
                    <a:gd name="T16" fmla="*/ 37 w 191"/>
                    <a:gd name="T17" fmla="*/ 55 h 125"/>
                    <a:gd name="T18" fmla="*/ 41 w 191"/>
                    <a:gd name="T19" fmla="*/ 100 h 125"/>
                    <a:gd name="T20" fmla="*/ 46 w 191"/>
                    <a:gd name="T21" fmla="*/ 9 h 125"/>
                    <a:gd name="T22" fmla="*/ 50 w 191"/>
                    <a:gd name="T23" fmla="*/ 67 h 125"/>
                    <a:gd name="T24" fmla="*/ 58 w 191"/>
                    <a:gd name="T25" fmla="*/ 25 h 125"/>
                    <a:gd name="T26" fmla="*/ 62 w 191"/>
                    <a:gd name="T27" fmla="*/ 104 h 125"/>
                    <a:gd name="T28" fmla="*/ 66 w 191"/>
                    <a:gd name="T29" fmla="*/ 92 h 125"/>
                    <a:gd name="T30" fmla="*/ 71 w 191"/>
                    <a:gd name="T31" fmla="*/ 30 h 125"/>
                    <a:gd name="T32" fmla="*/ 75 w 191"/>
                    <a:gd name="T33" fmla="*/ 92 h 125"/>
                    <a:gd name="T34" fmla="*/ 79 w 191"/>
                    <a:gd name="T35" fmla="*/ 21 h 125"/>
                    <a:gd name="T36" fmla="*/ 83 w 191"/>
                    <a:gd name="T37" fmla="*/ 59 h 125"/>
                    <a:gd name="T38" fmla="*/ 87 w 191"/>
                    <a:gd name="T39" fmla="*/ 38 h 125"/>
                    <a:gd name="T40" fmla="*/ 91 w 191"/>
                    <a:gd name="T41" fmla="*/ 13 h 125"/>
                    <a:gd name="T42" fmla="*/ 95 w 191"/>
                    <a:gd name="T43" fmla="*/ 113 h 125"/>
                    <a:gd name="T44" fmla="*/ 100 w 191"/>
                    <a:gd name="T45" fmla="*/ 17 h 125"/>
                    <a:gd name="T46" fmla="*/ 108 w 191"/>
                    <a:gd name="T47" fmla="*/ 55 h 125"/>
                    <a:gd name="T48" fmla="*/ 112 w 191"/>
                    <a:gd name="T49" fmla="*/ 104 h 125"/>
                    <a:gd name="T50" fmla="*/ 116 w 191"/>
                    <a:gd name="T51" fmla="*/ 117 h 125"/>
                    <a:gd name="T52" fmla="*/ 125 w 191"/>
                    <a:gd name="T53" fmla="*/ 38 h 125"/>
                    <a:gd name="T54" fmla="*/ 129 w 191"/>
                    <a:gd name="T55" fmla="*/ 42 h 125"/>
                    <a:gd name="T56" fmla="*/ 133 w 191"/>
                    <a:gd name="T57" fmla="*/ 50 h 125"/>
                    <a:gd name="T58" fmla="*/ 137 w 191"/>
                    <a:gd name="T59" fmla="*/ 42 h 125"/>
                    <a:gd name="T60" fmla="*/ 141 w 191"/>
                    <a:gd name="T61" fmla="*/ 84 h 125"/>
                    <a:gd name="T62" fmla="*/ 141 w 191"/>
                    <a:gd name="T63" fmla="*/ 88 h 125"/>
                    <a:gd name="T64" fmla="*/ 149 w 191"/>
                    <a:gd name="T65" fmla="*/ 21 h 125"/>
                    <a:gd name="T66" fmla="*/ 154 w 191"/>
                    <a:gd name="T67" fmla="*/ 46 h 125"/>
                    <a:gd name="T68" fmla="*/ 158 w 191"/>
                    <a:gd name="T69" fmla="*/ 113 h 125"/>
                    <a:gd name="T70" fmla="*/ 162 w 191"/>
                    <a:gd name="T71" fmla="*/ 125 h 125"/>
                    <a:gd name="T72" fmla="*/ 170 w 191"/>
                    <a:gd name="T73" fmla="*/ 42 h 125"/>
                    <a:gd name="T74" fmla="*/ 174 w 191"/>
                    <a:gd name="T75" fmla="*/ 46 h 125"/>
                    <a:gd name="T76" fmla="*/ 174 w 191"/>
                    <a:gd name="T77" fmla="*/ 46 h 125"/>
                    <a:gd name="T78" fmla="*/ 179 w 191"/>
                    <a:gd name="T79" fmla="*/ 46 h 125"/>
                    <a:gd name="T80" fmla="*/ 183 w 191"/>
                    <a:gd name="T81" fmla="*/ 0 h 125"/>
                    <a:gd name="T82" fmla="*/ 187 w 191"/>
                    <a:gd name="T83"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125">
                      <a:moveTo>
                        <a:pt x="0" y="117"/>
                      </a:moveTo>
                      <a:lnTo>
                        <a:pt x="0" y="100"/>
                      </a:lnTo>
                      <a:lnTo>
                        <a:pt x="4" y="104"/>
                      </a:lnTo>
                      <a:lnTo>
                        <a:pt x="4" y="46"/>
                      </a:lnTo>
                      <a:lnTo>
                        <a:pt x="8" y="42"/>
                      </a:lnTo>
                      <a:lnTo>
                        <a:pt x="8" y="50"/>
                      </a:lnTo>
                      <a:lnTo>
                        <a:pt x="8" y="34"/>
                      </a:lnTo>
                      <a:lnTo>
                        <a:pt x="8" y="34"/>
                      </a:lnTo>
                      <a:lnTo>
                        <a:pt x="12" y="38"/>
                      </a:lnTo>
                      <a:lnTo>
                        <a:pt x="12" y="63"/>
                      </a:lnTo>
                      <a:lnTo>
                        <a:pt x="17" y="59"/>
                      </a:lnTo>
                      <a:lnTo>
                        <a:pt x="17" y="109"/>
                      </a:lnTo>
                      <a:lnTo>
                        <a:pt x="17" y="50"/>
                      </a:lnTo>
                      <a:lnTo>
                        <a:pt x="17" y="50"/>
                      </a:lnTo>
                      <a:lnTo>
                        <a:pt x="21" y="46"/>
                      </a:lnTo>
                      <a:lnTo>
                        <a:pt x="21" y="0"/>
                      </a:lnTo>
                      <a:lnTo>
                        <a:pt x="21" y="59"/>
                      </a:lnTo>
                      <a:lnTo>
                        <a:pt x="25" y="63"/>
                      </a:lnTo>
                      <a:lnTo>
                        <a:pt x="25" y="121"/>
                      </a:lnTo>
                      <a:lnTo>
                        <a:pt x="25" y="96"/>
                      </a:lnTo>
                      <a:lnTo>
                        <a:pt x="29" y="88"/>
                      </a:lnTo>
                      <a:lnTo>
                        <a:pt x="29" y="34"/>
                      </a:lnTo>
                      <a:lnTo>
                        <a:pt x="29" y="34"/>
                      </a:lnTo>
                      <a:lnTo>
                        <a:pt x="33" y="30"/>
                      </a:lnTo>
                      <a:lnTo>
                        <a:pt x="33" y="25"/>
                      </a:lnTo>
                      <a:lnTo>
                        <a:pt x="33" y="50"/>
                      </a:lnTo>
                      <a:lnTo>
                        <a:pt x="37" y="55"/>
                      </a:lnTo>
                      <a:lnTo>
                        <a:pt x="37" y="50"/>
                      </a:lnTo>
                      <a:lnTo>
                        <a:pt x="41" y="55"/>
                      </a:lnTo>
                      <a:lnTo>
                        <a:pt x="41" y="100"/>
                      </a:lnTo>
                      <a:lnTo>
                        <a:pt x="41" y="34"/>
                      </a:lnTo>
                      <a:lnTo>
                        <a:pt x="46" y="30"/>
                      </a:lnTo>
                      <a:lnTo>
                        <a:pt x="46" y="9"/>
                      </a:lnTo>
                      <a:lnTo>
                        <a:pt x="46" y="100"/>
                      </a:lnTo>
                      <a:lnTo>
                        <a:pt x="50" y="109"/>
                      </a:lnTo>
                      <a:lnTo>
                        <a:pt x="50" y="67"/>
                      </a:lnTo>
                      <a:lnTo>
                        <a:pt x="54" y="63"/>
                      </a:lnTo>
                      <a:lnTo>
                        <a:pt x="54" y="21"/>
                      </a:lnTo>
                      <a:lnTo>
                        <a:pt x="58" y="25"/>
                      </a:lnTo>
                      <a:lnTo>
                        <a:pt x="58" y="55"/>
                      </a:lnTo>
                      <a:lnTo>
                        <a:pt x="62" y="59"/>
                      </a:lnTo>
                      <a:lnTo>
                        <a:pt x="62" y="104"/>
                      </a:lnTo>
                      <a:lnTo>
                        <a:pt x="62" y="55"/>
                      </a:lnTo>
                      <a:lnTo>
                        <a:pt x="62" y="100"/>
                      </a:lnTo>
                      <a:lnTo>
                        <a:pt x="66" y="92"/>
                      </a:lnTo>
                      <a:lnTo>
                        <a:pt x="66" y="17"/>
                      </a:lnTo>
                      <a:lnTo>
                        <a:pt x="66" y="25"/>
                      </a:lnTo>
                      <a:lnTo>
                        <a:pt x="71" y="30"/>
                      </a:lnTo>
                      <a:lnTo>
                        <a:pt x="71" y="113"/>
                      </a:lnTo>
                      <a:lnTo>
                        <a:pt x="71" y="96"/>
                      </a:lnTo>
                      <a:lnTo>
                        <a:pt x="75" y="92"/>
                      </a:lnTo>
                      <a:lnTo>
                        <a:pt x="75" y="42"/>
                      </a:lnTo>
                      <a:lnTo>
                        <a:pt x="79" y="38"/>
                      </a:lnTo>
                      <a:lnTo>
                        <a:pt x="79" y="21"/>
                      </a:lnTo>
                      <a:lnTo>
                        <a:pt x="79" y="34"/>
                      </a:lnTo>
                      <a:lnTo>
                        <a:pt x="83" y="38"/>
                      </a:lnTo>
                      <a:lnTo>
                        <a:pt x="83" y="59"/>
                      </a:lnTo>
                      <a:lnTo>
                        <a:pt x="87" y="55"/>
                      </a:lnTo>
                      <a:lnTo>
                        <a:pt x="87" y="104"/>
                      </a:lnTo>
                      <a:lnTo>
                        <a:pt x="87" y="38"/>
                      </a:lnTo>
                      <a:lnTo>
                        <a:pt x="87" y="50"/>
                      </a:lnTo>
                      <a:lnTo>
                        <a:pt x="91" y="55"/>
                      </a:lnTo>
                      <a:lnTo>
                        <a:pt x="91" y="13"/>
                      </a:lnTo>
                      <a:lnTo>
                        <a:pt x="91" y="71"/>
                      </a:lnTo>
                      <a:lnTo>
                        <a:pt x="95" y="75"/>
                      </a:lnTo>
                      <a:lnTo>
                        <a:pt x="95" y="113"/>
                      </a:lnTo>
                      <a:lnTo>
                        <a:pt x="95" y="84"/>
                      </a:lnTo>
                      <a:lnTo>
                        <a:pt x="100" y="79"/>
                      </a:lnTo>
                      <a:lnTo>
                        <a:pt x="100" y="17"/>
                      </a:lnTo>
                      <a:lnTo>
                        <a:pt x="104" y="21"/>
                      </a:lnTo>
                      <a:lnTo>
                        <a:pt x="104" y="50"/>
                      </a:lnTo>
                      <a:lnTo>
                        <a:pt x="108" y="55"/>
                      </a:lnTo>
                      <a:lnTo>
                        <a:pt x="108" y="84"/>
                      </a:lnTo>
                      <a:lnTo>
                        <a:pt x="112" y="96"/>
                      </a:lnTo>
                      <a:lnTo>
                        <a:pt x="112" y="104"/>
                      </a:lnTo>
                      <a:lnTo>
                        <a:pt x="112" y="13"/>
                      </a:lnTo>
                      <a:lnTo>
                        <a:pt x="116" y="9"/>
                      </a:lnTo>
                      <a:lnTo>
                        <a:pt x="116" y="117"/>
                      </a:lnTo>
                      <a:lnTo>
                        <a:pt x="120" y="113"/>
                      </a:lnTo>
                      <a:lnTo>
                        <a:pt x="120" y="46"/>
                      </a:lnTo>
                      <a:lnTo>
                        <a:pt x="125" y="38"/>
                      </a:lnTo>
                      <a:lnTo>
                        <a:pt x="125" y="21"/>
                      </a:lnTo>
                      <a:lnTo>
                        <a:pt x="125" y="38"/>
                      </a:lnTo>
                      <a:lnTo>
                        <a:pt x="129" y="42"/>
                      </a:lnTo>
                      <a:lnTo>
                        <a:pt x="129" y="50"/>
                      </a:lnTo>
                      <a:lnTo>
                        <a:pt x="129" y="46"/>
                      </a:lnTo>
                      <a:lnTo>
                        <a:pt x="133" y="50"/>
                      </a:lnTo>
                      <a:lnTo>
                        <a:pt x="133" y="109"/>
                      </a:lnTo>
                      <a:lnTo>
                        <a:pt x="133" y="46"/>
                      </a:lnTo>
                      <a:lnTo>
                        <a:pt x="137" y="42"/>
                      </a:lnTo>
                      <a:lnTo>
                        <a:pt x="137" y="9"/>
                      </a:lnTo>
                      <a:lnTo>
                        <a:pt x="137" y="79"/>
                      </a:lnTo>
                      <a:lnTo>
                        <a:pt x="141" y="84"/>
                      </a:lnTo>
                      <a:lnTo>
                        <a:pt x="141" y="125"/>
                      </a:lnTo>
                      <a:lnTo>
                        <a:pt x="141" y="75"/>
                      </a:lnTo>
                      <a:lnTo>
                        <a:pt x="141" y="88"/>
                      </a:lnTo>
                      <a:lnTo>
                        <a:pt x="145" y="84"/>
                      </a:lnTo>
                      <a:lnTo>
                        <a:pt x="145" y="25"/>
                      </a:lnTo>
                      <a:lnTo>
                        <a:pt x="149" y="21"/>
                      </a:lnTo>
                      <a:lnTo>
                        <a:pt x="149" y="55"/>
                      </a:lnTo>
                      <a:lnTo>
                        <a:pt x="154" y="50"/>
                      </a:lnTo>
                      <a:lnTo>
                        <a:pt x="154" y="46"/>
                      </a:lnTo>
                      <a:lnTo>
                        <a:pt x="154" y="50"/>
                      </a:lnTo>
                      <a:lnTo>
                        <a:pt x="158" y="59"/>
                      </a:lnTo>
                      <a:lnTo>
                        <a:pt x="158" y="113"/>
                      </a:lnTo>
                      <a:lnTo>
                        <a:pt x="158" y="13"/>
                      </a:lnTo>
                      <a:lnTo>
                        <a:pt x="162" y="9"/>
                      </a:lnTo>
                      <a:lnTo>
                        <a:pt x="162" y="125"/>
                      </a:lnTo>
                      <a:lnTo>
                        <a:pt x="166" y="121"/>
                      </a:lnTo>
                      <a:lnTo>
                        <a:pt x="166" y="46"/>
                      </a:lnTo>
                      <a:lnTo>
                        <a:pt x="170" y="42"/>
                      </a:lnTo>
                      <a:lnTo>
                        <a:pt x="170" y="25"/>
                      </a:lnTo>
                      <a:lnTo>
                        <a:pt x="170" y="42"/>
                      </a:lnTo>
                      <a:lnTo>
                        <a:pt x="174" y="46"/>
                      </a:lnTo>
                      <a:lnTo>
                        <a:pt x="174" y="50"/>
                      </a:lnTo>
                      <a:lnTo>
                        <a:pt x="174" y="42"/>
                      </a:lnTo>
                      <a:lnTo>
                        <a:pt x="174" y="46"/>
                      </a:lnTo>
                      <a:lnTo>
                        <a:pt x="179" y="50"/>
                      </a:lnTo>
                      <a:lnTo>
                        <a:pt x="179" y="121"/>
                      </a:lnTo>
                      <a:lnTo>
                        <a:pt x="179" y="46"/>
                      </a:lnTo>
                      <a:lnTo>
                        <a:pt x="183" y="50"/>
                      </a:lnTo>
                      <a:lnTo>
                        <a:pt x="183" y="67"/>
                      </a:lnTo>
                      <a:lnTo>
                        <a:pt x="183" y="0"/>
                      </a:lnTo>
                      <a:lnTo>
                        <a:pt x="183" y="59"/>
                      </a:lnTo>
                      <a:lnTo>
                        <a:pt x="187" y="63"/>
                      </a:lnTo>
                      <a:lnTo>
                        <a:pt x="187" y="117"/>
                      </a:lnTo>
                      <a:lnTo>
                        <a:pt x="187" y="79"/>
                      </a:lnTo>
                      <a:lnTo>
                        <a:pt x="191"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Freeform 79"/>
                <p:cNvSpPr>
                  <a:spLocks/>
                </p:cNvSpPr>
                <p:nvPr/>
              </p:nvSpPr>
              <p:spPr bwMode="auto">
                <a:xfrm>
                  <a:off x="1547" y="1332"/>
                  <a:ext cx="150" cy="146"/>
                </a:xfrm>
                <a:custGeom>
                  <a:avLst/>
                  <a:gdLst>
                    <a:gd name="T0" fmla="*/ 0 w 150"/>
                    <a:gd name="T1" fmla="*/ 33 h 146"/>
                    <a:gd name="T2" fmla="*/ 4 w 150"/>
                    <a:gd name="T3" fmla="*/ 42 h 146"/>
                    <a:gd name="T4" fmla="*/ 4 w 150"/>
                    <a:gd name="T5" fmla="*/ 58 h 146"/>
                    <a:gd name="T6" fmla="*/ 8 w 150"/>
                    <a:gd name="T7" fmla="*/ 50 h 146"/>
                    <a:gd name="T8" fmla="*/ 13 w 150"/>
                    <a:gd name="T9" fmla="*/ 63 h 146"/>
                    <a:gd name="T10" fmla="*/ 13 w 150"/>
                    <a:gd name="T11" fmla="*/ 0 h 146"/>
                    <a:gd name="T12" fmla="*/ 17 w 150"/>
                    <a:gd name="T13" fmla="*/ 21 h 146"/>
                    <a:gd name="T14" fmla="*/ 21 w 150"/>
                    <a:gd name="T15" fmla="*/ 129 h 146"/>
                    <a:gd name="T16" fmla="*/ 25 w 150"/>
                    <a:gd name="T17" fmla="*/ 50 h 146"/>
                    <a:gd name="T18" fmla="*/ 25 w 150"/>
                    <a:gd name="T19" fmla="*/ 54 h 146"/>
                    <a:gd name="T20" fmla="*/ 29 w 150"/>
                    <a:gd name="T21" fmla="*/ 50 h 146"/>
                    <a:gd name="T22" fmla="*/ 33 w 150"/>
                    <a:gd name="T23" fmla="*/ 58 h 146"/>
                    <a:gd name="T24" fmla="*/ 33 w 150"/>
                    <a:gd name="T25" fmla="*/ 71 h 146"/>
                    <a:gd name="T26" fmla="*/ 37 w 150"/>
                    <a:gd name="T27" fmla="*/ 0 h 146"/>
                    <a:gd name="T28" fmla="*/ 42 w 150"/>
                    <a:gd name="T29" fmla="*/ 96 h 146"/>
                    <a:gd name="T30" fmla="*/ 42 w 150"/>
                    <a:gd name="T31" fmla="*/ 87 h 146"/>
                    <a:gd name="T32" fmla="*/ 46 w 150"/>
                    <a:gd name="T33" fmla="*/ 33 h 146"/>
                    <a:gd name="T34" fmla="*/ 50 w 150"/>
                    <a:gd name="T35" fmla="*/ 42 h 146"/>
                    <a:gd name="T36" fmla="*/ 50 w 150"/>
                    <a:gd name="T37" fmla="*/ 50 h 146"/>
                    <a:gd name="T38" fmla="*/ 54 w 150"/>
                    <a:gd name="T39" fmla="*/ 46 h 146"/>
                    <a:gd name="T40" fmla="*/ 58 w 150"/>
                    <a:gd name="T41" fmla="*/ 71 h 146"/>
                    <a:gd name="T42" fmla="*/ 58 w 150"/>
                    <a:gd name="T43" fmla="*/ 13 h 146"/>
                    <a:gd name="T44" fmla="*/ 62 w 150"/>
                    <a:gd name="T45" fmla="*/ 29 h 146"/>
                    <a:gd name="T46" fmla="*/ 62 w 150"/>
                    <a:gd name="T47" fmla="*/ 146 h 146"/>
                    <a:gd name="T48" fmla="*/ 67 w 150"/>
                    <a:gd name="T49" fmla="*/ 42 h 146"/>
                    <a:gd name="T50" fmla="*/ 71 w 150"/>
                    <a:gd name="T51" fmla="*/ 63 h 146"/>
                    <a:gd name="T52" fmla="*/ 71 w 150"/>
                    <a:gd name="T53" fmla="*/ 42 h 146"/>
                    <a:gd name="T54" fmla="*/ 75 w 150"/>
                    <a:gd name="T55" fmla="*/ 38 h 146"/>
                    <a:gd name="T56" fmla="*/ 79 w 150"/>
                    <a:gd name="T57" fmla="*/ 63 h 146"/>
                    <a:gd name="T58" fmla="*/ 79 w 150"/>
                    <a:gd name="T59" fmla="*/ 108 h 146"/>
                    <a:gd name="T60" fmla="*/ 83 w 150"/>
                    <a:gd name="T61" fmla="*/ 21 h 146"/>
                    <a:gd name="T62" fmla="*/ 87 w 150"/>
                    <a:gd name="T63" fmla="*/ 33 h 146"/>
                    <a:gd name="T64" fmla="*/ 87 w 150"/>
                    <a:gd name="T65" fmla="*/ 108 h 146"/>
                    <a:gd name="T66" fmla="*/ 91 w 150"/>
                    <a:gd name="T67" fmla="*/ 33 h 146"/>
                    <a:gd name="T68" fmla="*/ 96 w 150"/>
                    <a:gd name="T69" fmla="*/ 54 h 146"/>
                    <a:gd name="T70" fmla="*/ 96 w 150"/>
                    <a:gd name="T71" fmla="*/ 46 h 146"/>
                    <a:gd name="T72" fmla="*/ 100 w 150"/>
                    <a:gd name="T73" fmla="*/ 67 h 146"/>
                    <a:gd name="T74" fmla="*/ 104 w 150"/>
                    <a:gd name="T75" fmla="*/ 67 h 146"/>
                    <a:gd name="T76" fmla="*/ 104 w 150"/>
                    <a:gd name="T77" fmla="*/ 63 h 146"/>
                    <a:gd name="T78" fmla="*/ 108 w 150"/>
                    <a:gd name="T79" fmla="*/ 58 h 146"/>
                    <a:gd name="T80" fmla="*/ 108 w 150"/>
                    <a:gd name="T81" fmla="*/ 104 h 146"/>
                    <a:gd name="T82" fmla="*/ 112 w 150"/>
                    <a:gd name="T83" fmla="*/ 129 h 146"/>
                    <a:gd name="T84" fmla="*/ 116 w 150"/>
                    <a:gd name="T85" fmla="*/ 58 h 146"/>
                    <a:gd name="T86" fmla="*/ 116 w 150"/>
                    <a:gd name="T87" fmla="*/ 50 h 146"/>
                    <a:gd name="T88" fmla="*/ 121 w 150"/>
                    <a:gd name="T89" fmla="*/ 42 h 146"/>
                    <a:gd name="T90" fmla="*/ 125 w 150"/>
                    <a:gd name="T91" fmla="*/ 54 h 146"/>
                    <a:gd name="T92" fmla="*/ 125 w 150"/>
                    <a:gd name="T93" fmla="*/ 67 h 146"/>
                    <a:gd name="T94" fmla="*/ 129 w 150"/>
                    <a:gd name="T95" fmla="*/ 87 h 146"/>
                    <a:gd name="T96" fmla="*/ 133 w 150"/>
                    <a:gd name="T97" fmla="*/ 54 h 146"/>
                    <a:gd name="T98" fmla="*/ 133 w 150"/>
                    <a:gd name="T99" fmla="*/ 100 h 146"/>
                    <a:gd name="T100" fmla="*/ 137 w 150"/>
                    <a:gd name="T101" fmla="*/ 112 h 146"/>
                    <a:gd name="T102" fmla="*/ 141 w 150"/>
                    <a:gd name="T103" fmla="*/ 50 h 146"/>
                    <a:gd name="T104" fmla="*/ 145 w 150"/>
                    <a:gd name="T105" fmla="*/ 42 h 146"/>
                    <a:gd name="T106" fmla="*/ 150 w 150"/>
                    <a:gd name="T107" fmla="*/ 6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6">
                      <a:moveTo>
                        <a:pt x="0" y="83"/>
                      </a:moveTo>
                      <a:lnTo>
                        <a:pt x="0" y="33"/>
                      </a:lnTo>
                      <a:lnTo>
                        <a:pt x="0" y="46"/>
                      </a:lnTo>
                      <a:lnTo>
                        <a:pt x="4" y="42"/>
                      </a:lnTo>
                      <a:lnTo>
                        <a:pt x="4" y="33"/>
                      </a:lnTo>
                      <a:lnTo>
                        <a:pt x="4" y="58"/>
                      </a:lnTo>
                      <a:lnTo>
                        <a:pt x="8" y="54"/>
                      </a:lnTo>
                      <a:lnTo>
                        <a:pt x="8" y="50"/>
                      </a:lnTo>
                      <a:lnTo>
                        <a:pt x="8" y="58"/>
                      </a:lnTo>
                      <a:lnTo>
                        <a:pt x="13" y="63"/>
                      </a:lnTo>
                      <a:lnTo>
                        <a:pt x="13" y="125"/>
                      </a:lnTo>
                      <a:lnTo>
                        <a:pt x="13" y="0"/>
                      </a:lnTo>
                      <a:lnTo>
                        <a:pt x="13" y="13"/>
                      </a:lnTo>
                      <a:lnTo>
                        <a:pt x="17" y="21"/>
                      </a:lnTo>
                      <a:lnTo>
                        <a:pt x="17" y="121"/>
                      </a:lnTo>
                      <a:lnTo>
                        <a:pt x="21" y="129"/>
                      </a:lnTo>
                      <a:lnTo>
                        <a:pt x="21" y="54"/>
                      </a:lnTo>
                      <a:lnTo>
                        <a:pt x="25" y="50"/>
                      </a:lnTo>
                      <a:lnTo>
                        <a:pt x="25" y="38"/>
                      </a:lnTo>
                      <a:lnTo>
                        <a:pt x="25" y="54"/>
                      </a:lnTo>
                      <a:lnTo>
                        <a:pt x="29" y="50"/>
                      </a:lnTo>
                      <a:lnTo>
                        <a:pt x="29" y="50"/>
                      </a:lnTo>
                      <a:lnTo>
                        <a:pt x="29" y="54"/>
                      </a:lnTo>
                      <a:lnTo>
                        <a:pt x="33" y="58"/>
                      </a:lnTo>
                      <a:lnTo>
                        <a:pt x="33" y="125"/>
                      </a:lnTo>
                      <a:lnTo>
                        <a:pt x="33" y="71"/>
                      </a:lnTo>
                      <a:lnTo>
                        <a:pt x="37" y="79"/>
                      </a:lnTo>
                      <a:lnTo>
                        <a:pt x="37" y="0"/>
                      </a:lnTo>
                      <a:lnTo>
                        <a:pt x="37" y="87"/>
                      </a:lnTo>
                      <a:lnTo>
                        <a:pt x="42" y="96"/>
                      </a:lnTo>
                      <a:lnTo>
                        <a:pt x="42" y="146"/>
                      </a:lnTo>
                      <a:lnTo>
                        <a:pt x="42" y="87"/>
                      </a:lnTo>
                      <a:lnTo>
                        <a:pt x="46" y="75"/>
                      </a:lnTo>
                      <a:lnTo>
                        <a:pt x="46" y="33"/>
                      </a:lnTo>
                      <a:lnTo>
                        <a:pt x="46" y="38"/>
                      </a:lnTo>
                      <a:lnTo>
                        <a:pt x="50" y="42"/>
                      </a:lnTo>
                      <a:lnTo>
                        <a:pt x="50" y="63"/>
                      </a:lnTo>
                      <a:lnTo>
                        <a:pt x="50" y="50"/>
                      </a:lnTo>
                      <a:lnTo>
                        <a:pt x="54" y="54"/>
                      </a:lnTo>
                      <a:lnTo>
                        <a:pt x="54" y="46"/>
                      </a:lnTo>
                      <a:lnTo>
                        <a:pt x="54" y="67"/>
                      </a:lnTo>
                      <a:lnTo>
                        <a:pt x="58" y="71"/>
                      </a:lnTo>
                      <a:lnTo>
                        <a:pt x="58" y="108"/>
                      </a:lnTo>
                      <a:lnTo>
                        <a:pt x="58" y="13"/>
                      </a:lnTo>
                      <a:lnTo>
                        <a:pt x="58" y="25"/>
                      </a:lnTo>
                      <a:lnTo>
                        <a:pt x="62" y="29"/>
                      </a:lnTo>
                      <a:lnTo>
                        <a:pt x="62" y="17"/>
                      </a:lnTo>
                      <a:lnTo>
                        <a:pt x="62" y="146"/>
                      </a:lnTo>
                      <a:lnTo>
                        <a:pt x="67" y="137"/>
                      </a:lnTo>
                      <a:lnTo>
                        <a:pt x="67" y="42"/>
                      </a:lnTo>
                      <a:lnTo>
                        <a:pt x="71" y="38"/>
                      </a:lnTo>
                      <a:lnTo>
                        <a:pt x="71" y="63"/>
                      </a:lnTo>
                      <a:lnTo>
                        <a:pt x="71" y="33"/>
                      </a:lnTo>
                      <a:lnTo>
                        <a:pt x="71" y="42"/>
                      </a:lnTo>
                      <a:lnTo>
                        <a:pt x="75" y="46"/>
                      </a:lnTo>
                      <a:lnTo>
                        <a:pt x="75" y="38"/>
                      </a:lnTo>
                      <a:lnTo>
                        <a:pt x="75" y="58"/>
                      </a:lnTo>
                      <a:lnTo>
                        <a:pt x="79" y="63"/>
                      </a:lnTo>
                      <a:lnTo>
                        <a:pt x="79" y="54"/>
                      </a:lnTo>
                      <a:lnTo>
                        <a:pt x="79" y="108"/>
                      </a:lnTo>
                      <a:lnTo>
                        <a:pt x="83" y="96"/>
                      </a:lnTo>
                      <a:lnTo>
                        <a:pt x="83" y="21"/>
                      </a:lnTo>
                      <a:lnTo>
                        <a:pt x="83" y="25"/>
                      </a:lnTo>
                      <a:lnTo>
                        <a:pt x="87" y="33"/>
                      </a:lnTo>
                      <a:lnTo>
                        <a:pt x="87" y="137"/>
                      </a:lnTo>
                      <a:lnTo>
                        <a:pt x="87" y="108"/>
                      </a:lnTo>
                      <a:lnTo>
                        <a:pt x="91" y="104"/>
                      </a:lnTo>
                      <a:lnTo>
                        <a:pt x="91" y="33"/>
                      </a:lnTo>
                      <a:lnTo>
                        <a:pt x="91" y="50"/>
                      </a:lnTo>
                      <a:lnTo>
                        <a:pt x="96" y="54"/>
                      </a:lnTo>
                      <a:lnTo>
                        <a:pt x="96" y="63"/>
                      </a:lnTo>
                      <a:lnTo>
                        <a:pt x="96" y="46"/>
                      </a:lnTo>
                      <a:lnTo>
                        <a:pt x="100" y="42"/>
                      </a:lnTo>
                      <a:lnTo>
                        <a:pt x="100" y="67"/>
                      </a:lnTo>
                      <a:lnTo>
                        <a:pt x="100" y="63"/>
                      </a:lnTo>
                      <a:lnTo>
                        <a:pt x="104" y="67"/>
                      </a:lnTo>
                      <a:lnTo>
                        <a:pt x="104" y="96"/>
                      </a:lnTo>
                      <a:lnTo>
                        <a:pt x="104" y="63"/>
                      </a:lnTo>
                      <a:lnTo>
                        <a:pt x="104" y="67"/>
                      </a:lnTo>
                      <a:lnTo>
                        <a:pt x="108" y="58"/>
                      </a:lnTo>
                      <a:lnTo>
                        <a:pt x="108" y="29"/>
                      </a:lnTo>
                      <a:lnTo>
                        <a:pt x="108" y="104"/>
                      </a:lnTo>
                      <a:lnTo>
                        <a:pt x="112" y="108"/>
                      </a:lnTo>
                      <a:lnTo>
                        <a:pt x="112" y="129"/>
                      </a:lnTo>
                      <a:lnTo>
                        <a:pt x="112" y="63"/>
                      </a:lnTo>
                      <a:lnTo>
                        <a:pt x="116" y="58"/>
                      </a:lnTo>
                      <a:lnTo>
                        <a:pt x="116" y="42"/>
                      </a:lnTo>
                      <a:lnTo>
                        <a:pt x="116" y="50"/>
                      </a:lnTo>
                      <a:lnTo>
                        <a:pt x="121" y="46"/>
                      </a:lnTo>
                      <a:lnTo>
                        <a:pt x="121" y="42"/>
                      </a:lnTo>
                      <a:lnTo>
                        <a:pt x="121" y="50"/>
                      </a:lnTo>
                      <a:lnTo>
                        <a:pt x="125" y="54"/>
                      </a:lnTo>
                      <a:lnTo>
                        <a:pt x="125" y="67"/>
                      </a:lnTo>
                      <a:lnTo>
                        <a:pt x="125" y="67"/>
                      </a:lnTo>
                      <a:lnTo>
                        <a:pt x="129" y="71"/>
                      </a:lnTo>
                      <a:lnTo>
                        <a:pt x="129" y="87"/>
                      </a:lnTo>
                      <a:lnTo>
                        <a:pt x="129" y="58"/>
                      </a:lnTo>
                      <a:lnTo>
                        <a:pt x="133" y="54"/>
                      </a:lnTo>
                      <a:lnTo>
                        <a:pt x="133" y="42"/>
                      </a:lnTo>
                      <a:lnTo>
                        <a:pt x="133" y="100"/>
                      </a:lnTo>
                      <a:lnTo>
                        <a:pt x="137" y="104"/>
                      </a:lnTo>
                      <a:lnTo>
                        <a:pt x="137" y="112"/>
                      </a:lnTo>
                      <a:lnTo>
                        <a:pt x="137" y="54"/>
                      </a:lnTo>
                      <a:lnTo>
                        <a:pt x="141" y="50"/>
                      </a:lnTo>
                      <a:lnTo>
                        <a:pt x="141" y="46"/>
                      </a:lnTo>
                      <a:lnTo>
                        <a:pt x="145" y="42"/>
                      </a:lnTo>
                      <a:lnTo>
                        <a:pt x="145" y="63"/>
                      </a:lnTo>
                      <a:lnTo>
                        <a:pt x="15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Rectangle 81"/>
                <p:cNvSpPr>
                  <a:spLocks noChangeArrowheads="1"/>
                </p:cNvSpPr>
                <p:nvPr/>
              </p:nvSpPr>
              <p:spPr bwMode="auto">
                <a:xfrm>
                  <a:off x="620" y="2205"/>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82"/>
                <p:cNvSpPr>
                  <a:spLocks noChangeArrowheads="1"/>
                </p:cNvSpPr>
                <p:nvPr/>
              </p:nvSpPr>
              <p:spPr bwMode="auto">
                <a:xfrm>
                  <a:off x="620" y="2205"/>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83"/>
                <p:cNvSpPr>
                  <a:spLocks noChangeShapeType="1"/>
                </p:cNvSpPr>
                <p:nvPr/>
              </p:nvSpPr>
              <p:spPr bwMode="auto">
                <a:xfrm>
                  <a:off x="620" y="220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84"/>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85"/>
                <p:cNvSpPr>
                  <a:spLocks noChangeShapeType="1"/>
                </p:cNvSpPr>
                <p:nvPr/>
              </p:nvSpPr>
              <p:spPr bwMode="auto">
                <a:xfrm flipV="1">
                  <a:off x="1692"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86"/>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87"/>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88"/>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89"/>
                <p:cNvSpPr>
                  <a:spLocks noChangeShapeType="1"/>
                </p:cNvSpPr>
                <p:nvPr/>
              </p:nvSpPr>
              <p:spPr bwMode="auto">
                <a:xfrm flipV="1">
                  <a:off x="899"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90"/>
                <p:cNvSpPr>
                  <a:spLocks noChangeShapeType="1"/>
                </p:cNvSpPr>
                <p:nvPr/>
              </p:nvSpPr>
              <p:spPr bwMode="auto">
                <a:xfrm>
                  <a:off x="899"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Rectangle 91"/>
                <p:cNvSpPr>
                  <a:spLocks noChangeArrowheads="1"/>
                </p:cNvSpPr>
                <p:nvPr/>
              </p:nvSpPr>
              <p:spPr bwMode="auto">
                <a:xfrm>
                  <a:off x="845" y="257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407" name="Line 92"/>
                <p:cNvSpPr>
                  <a:spLocks noChangeShapeType="1"/>
                </p:cNvSpPr>
                <p:nvPr/>
              </p:nvSpPr>
              <p:spPr bwMode="auto">
                <a:xfrm flipV="1">
                  <a:off x="1190"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93"/>
                <p:cNvSpPr>
                  <a:spLocks noChangeShapeType="1"/>
                </p:cNvSpPr>
                <p:nvPr/>
              </p:nvSpPr>
              <p:spPr bwMode="auto">
                <a:xfrm>
                  <a:off x="1190"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Rectangle 94"/>
                <p:cNvSpPr>
                  <a:spLocks noChangeArrowheads="1"/>
                </p:cNvSpPr>
                <p:nvPr/>
              </p:nvSpPr>
              <p:spPr bwMode="auto">
                <a:xfrm>
                  <a:off x="1136" y="257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410" name="Line 95"/>
                <p:cNvSpPr>
                  <a:spLocks noChangeShapeType="1"/>
                </p:cNvSpPr>
                <p:nvPr/>
              </p:nvSpPr>
              <p:spPr bwMode="auto">
                <a:xfrm flipV="1">
                  <a:off x="1481" y="2546"/>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96"/>
                <p:cNvSpPr>
                  <a:spLocks noChangeShapeType="1"/>
                </p:cNvSpPr>
                <p:nvPr/>
              </p:nvSpPr>
              <p:spPr bwMode="auto">
                <a:xfrm>
                  <a:off x="1481" y="2205"/>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97"/>
                <p:cNvSpPr>
                  <a:spLocks noChangeArrowheads="1"/>
                </p:cNvSpPr>
                <p:nvPr/>
              </p:nvSpPr>
              <p:spPr bwMode="auto">
                <a:xfrm>
                  <a:off x="1427" y="257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413" name="Line 98"/>
                <p:cNvSpPr>
                  <a:spLocks noChangeShapeType="1"/>
                </p:cNvSpPr>
                <p:nvPr/>
              </p:nvSpPr>
              <p:spPr bwMode="auto">
                <a:xfrm>
                  <a:off x="620" y="2558"/>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Line 99"/>
                <p:cNvSpPr>
                  <a:spLocks noChangeShapeType="1"/>
                </p:cNvSpPr>
                <p:nvPr/>
              </p:nvSpPr>
              <p:spPr bwMode="auto">
                <a:xfrm flipH="1">
                  <a:off x="1680" y="2558"/>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00"/>
                <p:cNvSpPr>
                  <a:spLocks noChangeArrowheads="1"/>
                </p:cNvSpPr>
                <p:nvPr/>
              </p:nvSpPr>
              <p:spPr bwMode="auto">
                <a:xfrm>
                  <a:off x="487" y="2512"/>
                  <a:ext cx="8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416" name="Line 101"/>
                <p:cNvSpPr>
                  <a:spLocks noChangeShapeType="1"/>
                </p:cNvSpPr>
                <p:nvPr/>
              </p:nvSpPr>
              <p:spPr bwMode="auto">
                <a:xfrm>
                  <a:off x="620" y="2396"/>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Line 102"/>
                <p:cNvSpPr>
                  <a:spLocks noChangeShapeType="1"/>
                </p:cNvSpPr>
                <p:nvPr/>
              </p:nvSpPr>
              <p:spPr bwMode="auto">
                <a:xfrm flipH="1">
                  <a:off x="1680" y="2396"/>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03"/>
                <p:cNvSpPr>
                  <a:spLocks noChangeArrowheads="1"/>
                </p:cNvSpPr>
                <p:nvPr/>
              </p:nvSpPr>
              <p:spPr bwMode="auto">
                <a:xfrm>
                  <a:off x="558" y="2350"/>
                  <a:ext cx="3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419" name="Line 104"/>
                <p:cNvSpPr>
                  <a:spLocks noChangeShapeType="1"/>
                </p:cNvSpPr>
                <p:nvPr/>
              </p:nvSpPr>
              <p:spPr bwMode="auto">
                <a:xfrm>
                  <a:off x="620" y="223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Line 105"/>
                <p:cNvSpPr>
                  <a:spLocks noChangeShapeType="1"/>
                </p:cNvSpPr>
                <p:nvPr/>
              </p:nvSpPr>
              <p:spPr bwMode="auto">
                <a:xfrm flipH="1">
                  <a:off x="1680" y="223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06"/>
                <p:cNvSpPr>
                  <a:spLocks noChangeArrowheads="1"/>
                </p:cNvSpPr>
                <p:nvPr/>
              </p:nvSpPr>
              <p:spPr bwMode="auto">
                <a:xfrm>
                  <a:off x="512" y="2188"/>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422" name="Line 107"/>
                <p:cNvSpPr>
                  <a:spLocks noChangeShapeType="1"/>
                </p:cNvSpPr>
                <p:nvPr/>
              </p:nvSpPr>
              <p:spPr bwMode="auto">
                <a:xfrm>
                  <a:off x="620" y="2205"/>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Line 108"/>
                <p:cNvSpPr>
                  <a:spLocks noChangeShapeType="1"/>
                </p:cNvSpPr>
                <p:nvPr/>
              </p:nvSpPr>
              <p:spPr bwMode="auto">
                <a:xfrm>
                  <a:off x="620" y="2558"/>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Line 109"/>
                <p:cNvSpPr>
                  <a:spLocks noChangeShapeType="1"/>
                </p:cNvSpPr>
                <p:nvPr/>
              </p:nvSpPr>
              <p:spPr bwMode="auto">
                <a:xfrm flipV="1">
                  <a:off x="1692"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Line 110"/>
                <p:cNvSpPr>
                  <a:spLocks noChangeShapeType="1"/>
                </p:cNvSpPr>
                <p:nvPr/>
              </p:nvSpPr>
              <p:spPr bwMode="auto">
                <a:xfrm flipV="1">
                  <a:off x="620" y="2205"/>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Freeform 111"/>
                <p:cNvSpPr>
                  <a:spLocks/>
                </p:cNvSpPr>
                <p:nvPr/>
              </p:nvSpPr>
              <p:spPr bwMode="auto">
                <a:xfrm>
                  <a:off x="620" y="2226"/>
                  <a:ext cx="736" cy="212"/>
                </a:xfrm>
                <a:custGeom>
                  <a:avLst/>
                  <a:gdLst>
                    <a:gd name="T0" fmla="*/ 9 w 736"/>
                    <a:gd name="T1" fmla="*/ 8 h 212"/>
                    <a:gd name="T2" fmla="*/ 25 w 736"/>
                    <a:gd name="T3" fmla="*/ 4 h 212"/>
                    <a:gd name="T4" fmla="*/ 42 w 736"/>
                    <a:gd name="T5" fmla="*/ 4 h 212"/>
                    <a:gd name="T6" fmla="*/ 63 w 736"/>
                    <a:gd name="T7" fmla="*/ 0 h 212"/>
                    <a:gd name="T8" fmla="*/ 79 w 736"/>
                    <a:gd name="T9" fmla="*/ 0 h 212"/>
                    <a:gd name="T10" fmla="*/ 96 w 736"/>
                    <a:gd name="T11" fmla="*/ 0 h 212"/>
                    <a:gd name="T12" fmla="*/ 113 w 736"/>
                    <a:gd name="T13" fmla="*/ 0 h 212"/>
                    <a:gd name="T14" fmla="*/ 129 w 736"/>
                    <a:gd name="T15" fmla="*/ 0 h 212"/>
                    <a:gd name="T16" fmla="*/ 150 w 736"/>
                    <a:gd name="T17" fmla="*/ 0 h 212"/>
                    <a:gd name="T18" fmla="*/ 167 w 736"/>
                    <a:gd name="T19" fmla="*/ 4 h 212"/>
                    <a:gd name="T20" fmla="*/ 183 w 736"/>
                    <a:gd name="T21" fmla="*/ 4 h 212"/>
                    <a:gd name="T22" fmla="*/ 200 w 736"/>
                    <a:gd name="T23" fmla="*/ 8 h 212"/>
                    <a:gd name="T24" fmla="*/ 216 w 736"/>
                    <a:gd name="T25" fmla="*/ 12 h 212"/>
                    <a:gd name="T26" fmla="*/ 233 w 736"/>
                    <a:gd name="T27" fmla="*/ 20 h 212"/>
                    <a:gd name="T28" fmla="*/ 254 w 736"/>
                    <a:gd name="T29" fmla="*/ 29 h 212"/>
                    <a:gd name="T30" fmla="*/ 271 w 736"/>
                    <a:gd name="T31" fmla="*/ 37 h 212"/>
                    <a:gd name="T32" fmla="*/ 287 w 736"/>
                    <a:gd name="T33" fmla="*/ 50 h 212"/>
                    <a:gd name="T34" fmla="*/ 304 w 736"/>
                    <a:gd name="T35" fmla="*/ 62 h 212"/>
                    <a:gd name="T36" fmla="*/ 320 w 736"/>
                    <a:gd name="T37" fmla="*/ 79 h 212"/>
                    <a:gd name="T38" fmla="*/ 341 w 736"/>
                    <a:gd name="T39" fmla="*/ 95 h 212"/>
                    <a:gd name="T40" fmla="*/ 358 w 736"/>
                    <a:gd name="T41" fmla="*/ 116 h 212"/>
                    <a:gd name="T42" fmla="*/ 374 w 736"/>
                    <a:gd name="T43" fmla="*/ 133 h 212"/>
                    <a:gd name="T44" fmla="*/ 391 w 736"/>
                    <a:gd name="T45" fmla="*/ 149 h 212"/>
                    <a:gd name="T46" fmla="*/ 408 w 736"/>
                    <a:gd name="T47" fmla="*/ 166 h 212"/>
                    <a:gd name="T48" fmla="*/ 428 w 736"/>
                    <a:gd name="T49" fmla="*/ 183 h 212"/>
                    <a:gd name="T50" fmla="*/ 445 w 736"/>
                    <a:gd name="T51" fmla="*/ 195 h 212"/>
                    <a:gd name="T52" fmla="*/ 462 w 736"/>
                    <a:gd name="T53" fmla="*/ 203 h 212"/>
                    <a:gd name="T54" fmla="*/ 478 w 736"/>
                    <a:gd name="T55" fmla="*/ 207 h 212"/>
                    <a:gd name="T56" fmla="*/ 495 w 736"/>
                    <a:gd name="T57" fmla="*/ 207 h 212"/>
                    <a:gd name="T58" fmla="*/ 516 w 736"/>
                    <a:gd name="T59" fmla="*/ 207 h 212"/>
                    <a:gd name="T60" fmla="*/ 532 w 736"/>
                    <a:gd name="T61" fmla="*/ 207 h 212"/>
                    <a:gd name="T62" fmla="*/ 549 w 736"/>
                    <a:gd name="T63" fmla="*/ 203 h 212"/>
                    <a:gd name="T64" fmla="*/ 566 w 736"/>
                    <a:gd name="T65" fmla="*/ 195 h 212"/>
                    <a:gd name="T66" fmla="*/ 582 w 736"/>
                    <a:gd name="T67" fmla="*/ 191 h 212"/>
                    <a:gd name="T68" fmla="*/ 603 w 736"/>
                    <a:gd name="T69" fmla="*/ 183 h 212"/>
                    <a:gd name="T70" fmla="*/ 620 w 736"/>
                    <a:gd name="T71" fmla="*/ 178 h 212"/>
                    <a:gd name="T72" fmla="*/ 636 w 736"/>
                    <a:gd name="T73" fmla="*/ 170 h 212"/>
                    <a:gd name="T74" fmla="*/ 653 w 736"/>
                    <a:gd name="T75" fmla="*/ 162 h 212"/>
                    <a:gd name="T76" fmla="*/ 669 w 736"/>
                    <a:gd name="T77" fmla="*/ 153 h 212"/>
                    <a:gd name="T78" fmla="*/ 690 w 736"/>
                    <a:gd name="T79" fmla="*/ 145 h 212"/>
                    <a:gd name="T80" fmla="*/ 707 w 736"/>
                    <a:gd name="T81" fmla="*/ 137 h 212"/>
                    <a:gd name="T82" fmla="*/ 723 w 736"/>
                    <a:gd name="T83" fmla="*/ 1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212">
                      <a:moveTo>
                        <a:pt x="0" y="8"/>
                      </a:moveTo>
                      <a:lnTo>
                        <a:pt x="5" y="8"/>
                      </a:lnTo>
                      <a:lnTo>
                        <a:pt x="9" y="8"/>
                      </a:lnTo>
                      <a:lnTo>
                        <a:pt x="13" y="8"/>
                      </a:lnTo>
                      <a:lnTo>
                        <a:pt x="21" y="4"/>
                      </a:lnTo>
                      <a:lnTo>
                        <a:pt x="25" y="4"/>
                      </a:lnTo>
                      <a:lnTo>
                        <a:pt x="34" y="4"/>
                      </a:lnTo>
                      <a:lnTo>
                        <a:pt x="38" y="4"/>
                      </a:lnTo>
                      <a:lnTo>
                        <a:pt x="42" y="4"/>
                      </a:lnTo>
                      <a:lnTo>
                        <a:pt x="50" y="4"/>
                      </a:lnTo>
                      <a:lnTo>
                        <a:pt x="54" y="0"/>
                      </a:lnTo>
                      <a:lnTo>
                        <a:pt x="63" y="0"/>
                      </a:lnTo>
                      <a:lnTo>
                        <a:pt x="67" y="0"/>
                      </a:lnTo>
                      <a:lnTo>
                        <a:pt x="71" y="0"/>
                      </a:lnTo>
                      <a:lnTo>
                        <a:pt x="79" y="0"/>
                      </a:lnTo>
                      <a:lnTo>
                        <a:pt x="84" y="0"/>
                      </a:lnTo>
                      <a:lnTo>
                        <a:pt x="92" y="0"/>
                      </a:lnTo>
                      <a:lnTo>
                        <a:pt x="96" y="0"/>
                      </a:lnTo>
                      <a:lnTo>
                        <a:pt x="100" y="0"/>
                      </a:lnTo>
                      <a:lnTo>
                        <a:pt x="108" y="0"/>
                      </a:lnTo>
                      <a:lnTo>
                        <a:pt x="113" y="0"/>
                      </a:lnTo>
                      <a:lnTo>
                        <a:pt x="121" y="0"/>
                      </a:lnTo>
                      <a:lnTo>
                        <a:pt x="125" y="0"/>
                      </a:lnTo>
                      <a:lnTo>
                        <a:pt x="129" y="0"/>
                      </a:lnTo>
                      <a:lnTo>
                        <a:pt x="138" y="0"/>
                      </a:lnTo>
                      <a:lnTo>
                        <a:pt x="142" y="0"/>
                      </a:lnTo>
                      <a:lnTo>
                        <a:pt x="150" y="0"/>
                      </a:lnTo>
                      <a:lnTo>
                        <a:pt x="154" y="4"/>
                      </a:lnTo>
                      <a:lnTo>
                        <a:pt x="158" y="4"/>
                      </a:lnTo>
                      <a:lnTo>
                        <a:pt x="167" y="4"/>
                      </a:lnTo>
                      <a:lnTo>
                        <a:pt x="171" y="4"/>
                      </a:lnTo>
                      <a:lnTo>
                        <a:pt x="179" y="4"/>
                      </a:lnTo>
                      <a:lnTo>
                        <a:pt x="183" y="4"/>
                      </a:lnTo>
                      <a:lnTo>
                        <a:pt x="187" y="8"/>
                      </a:lnTo>
                      <a:lnTo>
                        <a:pt x="196" y="8"/>
                      </a:lnTo>
                      <a:lnTo>
                        <a:pt x="200" y="8"/>
                      </a:lnTo>
                      <a:lnTo>
                        <a:pt x="208" y="8"/>
                      </a:lnTo>
                      <a:lnTo>
                        <a:pt x="212" y="12"/>
                      </a:lnTo>
                      <a:lnTo>
                        <a:pt x="216" y="12"/>
                      </a:lnTo>
                      <a:lnTo>
                        <a:pt x="225" y="16"/>
                      </a:lnTo>
                      <a:lnTo>
                        <a:pt x="229" y="16"/>
                      </a:lnTo>
                      <a:lnTo>
                        <a:pt x="233" y="20"/>
                      </a:lnTo>
                      <a:lnTo>
                        <a:pt x="241" y="20"/>
                      </a:lnTo>
                      <a:lnTo>
                        <a:pt x="246" y="25"/>
                      </a:lnTo>
                      <a:lnTo>
                        <a:pt x="254" y="29"/>
                      </a:lnTo>
                      <a:lnTo>
                        <a:pt x="258" y="29"/>
                      </a:lnTo>
                      <a:lnTo>
                        <a:pt x="262" y="33"/>
                      </a:lnTo>
                      <a:lnTo>
                        <a:pt x="271" y="37"/>
                      </a:lnTo>
                      <a:lnTo>
                        <a:pt x="275" y="41"/>
                      </a:lnTo>
                      <a:lnTo>
                        <a:pt x="283" y="45"/>
                      </a:lnTo>
                      <a:lnTo>
                        <a:pt x="287" y="50"/>
                      </a:lnTo>
                      <a:lnTo>
                        <a:pt x="291" y="54"/>
                      </a:lnTo>
                      <a:lnTo>
                        <a:pt x="300" y="58"/>
                      </a:lnTo>
                      <a:lnTo>
                        <a:pt x="304" y="62"/>
                      </a:lnTo>
                      <a:lnTo>
                        <a:pt x="312" y="66"/>
                      </a:lnTo>
                      <a:lnTo>
                        <a:pt x="316" y="75"/>
                      </a:lnTo>
                      <a:lnTo>
                        <a:pt x="320" y="79"/>
                      </a:lnTo>
                      <a:lnTo>
                        <a:pt x="329" y="83"/>
                      </a:lnTo>
                      <a:lnTo>
                        <a:pt x="333" y="91"/>
                      </a:lnTo>
                      <a:lnTo>
                        <a:pt x="341" y="95"/>
                      </a:lnTo>
                      <a:lnTo>
                        <a:pt x="345" y="104"/>
                      </a:lnTo>
                      <a:lnTo>
                        <a:pt x="349" y="108"/>
                      </a:lnTo>
                      <a:lnTo>
                        <a:pt x="358" y="116"/>
                      </a:lnTo>
                      <a:lnTo>
                        <a:pt x="362" y="120"/>
                      </a:lnTo>
                      <a:lnTo>
                        <a:pt x="370" y="129"/>
                      </a:lnTo>
                      <a:lnTo>
                        <a:pt x="374" y="133"/>
                      </a:lnTo>
                      <a:lnTo>
                        <a:pt x="379" y="141"/>
                      </a:lnTo>
                      <a:lnTo>
                        <a:pt x="387" y="145"/>
                      </a:lnTo>
                      <a:lnTo>
                        <a:pt x="391" y="149"/>
                      </a:lnTo>
                      <a:lnTo>
                        <a:pt x="399" y="158"/>
                      </a:lnTo>
                      <a:lnTo>
                        <a:pt x="403" y="162"/>
                      </a:lnTo>
                      <a:lnTo>
                        <a:pt x="408" y="166"/>
                      </a:lnTo>
                      <a:lnTo>
                        <a:pt x="416" y="174"/>
                      </a:lnTo>
                      <a:lnTo>
                        <a:pt x="420" y="178"/>
                      </a:lnTo>
                      <a:lnTo>
                        <a:pt x="428" y="183"/>
                      </a:lnTo>
                      <a:lnTo>
                        <a:pt x="433" y="187"/>
                      </a:lnTo>
                      <a:lnTo>
                        <a:pt x="437" y="191"/>
                      </a:lnTo>
                      <a:lnTo>
                        <a:pt x="445" y="195"/>
                      </a:lnTo>
                      <a:lnTo>
                        <a:pt x="449" y="195"/>
                      </a:lnTo>
                      <a:lnTo>
                        <a:pt x="457" y="199"/>
                      </a:lnTo>
                      <a:lnTo>
                        <a:pt x="462" y="203"/>
                      </a:lnTo>
                      <a:lnTo>
                        <a:pt x="466" y="203"/>
                      </a:lnTo>
                      <a:lnTo>
                        <a:pt x="474" y="207"/>
                      </a:lnTo>
                      <a:lnTo>
                        <a:pt x="478" y="207"/>
                      </a:lnTo>
                      <a:lnTo>
                        <a:pt x="487" y="207"/>
                      </a:lnTo>
                      <a:lnTo>
                        <a:pt x="491" y="207"/>
                      </a:lnTo>
                      <a:lnTo>
                        <a:pt x="495" y="207"/>
                      </a:lnTo>
                      <a:lnTo>
                        <a:pt x="503" y="212"/>
                      </a:lnTo>
                      <a:lnTo>
                        <a:pt x="507" y="207"/>
                      </a:lnTo>
                      <a:lnTo>
                        <a:pt x="516" y="207"/>
                      </a:lnTo>
                      <a:lnTo>
                        <a:pt x="520" y="207"/>
                      </a:lnTo>
                      <a:lnTo>
                        <a:pt x="524" y="207"/>
                      </a:lnTo>
                      <a:lnTo>
                        <a:pt x="532" y="207"/>
                      </a:lnTo>
                      <a:lnTo>
                        <a:pt x="536" y="207"/>
                      </a:lnTo>
                      <a:lnTo>
                        <a:pt x="545" y="203"/>
                      </a:lnTo>
                      <a:lnTo>
                        <a:pt x="549" y="203"/>
                      </a:lnTo>
                      <a:lnTo>
                        <a:pt x="553" y="199"/>
                      </a:lnTo>
                      <a:lnTo>
                        <a:pt x="561" y="199"/>
                      </a:lnTo>
                      <a:lnTo>
                        <a:pt x="566" y="195"/>
                      </a:lnTo>
                      <a:lnTo>
                        <a:pt x="574" y="195"/>
                      </a:lnTo>
                      <a:lnTo>
                        <a:pt x="578" y="191"/>
                      </a:lnTo>
                      <a:lnTo>
                        <a:pt x="582" y="191"/>
                      </a:lnTo>
                      <a:lnTo>
                        <a:pt x="590" y="187"/>
                      </a:lnTo>
                      <a:lnTo>
                        <a:pt x="595" y="187"/>
                      </a:lnTo>
                      <a:lnTo>
                        <a:pt x="603" y="183"/>
                      </a:lnTo>
                      <a:lnTo>
                        <a:pt x="607" y="183"/>
                      </a:lnTo>
                      <a:lnTo>
                        <a:pt x="611" y="178"/>
                      </a:lnTo>
                      <a:lnTo>
                        <a:pt x="620" y="178"/>
                      </a:lnTo>
                      <a:lnTo>
                        <a:pt x="624" y="174"/>
                      </a:lnTo>
                      <a:lnTo>
                        <a:pt x="632" y="170"/>
                      </a:lnTo>
                      <a:lnTo>
                        <a:pt x="636" y="170"/>
                      </a:lnTo>
                      <a:lnTo>
                        <a:pt x="640" y="166"/>
                      </a:lnTo>
                      <a:lnTo>
                        <a:pt x="649" y="162"/>
                      </a:lnTo>
                      <a:lnTo>
                        <a:pt x="653" y="162"/>
                      </a:lnTo>
                      <a:lnTo>
                        <a:pt x="661" y="158"/>
                      </a:lnTo>
                      <a:lnTo>
                        <a:pt x="665" y="158"/>
                      </a:lnTo>
                      <a:lnTo>
                        <a:pt x="669" y="153"/>
                      </a:lnTo>
                      <a:lnTo>
                        <a:pt x="678" y="149"/>
                      </a:lnTo>
                      <a:lnTo>
                        <a:pt x="682" y="149"/>
                      </a:lnTo>
                      <a:lnTo>
                        <a:pt x="690" y="145"/>
                      </a:lnTo>
                      <a:lnTo>
                        <a:pt x="694" y="141"/>
                      </a:lnTo>
                      <a:lnTo>
                        <a:pt x="698" y="141"/>
                      </a:lnTo>
                      <a:lnTo>
                        <a:pt x="707" y="137"/>
                      </a:lnTo>
                      <a:lnTo>
                        <a:pt x="711" y="133"/>
                      </a:lnTo>
                      <a:lnTo>
                        <a:pt x="719" y="133"/>
                      </a:lnTo>
                      <a:lnTo>
                        <a:pt x="723" y="129"/>
                      </a:lnTo>
                      <a:lnTo>
                        <a:pt x="728" y="124"/>
                      </a:lnTo>
                      <a:lnTo>
                        <a:pt x="736" y="12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112"/>
                <p:cNvSpPr>
                  <a:spLocks/>
                </p:cNvSpPr>
                <p:nvPr/>
              </p:nvSpPr>
              <p:spPr bwMode="auto">
                <a:xfrm>
                  <a:off x="1356" y="2325"/>
                  <a:ext cx="341" cy="84"/>
                </a:xfrm>
                <a:custGeom>
                  <a:avLst/>
                  <a:gdLst>
                    <a:gd name="T0" fmla="*/ 0 w 341"/>
                    <a:gd name="T1" fmla="*/ 25 h 84"/>
                    <a:gd name="T2" fmla="*/ 4 w 341"/>
                    <a:gd name="T3" fmla="*/ 21 h 84"/>
                    <a:gd name="T4" fmla="*/ 12 w 341"/>
                    <a:gd name="T5" fmla="*/ 17 h 84"/>
                    <a:gd name="T6" fmla="*/ 17 w 341"/>
                    <a:gd name="T7" fmla="*/ 17 h 84"/>
                    <a:gd name="T8" fmla="*/ 21 w 341"/>
                    <a:gd name="T9" fmla="*/ 13 h 84"/>
                    <a:gd name="T10" fmla="*/ 29 w 341"/>
                    <a:gd name="T11" fmla="*/ 13 h 84"/>
                    <a:gd name="T12" fmla="*/ 33 w 341"/>
                    <a:gd name="T13" fmla="*/ 9 h 84"/>
                    <a:gd name="T14" fmla="*/ 41 w 341"/>
                    <a:gd name="T15" fmla="*/ 9 h 84"/>
                    <a:gd name="T16" fmla="*/ 46 w 341"/>
                    <a:gd name="T17" fmla="*/ 5 h 84"/>
                    <a:gd name="T18" fmla="*/ 50 w 341"/>
                    <a:gd name="T19" fmla="*/ 5 h 84"/>
                    <a:gd name="T20" fmla="*/ 58 w 341"/>
                    <a:gd name="T21" fmla="*/ 5 h 84"/>
                    <a:gd name="T22" fmla="*/ 62 w 341"/>
                    <a:gd name="T23" fmla="*/ 0 h 84"/>
                    <a:gd name="T24" fmla="*/ 71 w 341"/>
                    <a:gd name="T25" fmla="*/ 0 h 84"/>
                    <a:gd name="T26" fmla="*/ 75 w 341"/>
                    <a:gd name="T27" fmla="*/ 0 h 84"/>
                    <a:gd name="T28" fmla="*/ 79 w 341"/>
                    <a:gd name="T29" fmla="*/ 0 h 84"/>
                    <a:gd name="T30" fmla="*/ 87 w 341"/>
                    <a:gd name="T31" fmla="*/ 0 h 84"/>
                    <a:gd name="T32" fmla="*/ 91 w 341"/>
                    <a:gd name="T33" fmla="*/ 0 h 84"/>
                    <a:gd name="T34" fmla="*/ 100 w 341"/>
                    <a:gd name="T35" fmla="*/ 0 h 84"/>
                    <a:gd name="T36" fmla="*/ 104 w 341"/>
                    <a:gd name="T37" fmla="*/ 0 h 84"/>
                    <a:gd name="T38" fmla="*/ 108 w 341"/>
                    <a:gd name="T39" fmla="*/ 0 h 84"/>
                    <a:gd name="T40" fmla="*/ 116 w 341"/>
                    <a:gd name="T41" fmla="*/ 5 h 84"/>
                    <a:gd name="T42" fmla="*/ 120 w 341"/>
                    <a:gd name="T43" fmla="*/ 5 h 84"/>
                    <a:gd name="T44" fmla="*/ 129 w 341"/>
                    <a:gd name="T45" fmla="*/ 9 h 84"/>
                    <a:gd name="T46" fmla="*/ 133 w 341"/>
                    <a:gd name="T47" fmla="*/ 9 h 84"/>
                    <a:gd name="T48" fmla="*/ 137 w 341"/>
                    <a:gd name="T49" fmla="*/ 13 h 84"/>
                    <a:gd name="T50" fmla="*/ 145 w 341"/>
                    <a:gd name="T51" fmla="*/ 13 h 84"/>
                    <a:gd name="T52" fmla="*/ 149 w 341"/>
                    <a:gd name="T53" fmla="*/ 17 h 84"/>
                    <a:gd name="T54" fmla="*/ 158 w 341"/>
                    <a:gd name="T55" fmla="*/ 21 h 84"/>
                    <a:gd name="T56" fmla="*/ 162 w 341"/>
                    <a:gd name="T57" fmla="*/ 21 h 84"/>
                    <a:gd name="T58" fmla="*/ 166 w 341"/>
                    <a:gd name="T59" fmla="*/ 25 h 84"/>
                    <a:gd name="T60" fmla="*/ 174 w 341"/>
                    <a:gd name="T61" fmla="*/ 30 h 84"/>
                    <a:gd name="T62" fmla="*/ 179 w 341"/>
                    <a:gd name="T63" fmla="*/ 34 h 84"/>
                    <a:gd name="T64" fmla="*/ 187 w 341"/>
                    <a:gd name="T65" fmla="*/ 38 h 84"/>
                    <a:gd name="T66" fmla="*/ 191 w 341"/>
                    <a:gd name="T67" fmla="*/ 38 h 84"/>
                    <a:gd name="T68" fmla="*/ 195 w 341"/>
                    <a:gd name="T69" fmla="*/ 42 h 84"/>
                    <a:gd name="T70" fmla="*/ 204 w 341"/>
                    <a:gd name="T71" fmla="*/ 46 h 84"/>
                    <a:gd name="T72" fmla="*/ 208 w 341"/>
                    <a:gd name="T73" fmla="*/ 50 h 84"/>
                    <a:gd name="T74" fmla="*/ 216 w 341"/>
                    <a:gd name="T75" fmla="*/ 54 h 84"/>
                    <a:gd name="T76" fmla="*/ 220 w 341"/>
                    <a:gd name="T77" fmla="*/ 59 h 84"/>
                    <a:gd name="T78" fmla="*/ 224 w 341"/>
                    <a:gd name="T79" fmla="*/ 59 h 84"/>
                    <a:gd name="T80" fmla="*/ 233 w 341"/>
                    <a:gd name="T81" fmla="*/ 63 h 84"/>
                    <a:gd name="T82" fmla="*/ 237 w 341"/>
                    <a:gd name="T83" fmla="*/ 67 h 84"/>
                    <a:gd name="T84" fmla="*/ 245 w 341"/>
                    <a:gd name="T85" fmla="*/ 67 h 84"/>
                    <a:gd name="T86" fmla="*/ 249 w 341"/>
                    <a:gd name="T87" fmla="*/ 71 h 84"/>
                    <a:gd name="T88" fmla="*/ 253 w 341"/>
                    <a:gd name="T89" fmla="*/ 75 h 84"/>
                    <a:gd name="T90" fmla="*/ 262 w 341"/>
                    <a:gd name="T91" fmla="*/ 75 h 84"/>
                    <a:gd name="T92" fmla="*/ 266 w 341"/>
                    <a:gd name="T93" fmla="*/ 79 h 84"/>
                    <a:gd name="T94" fmla="*/ 274 w 341"/>
                    <a:gd name="T95" fmla="*/ 79 h 84"/>
                    <a:gd name="T96" fmla="*/ 278 w 341"/>
                    <a:gd name="T97" fmla="*/ 79 h 84"/>
                    <a:gd name="T98" fmla="*/ 282 w 341"/>
                    <a:gd name="T99" fmla="*/ 84 h 84"/>
                    <a:gd name="T100" fmla="*/ 291 w 341"/>
                    <a:gd name="T101" fmla="*/ 84 h 84"/>
                    <a:gd name="T102" fmla="*/ 295 w 341"/>
                    <a:gd name="T103" fmla="*/ 84 h 84"/>
                    <a:gd name="T104" fmla="*/ 299 w 341"/>
                    <a:gd name="T105" fmla="*/ 84 h 84"/>
                    <a:gd name="T106" fmla="*/ 307 w 341"/>
                    <a:gd name="T107" fmla="*/ 84 h 84"/>
                    <a:gd name="T108" fmla="*/ 312 w 341"/>
                    <a:gd name="T109" fmla="*/ 84 h 84"/>
                    <a:gd name="T110" fmla="*/ 320 w 341"/>
                    <a:gd name="T111" fmla="*/ 84 h 84"/>
                    <a:gd name="T112" fmla="*/ 324 w 341"/>
                    <a:gd name="T113" fmla="*/ 84 h 84"/>
                    <a:gd name="T114" fmla="*/ 328 w 341"/>
                    <a:gd name="T115" fmla="*/ 84 h 84"/>
                    <a:gd name="T116" fmla="*/ 336 w 341"/>
                    <a:gd name="T117" fmla="*/ 84 h 84"/>
                    <a:gd name="T118" fmla="*/ 341 w 341"/>
                    <a:gd name="T119"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84">
                      <a:moveTo>
                        <a:pt x="0" y="25"/>
                      </a:moveTo>
                      <a:lnTo>
                        <a:pt x="4" y="21"/>
                      </a:lnTo>
                      <a:lnTo>
                        <a:pt x="12" y="17"/>
                      </a:lnTo>
                      <a:lnTo>
                        <a:pt x="17" y="17"/>
                      </a:lnTo>
                      <a:lnTo>
                        <a:pt x="21" y="13"/>
                      </a:lnTo>
                      <a:lnTo>
                        <a:pt x="29" y="13"/>
                      </a:lnTo>
                      <a:lnTo>
                        <a:pt x="33" y="9"/>
                      </a:lnTo>
                      <a:lnTo>
                        <a:pt x="41" y="9"/>
                      </a:lnTo>
                      <a:lnTo>
                        <a:pt x="46" y="5"/>
                      </a:lnTo>
                      <a:lnTo>
                        <a:pt x="50" y="5"/>
                      </a:lnTo>
                      <a:lnTo>
                        <a:pt x="58" y="5"/>
                      </a:lnTo>
                      <a:lnTo>
                        <a:pt x="62" y="0"/>
                      </a:lnTo>
                      <a:lnTo>
                        <a:pt x="71" y="0"/>
                      </a:lnTo>
                      <a:lnTo>
                        <a:pt x="75" y="0"/>
                      </a:lnTo>
                      <a:lnTo>
                        <a:pt x="79" y="0"/>
                      </a:lnTo>
                      <a:lnTo>
                        <a:pt x="87" y="0"/>
                      </a:lnTo>
                      <a:lnTo>
                        <a:pt x="91" y="0"/>
                      </a:lnTo>
                      <a:lnTo>
                        <a:pt x="100" y="0"/>
                      </a:lnTo>
                      <a:lnTo>
                        <a:pt x="104" y="0"/>
                      </a:lnTo>
                      <a:lnTo>
                        <a:pt x="108" y="0"/>
                      </a:lnTo>
                      <a:lnTo>
                        <a:pt x="116" y="5"/>
                      </a:lnTo>
                      <a:lnTo>
                        <a:pt x="120" y="5"/>
                      </a:lnTo>
                      <a:lnTo>
                        <a:pt x="129" y="9"/>
                      </a:lnTo>
                      <a:lnTo>
                        <a:pt x="133" y="9"/>
                      </a:lnTo>
                      <a:lnTo>
                        <a:pt x="137" y="13"/>
                      </a:lnTo>
                      <a:lnTo>
                        <a:pt x="145" y="13"/>
                      </a:lnTo>
                      <a:lnTo>
                        <a:pt x="149" y="17"/>
                      </a:lnTo>
                      <a:lnTo>
                        <a:pt x="158" y="21"/>
                      </a:lnTo>
                      <a:lnTo>
                        <a:pt x="162" y="21"/>
                      </a:lnTo>
                      <a:lnTo>
                        <a:pt x="166" y="25"/>
                      </a:lnTo>
                      <a:lnTo>
                        <a:pt x="174" y="30"/>
                      </a:lnTo>
                      <a:lnTo>
                        <a:pt x="179" y="34"/>
                      </a:lnTo>
                      <a:lnTo>
                        <a:pt x="187" y="38"/>
                      </a:lnTo>
                      <a:lnTo>
                        <a:pt x="191" y="38"/>
                      </a:lnTo>
                      <a:lnTo>
                        <a:pt x="195" y="42"/>
                      </a:lnTo>
                      <a:lnTo>
                        <a:pt x="204" y="46"/>
                      </a:lnTo>
                      <a:lnTo>
                        <a:pt x="208" y="50"/>
                      </a:lnTo>
                      <a:lnTo>
                        <a:pt x="216" y="54"/>
                      </a:lnTo>
                      <a:lnTo>
                        <a:pt x="220" y="59"/>
                      </a:lnTo>
                      <a:lnTo>
                        <a:pt x="224" y="59"/>
                      </a:lnTo>
                      <a:lnTo>
                        <a:pt x="233" y="63"/>
                      </a:lnTo>
                      <a:lnTo>
                        <a:pt x="237" y="67"/>
                      </a:lnTo>
                      <a:lnTo>
                        <a:pt x="245" y="67"/>
                      </a:lnTo>
                      <a:lnTo>
                        <a:pt x="249" y="71"/>
                      </a:lnTo>
                      <a:lnTo>
                        <a:pt x="253" y="75"/>
                      </a:lnTo>
                      <a:lnTo>
                        <a:pt x="262" y="75"/>
                      </a:lnTo>
                      <a:lnTo>
                        <a:pt x="266" y="79"/>
                      </a:lnTo>
                      <a:lnTo>
                        <a:pt x="274" y="79"/>
                      </a:lnTo>
                      <a:lnTo>
                        <a:pt x="278" y="79"/>
                      </a:lnTo>
                      <a:lnTo>
                        <a:pt x="282" y="84"/>
                      </a:lnTo>
                      <a:lnTo>
                        <a:pt x="291" y="84"/>
                      </a:lnTo>
                      <a:lnTo>
                        <a:pt x="295" y="84"/>
                      </a:lnTo>
                      <a:lnTo>
                        <a:pt x="299" y="84"/>
                      </a:lnTo>
                      <a:lnTo>
                        <a:pt x="307" y="84"/>
                      </a:lnTo>
                      <a:lnTo>
                        <a:pt x="312" y="84"/>
                      </a:lnTo>
                      <a:lnTo>
                        <a:pt x="320" y="84"/>
                      </a:lnTo>
                      <a:lnTo>
                        <a:pt x="324" y="84"/>
                      </a:lnTo>
                      <a:lnTo>
                        <a:pt x="328" y="84"/>
                      </a:lnTo>
                      <a:lnTo>
                        <a:pt x="336" y="84"/>
                      </a:lnTo>
                      <a:lnTo>
                        <a:pt x="341" y="7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13"/>
                <p:cNvSpPr>
                  <a:spLocks noChangeArrowheads="1"/>
                </p:cNvSpPr>
                <p:nvPr/>
              </p:nvSpPr>
              <p:spPr bwMode="auto">
                <a:xfrm rot="16200000">
                  <a:off x="362" y="2335"/>
                  <a:ext cx="11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TB</a:t>
                  </a:r>
                  <a:endParaRPr lang="en-US" altLang="en-US"/>
                </a:p>
              </p:txBody>
            </p:sp>
            <p:sp>
              <p:nvSpPr>
                <p:cNvPr id="429" name="Rectangle 114"/>
                <p:cNvSpPr>
                  <a:spLocks noChangeArrowheads="1"/>
                </p:cNvSpPr>
                <p:nvPr/>
              </p:nvSpPr>
              <p:spPr bwMode="auto">
                <a:xfrm>
                  <a:off x="620" y="2699"/>
                  <a:ext cx="1072"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15"/>
                <p:cNvSpPr>
                  <a:spLocks noChangeArrowheads="1"/>
                </p:cNvSpPr>
                <p:nvPr/>
              </p:nvSpPr>
              <p:spPr bwMode="auto">
                <a:xfrm>
                  <a:off x="620" y="2699"/>
                  <a:ext cx="1072" cy="3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Line 116"/>
                <p:cNvSpPr>
                  <a:spLocks noChangeShapeType="1"/>
                </p:cNvSpPr>
                <p:nvPr/>
              </p:nvSpPr>
              <p:spPr bwMode="auto">
                <a:xfrm>
                  <a:off x="620" y="269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Line 117"/>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Line 118"/>
                <p:cNvSpPr>
                  <a:spLocks noChangeShapeType="1"/>
                </p:cNvSpPr>
                <p:nvPr/>
              </p:nvSpPr>
              <p:spPr bwMode="auto">
                <a:xfrm flipV="1">
                  <a:off x="1692"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Line 119"/>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Line 120"/>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Line 121"/>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Line 122"/>
                <p:cNvSpPr>
                  <a:spLocks noChangeShapeType="1"/>
                </p:cNvSpPr>
                <p:nvPr/>
              </p:nvSpPr>
              <p:spPr bwMode="auto">
                <a:xfrm flipV="1">
                  <a:off x="899"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Line 123"/>
                <p:cNvSpPr>
                  <a:spLocks noChangeShapeType="1"/>
                </p:cNvSpPr>
                <p:nvPr/>
              </p:nvSpPr>
              <p:spPr bwMode="auto">
                <a:xfrm>
                  <a:off x="899"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Rectangle 124"/>
                <p:cNvSpPr>
                  <a:spLocks noChangeArrowheads="1"/>
                </p:cNvSpPr>
                <p:nvPr/>
              </p:nvSpPr>
              <p:spPr bwMode="auto">
                <a:xfrm>
                  <a:off x="845" y="306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440" name="Line 125"/>
                <p:cNvSpPr>
                  <a:spLocks noChangeShapeType="1"/>
                </p:cNvSpPr>
                <p:nvPr/>
              </p:nvSpPr>
              <p:spPr bwMode="auto">
                <a:xfrm flipV="1">
                  <a:off x="1190"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Line 126"/>
                <p:cNvSpPr>
                  <a:spLocks noChangeShapeType="1"/>
                </p:cNvSpPr>
                <p:nvPr/>
              </p:nvSpPr>
              <p:spPr bwMode="auto">
                <a:xfrm>
                  <a:off x="1190"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Rectangle 127"/>
                <p:cNvSpPr>
                  <a:spLocks noChangeArrowheads="1"/>
                </p:cNvSpPr>
                <p:nvPr/>
              </p:nvSpPr>
              <p:spPr bwMode="auto">
                <a:xfrm>
                  <a:off x="1136" y="306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443" name="Line 128"/>
                <p:cNvSpPr>
                  <a:spLocks noChangeShapeType="1"/>
                </p:cNvSpPr>
                <p:nvPr/>
              </p:nvSpPr>
              <p:spPr bwMode="auto">
                <a:xfrm flipV="1">
                  <a:off x="1481" y="3036"/>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Line 129"/>
                <p:cNvSpPr>
                  <a:spLocks noChangeShapeType="1"/>
                </p:cNvSpPr>
                <p:nvPr/>
              </p:nvSpPr>
              <p:spPr bwMode="auto">
                <a:xfrm>
                  <a:off x="1481" y="2699"/>
                  <a:ext cx="0" cy="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Rectangle 130"/>
                <p:cNvSpPr>
                  <a:spLocks noChangeArrowheads="1"/>
                </p:cNvSpPr>
                <p:nvPr/>
              </p:nvSpPr>
              <p:spPr bwMode="auto">
                <a:xfrm>
                  <a:off x="1427" y="3061"/>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446" name="Line 131"/>
                <p:cNvSpPr>
                  <a:spLocks noChangeShapeType="1"/>
                </p:cNvSpPr>
                <p:nvPr/>
              </p:nvSpPr>
              <p:spPr bwMode="auto">
                <a:xfrm>
                  <a:off x="620" y="304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Line 132"/>
                <p:cNvSpPr>
                  <a:spLocks noChangeShapeType="1"/>
                </p:cNvSpPr>
                <p:nvPr/>
              </p:nvSpPr>
              <p:spPr bwMode="auto">
                <a:xfrm flipH="1">
                  <a:off x="1680" y="304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Rectangle 133"/>
                <p:cNvSpPr>
                  <a:spLocks noChangeArrowheads="1"/>
                </p:cNvSpPr>
                <p:nvPr/>
              </p:nvSpPr>
              <p:spPr bwMode="auto">
                <a:xfrm>
                  <a:off x="558" y="3003"/>
                  <a:ext cx="3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449" name="Line 134"/>
                <p:cNvSpPr>
                  <a:spLocks noChangeShapeType="1"/>
                </p:cNvSpPr>
                <p:nvPr/>
              </p:nvSpPr>
              <p:spPr bwMode="auto">
                <a:xfrm>
                  <a:off x="620" y="2932"/>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Line 135"/>
                <p:cNvSpPr>
                  <a:spLocks noChangeShapeType="1"/>
                </p:cNvSpPr>
                <p:nvPr/>
              </p:nvSpPr>
              <p:spPr bwMode="auto">
                <a:xfrm flipH="1">
                  <a:off x="1680" y="2932"/>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Rectangle 136"/>
                <p:cNvSpPr>
                  <a:spLocks noChangeArrowheads="1"/>
                </p:cNvSpPr>
                <p:nvPr/>
              </p:nvSpPr>
              <p:spPr bwMode="auto">
                <a:xfrm>
                  <a:off x="558" y="2886"/>
                  <a:ext cx="3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5</a:t>
                  </a:r>
                  <a:endParaRPr lang="en-US" altLang="en-US"/>
                </a:p>
              </p:txBody>
            </p:sp>
            <p:sp>
              <p:nvSpPr>
                <p:cNvPr id="452" name="Line 137"/>
                <p:cNvSpPr>
                  <a:spLocks noChangeShapeType="1"/>
                </p:cNvSpPr>
                <p:nvPr/>
              </p:nvSpPr>
              <p:spPr bwMode="auto">
                <a:xfrm>
                  <a:off x="620" y="2816"/>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Line 138"/>
                <p:cNvSpPr>
                  <a:spLocks noChangeShapeType="1"/>
                </p:cNvSpPr>
                <p:nvPr/>
              </p:nvSpPr>
              <p:spPr bwMode="auto">
                <a:xfrm flipH="1">
                  <a:off x="1680" y="2816"/>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Rectangle 139"/>
                <p:cNvSpPr>
                  <a:spLocks noChangeArrowheads="1"/>
                </p:cNvSpPr>
                <p:nvPr/>
              </p:nvSpPr>
              <p:spPr bwMode="auto">
                <a:xfrm>
                  <a:off x="512" y="2770"/>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455" name="Line 140"/>
                <p:cNvSpPr>
                  <a:spLocks noChangeShapeType="1"/>
                </p:cNvSpPr>
                <p:nvPr/>
              </p:nvSpPr>
              <p:spPr bwMode="auto">
                <a:xfrm>
                  <a:off x="620" y="2699"/>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Line 141"/>
                <p:cNvSpPr>
                  <a:spLocks noChangeShapeType="1"/>
                </p:cNvSpPr>
                <p:nvPr/>
              </p:nvSpPr>
              <p:spPr bwMode="auto">
                <a:xfrm flipH="1">
                  <a:off x="1680" y="269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Rectangle 142"/>
                <p:cNvSpPr>
                  <a:spLocks noChangeArrowheads="1"/>
                </p:cNvSpPr>
                <p:nvPr/>
              </p:nvSpPr>
              <p:spPr bwMode="auto">
                <a:xfrm>
                  <a:off x="512" y="2654"/>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458" name="Line 143"/>
                <p:cNvSpPr>
                  <a:spLocks noChangeShapeType="1"/>
                </p:cNvSpPr>
                <p:nvPr/>
              </p:nvSpPr>
              <p:spPr bwMode="auto">
                <a:xfrm>
                  <a:off x="620" y="269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Line 144"/>
                <p:cNvSpPr>
                  <a:spLocks noChangeShapeType="1"/>
                </p:cNvSpPr>
                <p:nvPr/>
              </p:nvSpPr>
              <p:spPr bwMode="auto">
                <a:xfrm>
                  <a:off x="620" y="304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Line 145"/>
                <p:cNvSpPr>
                  <a:spLocks noChangeShapeType="1"/>
                </p:cNvSpPr>
                <p:nvPr/>
              </p:nvSpPr>
              <p:spPr bwMode="auto">
                <a:xfrm flipV="1">
                  <a:off x="1692"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Line 146"/>
                <p:cNvSpPr>
                  <a:spLocks noChangeShapeType="1"/>
                </p:cNvSpPr>
                <p:nvPr/>
              </p:nvSpPr>
              <p:spPr bwMode="auto">
                <a:xfrm flipV="1">
                  <a:off x="620" y="2699"/>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Freeform 147"/>
                <p:cNvSpPr>
                  <a:spLocks/>
                </p:cNvSpPr>
                <p:nvPr/>
              </p:nvSpPr>
              <p:spPr bwMode="auto">
                <a:xfrm>
                  <a:off x="620" y="2803"/>
                  <a:ext cx="736" cy="133"/>
                </a:xfrm>
                <a:custGeom>
                  <a:avLst/>
                  <a:gdLst>
                    <a:gd name="T0" fmla="*/ 9 w 736"/>
                    <a:gd name="T1" fmla="*/ 5 h 133"/>
                    <a:gd name="T2" fmla="*/ 25 w 736"/>
                    <a:gd name="T3" fmla="*/ 5 h 133"/>
                    <a:gd name="T4" fmla="*/ 42 w 736"/>
                    <a:gd name="T5" fmla="*/ 0 h 133"/>
                    <a:gd name="T6" fmla="*/ 63 w 736"/>
                    <a:gd name="T7" fmla="*/ 0 h 133"/>
                    <a:gd name="T8" fmla="*/ 79 w 736"/>
                    <a:gd name="T9" fmla="*/ 0 h 133"/>
                    <a:gd name="T10" fmla="*/ 96 w 736"/>
                    <a:gd name="T11" fmla="*/ 0 h 133"/>
                    <a:gd name="T12" fmla="*/ 113 w 736"/>
                    <a:gd name="T13" fmla="*/ 5 h 133"/>
                    <a:gd name="T14" fmla="*/ 129 w 736"/>
                    <a:gd name="T15" fmla="*/ 5 h 133"/>
                    <a:gd name="T16" fmla="*/ 150 w 736"/>
                    <a:gd name="T17" fmla="*/ 9 h 133"/>
                    <a:gd name="T18" fmla="*/ 167 w 736"/>
                    <a:gd name="T19" fmla="*/ 17 h 133"/>
                    <a:gd name="T20" fmla="*/ 183 w 736"/>
                    <a:gd name="T21" fmla="*/ 21 h 133"/>
                    <a:gd name="T22" fmla="*/ 200 w 736"/>
                    <a:gd name="T23" fmla="*/ 29 h 133"/>
                    <a:gd name="T24" fmla="*/ 216 w 736"/>
                    <a:gd name="T25" fmla="*/ 38 h 133"/>
                    <a:gd name="T26" fmla="*/ 233 w 736"/>
                    <a:gd name="T27" fmla="*/ 46 h 133"/>
                    <a:gd name="T28" fmla="*/ 254 w 736"/>
                    <a:gd name="T29" fmla="*/ 54 h 133"/>
                    <a:gd name="T30" fmla="*/ 271 w 736"/>
                    <a:gd name="T31" fmla="*/ 63 h 133"/>
                    <a:gd name="T32" fmla="*/ 287 w 736"/>
                    <a:gd name="T33" fmla="*/ 75 h 133"/>
                    <a:gd name="T34" fmla="*/ 304 w 736"/>
                    <a:gd name="T35" fmla="*/ 83 h 133"/>
                    <a:gd name="T36" fmla="*/ 320 w 736"/>
                    <a:gd name="T37" fmla="*/ 92 h 133"/>
                    <a:gd name="T38" fmla="*/ 341 w 736"/>
                    <a:gd name="T39" fmla="*/ 100 h 133"/>
                    <a:gd name="T40" fmla="*/ 358 w 736"/>
                    <a:gd name="T41" fmla="*/ 108 h 133"/>
                    <a:gd name="T42" fmla="*/ 374 w 736"/>
                    <a:gd name="T43" fmla="*/ 113 h 133"/>
                    <a:gd name="T44" fmla="*/ 391 w 736"/>
                    <a:gd name="T45" fmla="*/ 121 h 133"/>
                    <a:gd name="T46" fmla="*/ 408 w 736"/>
                    <a:gd name="T47" fmla="*/ 125 h 133"/>
                    <a:gd name="T48" fmla="*/ 428 w 736"/>
                    <a:gd name="T49" fmla="*/ 129 h 133"/>
                    <a:gd name="T50" fmla="*/ 445 w 736"/>
                    <a:gd name="T51" fmla="*/ 133 h 133"/>
                    <a:gd name="T52" fmla="*/ 462 w 736"/>
                    <a:gd name="T53" fmla="*/ 133 h 133"/>
                    <a:gd name="T54" fmla="*/ 478 w 736"/>
                    <a:gd name="T55" fmla="*/ 133 h 133"/>
                    <a:gd name="T56" fmla="*/ 495 w 736"/>
                    <a:gd name="T57" fmla="*/ 133 h 133"/>
                    <a:gd name="T58" fmla="*/ 516 w 736"/>
                    <a:gd name="T59" fmla="*/ 129 h 133"/>
                    <a:gd name="T60" fmla="*/ 532 w 736"/>
                    <a:gd name="T61" fmla="*/ 125 h 133"/>
                    <a:gd name="T62" fmla="*/ 549 w 736"/>
                    <a:gd name="T63" fmla="*/ 121 h 133"/>
                    <a:gd name="T64" fmla="*/ 566 w 736"/>
                    <a:gd name="T65" fmla="*/ 113 h 133"/>
                    <a:gd name="T66" fmla="*/ 582 w 736"/>
                    <a:gd name="T67" fmla="*/ 108 h 133"/>
                    <a:gd name="T68" fmla="*/ 603 w 736"/>
                    <a:gd name="T69" fmla="*/ 100 h 133"/>
                    <a:gd name="T70" fmla="*/ 620 w 736"/>
                    <a:gd name="T71" fmla="*/ 92 h 133"/>
                    <a:gd name="T72" fmla="*/ 636 w 736"/>
                    <a:gd name="T73" fmla="*/ 88 h 133"/>
                    <a:gd name="T74" fmla="*/ 653 w 736"/>
                    <a:gd name="T75" fmla="*/ 83 h 133"/>
                    <a:gd name="T76" fmla="*/ 669 w 736"/>
                    <a:gd name="T77" fmla="*/ 79 h 133"/>
                    <a:gd name="T78" fmla="*/ 690 w 736"/>
                    <a:gd name="T79" fmla="*/ 79 h 133"/>
                    <a:gd name="T80" fmla="*/ 707 w 736"/>
                    <a:gd name="T81" fmla="*/ 79 h 133"/>
                    <a:gd name="T82" fmla="*/ 723 w 736"/>
                    <a:gd name="T83"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133">
                      <a:moveTo>
                        <a:pt x="0" y="5"/>
                      </a:moveTo>
                      <a:lnTo>
                        <a:pt x="5" y="5"/>
                      </a:lnTo>
                      <a:lnTo>
                        <a:pt x="9" y="5"/>
                      </a:lnTo>
                      <a:lnTo>
                        <a:pt x="13" y="5"/>
                      </a:lnTo>
                      <a:lnTo>
                        <a:pt x="21" y="5"/>
                      </a:lnTo>
                      <a:lnTo>
                        <a:pt x="25" y="5"/>
                      </a:lnTo>
                      <a:lnTo>
                        <a:pt x="34" y="0"/>
                      </a:lnTo>
                      <a:lnTo>
                        <a:pt x="38" y="0"/>
                      </a:lnTo>
                      <a:lnTo>
                        <a:pt x="42" y="0"/>
                      </a:lnTo>
                      <a:lnTo>
                        <a:pt x="50" y="0"/>
                      </a:lnTo>
                      <a:lnTo>
                        <a:pt x="54" y="0"/>
                      </a:lnTo>
                      <a:lnTo>
                        <a:pt x="63" y="0"/>
                      </a:lnTo>
                      <a:lnTo>
                        <a:pt x="67" y="0"/>
                      </a:lnTo>
                      <a:lnTo>
                        <a:pt x="71" y="0"/>
                      </a:lnTo>
                      <a:lnTo>
                        <a:pt x="79" y="0"/>
                      </a:lnTo>
                      <a:lnTo>
                        <a:pt x="84" y="0"/>
                      </a:lnTo>
                      <a:lnTo>
                        <a:pt x="92" y="0"/>
                      </a:lnTo>
                      <a:lnTo>
                        <a:pt x="96" y="0"/>
                      </a:lnTo>
                      <a:lnTo>
                        <a:pt x="100" y="0"/>
                      </a:lnTo>
                      <a:lnTo>
                        <a:pt x="108" y="0"/>
                      </a:lnTo>
                      <a:lnTo>
                        <a:pt x="113" y="5"/>
                      </a:lnTo>
                      <a:lnTo>
                        <a:pt x="121" y="5"/>
                      </a:lnTo>
                      <a:lnTo>
                        <a:pt x="125" y="5"/>
                      </a:lnTo>
                      <a:lnTo>
                        <a:pt x="129" y="5"/>
                      </a:lnTo>
                      <a:lnTo>
                        <a:pt x="138" y="9"/>
                      </a:lnTo>
                      <a:lnTo>
                        <a:pt x="142" y="9"/>
                      </a:lnTo>
                      <a:lnTo>
                        <a:pt x="150" y="9"/>
                      </a:lnTo>
                      <a:lnTo>
                        <a:pt x="154" y="13"/>
                      </a:lnTo>
                      <a:lnTo>
                        <a:pt x="158" y="13"/>
                      </a:lnTo>
                      <a:lnTo>
                        <a:pt x="167" y="17"/>
                      </a:lnTo>
                      <a:lnTo>
                        <a:pt x="171" y="17"/>
                      </a:lnTo>
                      <a:lnTo>
                        <a:pt x="179" y="21"/>
                      </a:lnTo>
                      <a:lnTo>
                        <a:pt x="183" y="21"/>
                      </a:lnTo>
                      <a:lnTo>
                        <a:pt x="187" y="25"/>
                      </a:lnTo>
                      <a:lnTo>
                        <a:pt x="196" y="29"/>
                      </a:lnTo>
                      <a:lnTo>
                        <a:pt x="200" y="29"/>
                      </a:lnTo>
                      <a:lnTo>
                        <a:pt x="208" y="34"/>
                      </a:lnTo>
                      <a:lnTo>
                        <a:pt x="212" y="34"/>
                      </a:lnTo>
                      <a:lnTo>
                        <a:pt x="216" y="38"/>
                      </a:lnTo>
                      <a:lnTo>
                        <a:pt x="225" y="42"/>
                      </a:lnTo>
                      <a:lnTo>
                        <a:pt x="229" y="42"/>
                      </a:lnTo>
                      <a:lnTo>
                        <a:pt x="233" y="46"/>
                      </a:lnTo>
                      <a:lnTo>
                        <a:pt x="241" y="50"/>
                      </a:lnTo>
                      <a:lnTo>
                        <a:pt x="246" y="54"/>
                      </a:lnTo>
                      <a:lnTo>
                        <a:pt x="254" y="54"/>
                      </a:lnTo>
                      <a:lnTo>
                        <a:pt x="258" y="59"/>
                      </a:lnTo>
                      <a:lnTo>
                        <a:pt x="262" y="63"/>
                      </a:lnTo>
                      <a:lnTo>
                        <a:pt x="271" y="63"/>
                      </a:lnTo>
                      <a:lnTo>
                        <a:pt x="275" y="67"/>
                      </a:lnTo>
                      <a:lnTo>
                        <a:pt x="283" y="71"/>
                      </a:lnTo>
                      <a:lnTo>
                        <a:pt x="287" y="75"/>
                      </a:lnTo>
                      <a:lnTo>
                        <a:pt x="291" y="75"/>
                      </a:lnTo>
                      <a:lnTo>
                        <a:pt x="300" y="79"/>
                      </a:lnTo>
                      <a:lnTo>
                        <a:pt x="304" y="83"/>
                      </a:lnTo>
                      <a:lnTo>
                        <a:pt x="312" y="83"/>
                      </a:lnTo>
                      <a:lnTo>
                        <a:pt x="316" y="88"/>
                      </a:lnTo>
                      <a:lnTo>
                        <a:pt x="320" y="92"/>
                      </a:lnTo>
                      <a:lnTo>
                        <a:pt x="329" y="96"/>
                      </a:lnTo>
                      <a:lnTo>
                        <a:pt x="333" y="96"/>
                      </a:lnTo>
                      <a:lnTo>
                        <a:pt x="341" y="100"/>
                      </a:lnTo>
                      <a:lnTo>
                        <a:pt x="345" y="100"/>
                      </a:lnTo>
                      <a:lnTo>
                        <a:pt x="349" y="104"/>
                      </a:lnTo>
                      <a:lnTo>
                        <a:pt x="358" y="108"/>
                      </a:lnTo>
                      <a:lnTo>
                        <a:pt x="362" y="108"/>
                      </a:lnTo>
                      <a:lnTo>
                        <a:pt x="370" y="113"/>
                      </a:lnTo>
                      <a:lnTo>
                        <a:pt x="374" y="113"/>
                      </a:lnTo>
                      <a:lnTo>
                        <a:pt x="379" y="117"/>
                      </a:lnTo>
                      <a:lnTo>
                        <a:pt x="387" y="117"/>
                      </a:lnTo>
                      <a:lnTo>
                        <a:pt x="391" y="121"/>
                      </a:lnTo>
                      <a:lnTo>
                        <a:pt x="399" y="121"/>
                      </a:lnTo>
                      <a:lnTo>
                        <a:pt x="403" y="125"/>
                      </a:lnTo>
                      <a:lnTo>
                        <a:pt x="408" y="125"/>
                      </a:lnTo>
                      <a:lnTo>
                        <a:pt x="416" y="129"/>
                      </a:lnTo>
                      <a:lnTo>
                        <a:pt x="420" y="129"/>
                      </a:lnTo>
                      <a:lnTo>
                        <a:pt x="428" y="129"/>
                      </a:lnTo>
                      <a:lnTo>
                        <a:pt x="433" y="133"/>
                      </a:lnTo>
                      <a:lnTo>
                        <a:pt x="437" y="133"/>
                      </a:lnTo>
                      <a:lnTo>
                        <a:pt x="445" y="133"/>
                      </a:lnTo>
                      <a:lnTo>
                        <a:pt x="449" y="133"/>
                      </a:lnTo>
                      <a:lnTo>
                        <a:pt x="457" y="133"/>
                      </a:lnTo>
                      <a:lnTo>
                        <a:pt x="462" y="133"/>
                      </a:lnTo>
                      <a:lnTo>
                        <a:pt x="466" y="133"/>
                      </a:lnTo>
                      <a:lnTo>
                        <a:pt x="474" y="133"/>
                      </a:lnTo>
                      <a:lnTo>
                        <a:pt x="478" y="133"/>
                      </a:lnTo>
                      <a:lnTo>
                        <a:pt x="487" y="133"/>
                      </a:lnTo>
                      <a:lnTo>
                        <a:pt x="491" y="133"/>
                      </a:lnTo>
                      <a:lnTo>
                        <a:pt x="495" y="133"/>
                      </a:lnTo>
                      <a:lnTo>
                        <a:pt x="503" y="133"/>
                      </a:lnTo>
                      <a:lnTo>
                        <a:pt x="507" y="133"/>
                      </a:lnTo>
                      <a:lnTo>
                        <a:pt x="516" y="129"/>
                      </a:lnTo>
                      <a:lnTo>
                        <a:pt x="520" y="129"/>
                      </a:lnTo>
                      <a:lnTo>
                        <a:pt x="524" y="129"/>
                      </a:lnTo>
                      <a:lnTo>
                        <a:pt x="532" y="125"/>
                      </a:lnTo>
                      <a:lnTo>
                        <a:pt x="536" y="125"/>
                      </a:lnTo>
                      <a:lnTo>
                        <a:pt x="545" y="125"/>
                      </a:lnTo>
                      <a:lnTo>
                        <a:pt x="549" y="121"/>
                      </a:lnTo>
                      <a:lnTo>
                        <a:pt x="553" y="121"/>
                      </a:lnTo>
                      <a:lnTo>
                        <a:pt x="561" y="117"/>
                      </a:lnTo>
                      <a:lnTo>
                        <a:pt x="566" y="113"/>
                      </a:lnTo>
                      <a:lnTo>
                        <a:pt x="574" y="113"/>
                      </a:lnTo>
                      <a:lnTo>
                        <a:pt x="578" y="108"/>
                      </a:lnTo>
                      <a:lnTo>
                        <a:pt x="582" y="108"/>
                      </a:lnTo>
                      <a:lnTo>
                        <a:pt x="590" y="104"/>
                      </a:lnTo>
                      <a:lnTo>
                        <a:pt x="595" y="104"/>
                      </a:lnTo>
                      <a:lnTo>
                        <a:pt x="603" y="100"/>
                      </a:lnTo>
                      <a:lnTo>
                        <a:pt x="607" y="96"/>
                      </a:lnTo>
                      <a:lnTo>
                        <a:pt x="611" y="96"/>
                      </a:lnTo>
                      <a:lnTo>
                        <a:pt x="620" y="92"/>
                      </a:lnTo>
                      <a:lnTo>
                        <a:pt x="624" y="92"/>
                      </a:lnTo>
                      <a:lnTo>
                        <a:pt x="632" y="88"/>
                      </a:lnTo>
                      <a:lnTo>
                        <a:pt x="636" y="88"/>
                      </a:lnTo>
                      <a:lnTo>
                        <a:pt x="640" y="88"/>
                      </a:lnTo>
                      <a:lnTo>
                        <a:pt x="649" y="83"/>
                      </a:lnTo>
                      <a:lnTo>
                        <a:pt x="653" y="83"/>
                      </a:lnTo>
                      <a:lnTo>
                        <a:pt x="661" y="79"/>
                      </a:lnTo>
                      <a:lnTo>
                        <a:pt x="665" y="79"/>
                      </a:lnTo>
                      <a:lnTo>
                        <a:pt x="669" y="79"/>
                      </a:lnTo>
                      <a:lnTo>
                        <a:pt x="678" y="79"/>
                      </a:lnTo>
                      <a:lnTo>
                        <a:pt x="682" y="79"/>
                      </a:lnTo>
                      <a:lnTo>
                        <a:pt x="690" y="79"/>
                      </a:lnTo>
                      <a:lnTo>
                        <a:pt x="694" y="79"/>
                      </a:lnTo>
                      <a:lnTo>
                        <a:pt x="698" y="79"/>
                      </a:lnTo>
                      <a:lnTo>
                        <a:pt x="707" y="79"/>
                      </a:lnTo>
                      <a:lnTo>
                        <a:pt x="711" y="79"/>
                      </a:lnTo>
                      <a:lnTo>
                        <a:pt x="719" y="79"/>
                      </a:lnTo>
                      <a:lnTo>
                        <a:pt x="723" y="79"/>
                      </a:lnTo>
                      <a:lnTo>
                        <a:pt x="728" y="79"/>
                      </a:lnTo>
                      <a:lnTo>
                        <a:pt x="736" y="8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Freeform 148"/>
                <p:cNvSpPr>
                  <a:spLocks/>
                </p:cNvSpPr>
                <p:nvPr/>
              </p:nvSpPr>
              <p:spPr bwMode="auto">
                <a:xfrm>
                  <a:off x="1356" y="2886"/>
                  <a:ext cx="341" cy="117"/>
                </a:xfrm>
                <a:custGeom>
                  <a:avLst/>
                  <a:gdLst>
                    <a:gd name="T0" fmla="*/ 0 w 341"/>
                    <a:gd name="T1" fmla="*/ 0 h 117"/>
                    <a:gd name="T2" fmla="*/ 4 w 341"/>
                    <a:gd name="T3" fmla="*/ 0 h 117"/>
                    <a:gd name="T4" fmla="*/ 12 w 341"/>
                    <a:gd name="T5" fmla="*/ 0 h 117"/>
                    <a:gd name="T6" fmla="*/ 17 w 341"/>
                    <a:gd name="T7" fmla="*/ 5 h 117"/>
                    <a:gd name="T8" fmla="*/ 21 w 341"/>
                    <a:gd name="T9" fmla="*/ 5 h 117"/>
                    <a:gd name="T10" fmla="*/ 29 w 341"/>
                    <a:gd name="T11" fmla="*/ 5 h 117"/>
                    <a:gd name="T12" fmla="*/ 33 w 341"/>
                    <a:gd name="T13" fmla="*/ 9 h 117"/>
                    <a:gd name="T14" fmla="*/ 41 w 341"/>
                    <a:gd name="T15" fmla="*/ 9 h 117"/>
                    <a:gd name="T16" fmla="*/ 46 w 341"/>
                    <a:gd name="T17" fmla="*/ 13 h 117"/>
                    <a:gd name="T18" fmla="*/ 50 w 341"/>
                    <a:gd name="T19" fmla="*/ 13 h 117"/>
                    <a:gd name="T20" fmla="*/ 58 w 341"/>
                    <a:gd name="T21" fmla="*/ 17 h 117"/>
                    <a:gd name="T22" fmla="*/ 62 w 341"/>
                    <a:gd name="T23" fmla="*/ 21 h 117"/>
                    <a:gd name="T24" fmla="*/ 71 w 341"/>
                    <a:gd name="T25" fmla="*/ 21 h 117"/>
                    <a:gd name="T26" fmla="*/ 75 w 341"/>
                    <a:gd name="T27" fmla="*/ 25 h 117"/>
                    <a:gd name="T28" fmla="*/ 79 w 341"/>
                    <a:gd name="T29" fmla="*/ 25 h 117"/>
                    <a:gd name="T30" fmla="*/ 87 w 341"/>
                    <a:gd name="T31" fmla="*/ 30 h 117"/>
                    <a:gd name="T32" fmla="*/ 91 w 341"/>
                    <a:gd name="T33" fmla="*/ 34 h 117"/>
                    <a:gd name="T34" fmla="*/ 100 w 341"/>
                    <a:gd name="T35" fmla="*/ 34 h 117"/>
                    <a:gd name="T36" fmla="*/ 104 w 341"/>
                    <a:gd name="T37" fmla="*/ 38 h 117"/>
                    <a:gd name="T38" fmla="*/ 108 w 341"/>
                    <a:gd name="T39" fmla="*/ 38 h 117"/>
                    <a:gd name="T40" fmla="*/ 116 w 341"/>
                    <a:gd name="T41" fmla="*/ 42 h 117"/>
                    <a:gd name="T42" fmla="*/ 120 w 341"/>
                    <a:gd name="T43" fmla="*/ 46 h 117"/>
                    <a:gd name="T44" fmla="*/ 129 w 341"/>
                    <a:gd name="T45" fmla="*/ 46 h 117"/>
                    <a:gd name="T46" fmla="*/ 133 w 341"/>
                    <a:gd name="T47" fmla="*/ 50 h 117"/>
                    <a:gd name="T48" fmla="*/ 137 w 341"/>
                    <a:gd name="T49" fmla="*/ 55 h 117"/>
                    <a:gd name="T50" fmla="*/ 145 w 341"/>
                    <a:gd name="T51" fmla="*/ 55 h 117"/>
                    <a:gd name="T52" fmla="*/ 149 w 341"/>
                    <a:gd name="T53" fmla="*/ 59 h 117"/>
                    <a:gd name="T54" fmla="*/ 158 w 341"/>
                    <a:gd name="T55" fmla="*/ 59 h 117"/>
                    <a:gd name="T56" fmla="*/ 162 w 341"/>
                    <a:gd name="T57" fmla="*/ 63 h 117"/>
                    <a:gd name="T58" fmla="*/ 166 w 341"/>
                    <a:gd name="T59" fmla="*/ 67 h 117"/>
                    <a:gd name="T60" fmla="*/ 174 w 341"/>
                    <a:gd name="T61" fmla="*/ 67 h 117"/>
                    <a:gd name="T62" fmla="*/ 179 w 341"/>
                    <a:gd name="T63" fmla="*/ 71 h 117"/>
                    <a:gd name="T64" fmla="*/ 187 w 341"/>
                    <a:gd name="T65" fmla="*/ 71 h 117"/>
                    <a:gd name="T66" fmla="*/ 191 w 341"/>
                    <a:gd name="T67" fmla="*/ 75 h 117"/>
                    <a:gd name="T68" fmla="*/ 195 w 341"/>
                    <a:gd name="T69" fmla="*/ 79 h 117"/>
                    <a:gd name="T70" fmla="*/ 204 w 341"/>
                    <a:gd name="T71" fmla="*/ 79 h 117"/>
                    <a:gd name="T72" fmla="*/ 208 w 341"/>
                    <a:gd name="T73" fmla="*/ 84 h 117"/>
                    <a:gd name="T74" fmla="*/ 216 w 341"/>
                    <a:gd name="T75" fmla="*/ 84 h 117"/>
                    <a:gd name="T76" fmla="*/ 220 w 341"/>
                    <a:gd name="T77" fmla="*/ 88 h 117"/>
                    <a:gd name="T78" fmla="*/ 224 w 341"/>
                    <a:gd name="T79" fmla="*/ 88 h 117"/>
                    <a:gd name="T80" fmla="*/ 233 w 341"/>
                    <a:gd name="T81" fmla="*/ 92 h 117"/>
                    <a:gd name="T82" fmla="*/ 237 w 341"/>
                    <a:gd name="T83" fmla="*/ 92 h 117"/>
                    <a:gd name="T84" fmla="*/ 245 w 341"/>
                    <a:gd name="T85" fmla="*/ 96 h 117"/>
                    <a:gd name="T86" fmla="*/ 249 w 341"/>
                    <a:gd name="T87" fmla="*/ 96 h 117"/>
                    <a:gd name="T88" fmla="*/ 253 w 341"/>
                    <a:gd name="T89" fmla="*/ 100 h 117"/>
                    <a:gd name="T90" fmla="*/ 262 w 341"/>
                    <a:gd name="T91" fmla="*/ 100 h 117"/>
                    <a:gd name="T92" fmla="*/ 266 w 341"/>
                    <a:gd name="T93" fmla="*/ 104 h 117"/>
                    <a:gd name="T94" fmla="*/ 274 w 341"/>
                    <a:gd name="T95" fmla="*/ 104 h 117"/>
                    <a:gd name="T96" fmla="*/ 278 w 341"/>
                    <a:gd name="T97" fmla="*/ 109 h 117"/>
                    <a:gd name="T98" fmla="*/ 282 w 341"/>
                    <a:gd name="T99" fmla="*/ 109 h 117"/>
                    <a:gd name="T100" fmla="*/ 291 w 341"/>
                    <a:gd name="T101" fmla="*/ 109 h 117"/>
                    <a:gd name="T102" fmla="*/ 295 w 341"/>
                    <a:gd name="T103" fmla="*/ 113 h 117"/>
                    <a:gd name="T104" fmla="*/ 299 w 341"/>
                    <a:gd name="T105" fmla="*/ 113 h 117"/>
                    <a:gd name="T106" fmla="*/ 307 w 341"/>
                    <a:gd name="T107" fmla="*/ 113 h 117"/>
                    <a:gd name="T108" fmla="*/ 312 w 341"/>
                    <a:gd name="T109" fmla="*/ 113 h 117"/>
                    <a:gd name="T110" fmla="*/ 320 w 341"/>
                    <a:gd name="T111" fmla="*/ 117 h 117"/>
                    <a:gd name="T112" fmla="*/ 324 w 341"/>
                    <a:gd name="T113" fmla="*/ 117 h 117"/>
                    <a:gd name="T114" fmla="*/ 328 w 341"/>
                    <a:gd name="T115" fmla="*/ 117 h 117"/>
                    <a:gd name="T116" fmla="*/ 336 w 341"/>
                    <a:gd name="T117" fmla="*/ 117 h 117"/>
                    <a:gd name="T118" fmla="*/ 341 w 341"/>
                    <a:gd name="T1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117">
                      <a:moveTo>
                        <a:pt x="0" y="0"/>
                      </a:moveTo>
                      <a:lnTo>
                        <a:pt x="4" y="0"/>
                      </a:lnTo>
                      <a:lnTo>
                        <a:pt x="12" y="0"/>
                      </a:lnTo>
                      <a:lnTo>
                        <a:pt x="17" y="5"/>
                      </a:lnTo>
                      <a:lnTo>
                        <a:pt x="21" y="5"/>
                      </a:lnTo>
                      <a:lnTo>
                        <a:pt x="29" y="5"/>
                      </a:lnTo>
                      <a:lnTo>
                        <a:pt x="33" y="9"/>
                      </a:lnTo>
                      <a:lnTo>
                        <a:pt x="41" y="9"/>
                      </a:lnTo>
                      <a:lnTo>
                        <a:pt x="46" y="13"/>
                      </a:lnTo>
                      <a:lnTo>
                        <a:pt x="50" y="13"/>
                      </a:lnTo>
                      <a:lnTo>
                        <a:pt x="58" y="17"/>
                      </a:lnTo>
                      <a:lnTo>
                        <a:pt x="62" y="21"/>
                      </a:lnTo>
                      <a:lnTo>
                        <a:pt x="71" y="21"/>
                      </a:lnTo>
                      <a:lnTo>
                        <a:pt x="75" y="25"/>
                      </a:lnTo>
                      <a:lnTo>
                        <a:pt x="79" y="25"/>
                      </a:lnTo>
                      <a:lnTo>
                        <a:pt x="87" y="30"/>
                      </a:lnTo>
                      <a:lnTo>
                        <a:pt x="91" y="34"/>
                      </a:lnTo>
                      <a:lnTo>
                        <a:pt x="100" y="34"/>
                      </a:lnTo>
                      <a:lnTo>
                        <a:pt x="104" y="38"/>
                      </a:lnTo>
                      <a:lnTo>
                        <a:pt x="108" y="38"/>
                      </a:lnTo>
                      <a:lnTo>
                        <a:pt x="116" y="42"/>
                      </a:lnTo>
                      <a:lnTo>
                        <a:pt x="120" y="46"/>
                      </a:lnTo>
                      <a:lnTo>
                        <a:pt x="129" y="46"/>
                      </a:lnTo>
                      <a:lnTo>
                        <a:pt x="133" y="50"/>
                      </a:lnTo>
                      <a:lnTo>
                        <a:pt x="137" y="55"/>
                      </a:lnTo>
                      <a:lnTo>
                        <a:pt x="145" y="55"/>
                      </a:lnTo>
                      <a:lnTo>
                        <a:pt x="149" y="59"/>
                      </a:lnTo>
                      <a:lnTo>
                        <a:pt x="158" y="59"/>
                      </a:lnTo>
                      <a:lnTo>
                        <a:pt x="162" y="63"/>
                      </a:lnTo>
                      <a:lnTo>
                        <a:pt x="166" y="67"/>
                      </a:lnTo>
                      <a:lnTo>
                        <a:pt x="174" y="67"/>
                      </a:lnTo>
                      <a:lnTo>
                        <a:pt x="179" y="71"/>
                      </a:lnTo>
                      <a:lnTo>
                        <a:pt x="187" y="71"/>
                      </a:lnTo>
                      <a:lnTo>
                        <a:pt x="191" y="75"/>
                      </a:lnTo>
                      <a:lnTo>
                        <a:pt x="195" y="79"/>
                      </a:lnTo>
                      <a:lnTo>
                        <a:pt x="204" y="79"/>
                      </a:lnTo>
                      <a:lnTo>
                        <a:pt x="208" y="84"/>
                      </a:lnTo>
                      <a:lnTo>
                        <a:pt x="216" y="84"/>
                      </a:lnTo>
                      <a:lnTo>
                        <a:pt x="220" y="88"/>
                      </a:lnTo>
                      <a:lnTo>
                        <a:pt x="224" y="88"/>
                      </a:lnTo>
                      <a:lnTo>
                        <a:pt x="233" y="92"/>
                      </a:lnTo>
                      <a:lnTo>
                        <a:pt x="237" y="92"/>
                      </a:lnTo>
                      <a:lnTo>
                        <a:pt x="245" y="96"/>
                      </a:lnTo>
                      <a:lnTo>
                        <a:pt x="249" y="96"/>
                      </a:lnTo>
                      <a:lnTo>
                        <a:pt x="253" y="100"/>
                      </a:lnTo>
                      <a:lnTo>
                        <a:pt x="262" y="100"/>
                      </a:lnTo>
                      <a:lnTo>
                        <a:pt x="266" y="104"/>
                      </a:lnTo>
                      <a:lnTo>
                        <a:pt x="274" y="104"/>
                      </a:lnTo>
                      <a:lnTo>
                        <a:pt x="278" y="109"/>
                      </a:lnTo>
                      <a:lnTo>
                        <a:pt x="282" y="109"/>
                      </a:lnTo>
                      <a:lnTo>
                        <a:pt x="291" y="109"/>
                      </a:lnTo>
                      <a:lnTo>
                        <a:pt x="295" y="113"/>
                      </a:lnTo>
                      <a:lnTo>
                        <a:pt x="299" y="113"/>
                      </a:lnTo>
                      <a:lnTo>
                        <a:pt x="307" y="113"/>
                      </a:lnTo>
                      <a:lnTo>
                        <a:pt x="312" y="113"/>
                      </a:lnTo>
                      <a:lnTo>
                        <a:pt x="320" y="117"/>
                      </a:lnTo>
                      <a:lnTo>
                        <a:pt x="324" y="117"/>
                      </a:lnTo>
                      <a:lnTo>
                        <a:pt x="328" y="117"/>
                      </a:lnTo>
                      <a:lnTo>
                        <a:pt x="336" y="117"/>
                      </a:lnTo>
                      <a:lnTo>
                        <a:pt x="341" y="11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Rectangle 149"/>
                <p:cNvSpPr>
                  <a:spLocks noChangeArrowheads="1"/>
                </p:cNvSpPr>
                <p:nvPr/>
              </p:nvSpPr>
              <p:spPr bwMode="auto">
                <a:xfrm rot="16200000">
                  <a:off x="390" y="2827"/>
                  <a:ext cx="10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TT</a:t>
                  </a:r>
                  <a:endParaRPr lang="en-US" altLang="en-US"/>
                </a:p>
              </p:txBody>
            </p:sp>
            <p:sp>
              <p:nvSpPr>
                <p:cNvPr id="465" name="Rectangle 150"/>
                <p:cNvSpPr>
                  <a:spLocks noChangeArrowheads="1"/>
                </p:cNvSpPr>
                <p:nvPr/>
              </p:nvSpPr>
              <p:spPr bwMode="auto">
                <a:xfrm>
                  <a:off x="620" y="3190"/>
                  <a:ext cx="107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151"/>
                <p:cNvSpPr>
                  <a:spLocks noChangeArrowheads="1"/>
                </p:cNvSpPr>
                <p:nvPr/>
              </p:nvSpPr>
              <p:spPr bwMode="auto">
                <a:xfrm>
                  <a:off x="620" y="3190"/>
                  <a:ext cx="107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Line 152"/>
                <p:cNvSpPr>
                  <a:spLocks noChangeShapeType="1"/>
                </p:cNvSpPr>
                <p:nvPr/>
              </p:nvSpPr>
              <p:spPr bwMode="auto">
                <a:xfrm>
                  <a:off x="620" y="319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Line 153"/>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Line 154"/>
                <p:cNvSpPr>
                  <a:spLocks noChangeShapeType="1"/>
                </p:cNvSpPr>
                <p:nvPr/>
              </p:nvSpPr>
              <p:spPr bwMode="auto">
                <a:xfrm flipV="1">
                  <a:off x="1692"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Line 155"/>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Line 156"/>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Line 157"/>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Line 158"/>
                <p:cNvSpPr>
                  <a:spLocks noChangeShapeType="1"/>
                </p:cNvSpPr>
                <p:nvPr/>
              </p:nvSpPr>
              <p:spPr bwMode="auto">
                <a:xfrm flipV="1">
                  <a:off x="899"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Line 159"/>
                <p:cNvSpPr>
                  <a:spLocks noChangeShapeType="1"/>
                </p:cNvSpPr>
                <p:nvPr/>
              </p:nvSpPr>
              <p:spPr bwMode="auto">
                <a:xfrm>
                  <a:off x="899"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Rectangle 160"/>
                <p:cNvSpPr>
                  <a:spLocks noChangeArrowheads="1"/>
                </p:cNvSpPr>
                <p:nvPr/>
              </p:nvSpPr>
              <p:spPr bwMode="auto">
                <a:xfrm>
                  <a:off x="845" y="355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476" name="Line 161"/>
                <p:cNvSpPr>
                  <a:spLocks noChangeShapeType="1"/>
                </p:cNvSpPr>
                <p:nvPr/>
              </p:nvSpPr>
              <p:spPr bwMode="auto">
                <a:xfrm flipV="1">
                  <a:off x="1190"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Line 162"/>
                <p:cNvSpPr>
                  <a:spLocks noChangeShapeType="1"/>
                </p:cNvSpPr>
                <p:nvPr/>
              </p:nvSpPr>
              <p:spPr bwMode="auto">
                <a:xfrm>
                  <a:off x="1190"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Rectangle 163"/>
                <p:cNvSpPr>
                  <a:spLocks noChangeArrowheads="1"/>
                </p:cNvSpPr>
                <p:nvPr/>
              </p:nvSpPr>
              <p:spPr bwMode="auto">
                <a:xfrm>
                  <a:off x="1136" y="355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479" name="Line 164"/>
                <p:cNvSpPr>
                  <a:spLocks noChangeShapeType="1"/>
                </p:cNvSpPr>
                <p:nvPr/>
              </p:nvSpPr>
              <p:spPr bwMode="auto">
                <a:xfrm flipV="1">
                  <a:off x="1481" y="3531"/>
                  <a:ext cx="0" cy="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Line 165"/>
                <p:cNvSpPr>
                  <a:spLocks noChangeShapeType="1"/>
                </p:cNvSpPr>
                <p:nvPr/>
              </p:nvSpPr>
              <p:spPr bwMode="auto">
                <a:xfrm>
                  <a:off x="1481" y="3190"/>
                  <a:ext cx="0" cy="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Rectangle 166"/>
                <p:cNvSpPr>
                  <a:spLocks noChangeArrowheads="1"/>
                </p:cNvSpPr>
                <p:nvPr/>
              </p:nvSpPr>
              <p:spPr bwMode="auto">
                <a:xfrm>
                  <a:off x="1427" y="3556"/>
                  <a:ext cx="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482" name="Line 167"/>
                <p:cNvSpPr>
                  <a:spLocks noChangeShapeType="1"/>
                </p:cNvSpPr>
                <p:nvPr/>
              </p:nvSpPr>
              <p:spPr bwMode="auto">
                <a:xfrm>
                  <a:off x="620" y="3477"/>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Line 168"/>
                <p:cNvSpPr>
                  <a:spLocks noChangeShapeType="1"/>
                </p:cNvSpPr>
                <p:nvPr/>
              </p:nvSpPr>
              <p:spPr bwMode="auto">
                <a:xfrm flipH="1">
                  <a:off x="1680" y="3477"/>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169"/>
                <p:cNvSpPr>
                  <a:spLocks noChangeArrowheads="1"/>
                </p:cNvSpPr>
                <p:nvPr/>
              </p:nvSpPr>
              <p:spPr bwMode="auto">
                <a:xfrm>
                  <a:off x="512" y="3431"/>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485" name="Line 170"/>
                <p:cNvSpPr>
                  <a:spLocks noChangeShapeType="1"/>
                </p:cNvSpPr>
                <p:nvPr/>
              </p:nvSpPr>
              <p:spPr bwMode="auto">
                <a:xfrm>
                  <a:off x="620" y="3364"/>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Line 171"/>
                <p:cNvSpPr>
                  <a:spLocks noChangeShapeType="1"/>
                </p:cNvSpPr>
                <p:nvPr/>
              </p:nvSpPr>
              <p:spPr bwMode="auto">
                <a:xfrm flipH="1">
                  <a:off x="1680" y="3364"/>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Rectangle 172"/>
                <p:cNvSpPr>
                  <a:spLocks noChangeArrowheads="1"/>
                </p:cNvSpPr>
                <p:nvPr/>
              </p:nvSpPr>
              <p:spPr bwMode="auto">
                <a:xfrm>
                  <a:off x="512" y="3319"/>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a:t>
                  </a:r>
                  <a:endParaRPr lang="en-US" altLang="en-US"/>
                </a:p>
              </p:txBody>
            </p:sp>
            <p:sp>
              <p:nvSpPr>
                <p:cNvPr id="488" name="Line 173"/>
                <p:cNvSpPr>
                  <a:spLocks noChangeShapeType="1"/>
                </p:cNvSpPr>
                <p:nvPr/>
              </p:nvSpPr>
              <p:spPr bwMode="auto">
                <a:xfrm>
                  <a:off x="620" y="3252"/>
                  <a:ext cx="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Line 174"/>
                <p:cNvSpPr>
                  <a:spLocks noChangeShapeType="1"/>
                </p:cNvSpPr>
                <p:nvPr/>
              </p:nvSpPr>
              <p:spPr bwMode="auto">
                <a:xfrm flipH="1">
                  <a:off x="1680" y="3252"/>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Rectangle 175"/>
                <p:cNvSpPr>
                  <a:spLocks noChangeArrowheads="1"/>
                </p:cNvSpPr>
                <p:nvPr/>
              </p:nvSpPr>
              <p:spPr bwMode="auto">
                <a:xfrm>
                  <a:off x="512" y="3206"/>
                  <a:ext cx="6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25</a:t>
                  </a:r>
                  <a:endParaRPr lang="en-US" altLang="en-US"/>
                </a:p>
              </p:txBody>
            </p:sp>
            <p:sp>
              <p:nvSpPr>
                <p:cNvPr id="491" name="Line 176"/>
                <p:cNvSpPr>
                  <a:spLocks noChangeShapeType="1"/>
                </p:cNvSpPr>
                <p:nvPr/>
              </p:nvSpPr>
              <p:spPr bwMode="auto">
                <a:xfrm>
                  <a:off x="620" y="3190"/>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177"/>
                <p:cNvSpPr>
                  <a:spLocks noChangeShapeType="1"/>
                </p:cNvSpPr>
                <p:nvPr/>
              </p:nvSpPr>
              <p:spPr bwMode="auto">
                <a:xfrm>
                  <a:off x="620" y="3543"/>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Line 178"/>
                <p:cNvSpPr>
                  <a:spLocks noChangeShapeType="1"/>
                </p:cNvSpPr>
                <p:nvPr/>
              </p:nvSpPr>
              <p:spPr bwMode="auto">
                <a:xfrm flipV="1">
                  <a:off x="1692"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Line 179"/>
                <p:cNvSpPr>
                  <a:spLocks noChangeShapeType="1"/>
                </p:cNvSpPr>
                <p:nvPr/>
              </p:nvSpPr>
              <p:spPr bwMode="auto">
                <a:xfrm flipV="1">
                  <a:off x="620" y="3190"/>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Freeform 180"/>
                <p:cNvSpPr>
                  <a:spLocks/>
                </p:cNvSpPr>
                <p:nvPr/>
              </p:nvSpPr>
              <p:spPr bwMode="auto">
                <a:xfrm>
                  <a:off x="620" y="3356"/>
                  <a:ext cx="736" cy="104"/>
                </a:xfrm>
                <a:custGeom>
                  <a:avLst/>
                  <a:gdLst>
                    <a:gd name="T0" fmla="*/ 9 w 736"/>
                    <a:gd name="T1" fmla="*/ 62 h 104"/>
                    <a:gd name="T2" fmla="*/ 25 w 736"/>
                    <a:gd name="T3" fmla="*/ 50 h 104"/>
                    <a:gd name="T4" fmla="*/ 42 w 736"/>
                    <a:gd name="T5" fmla="*/ 33 h 104"/>
                    <a:gd name="T6" fmla="*/ 63 w 736"/>
                    <a:gd name="T7" fmla="*/ 21 h 104"/>
                    <a:gd name="T8" fmla="*/ 79 w 736"/>
                    <a:gd name="T9" fmla="*/ 13 h 104"/>
                    <a:gd name="T10" fmla="*/ 96 w 736"/>
                    <a:gd name="T11" fmla="*/ 4 h 104"/>
                    <a:gd name="T12" fmla="*/ 113 w 736"/>
                    <a:gd name="T13" fmla="*/ 0 h 104"/>
                    <a:gd name="T14" fmla="*/ 129 w 736"/>
                    <a:gd name="T15" fmla="*/ 0 h 104"/>
                    <a:gd name="T16" fmla="*/ 150 w 736"/>
                    <a:gd name="T17" fmla="*/ 0 h 104"/>
                    <a:gd name="T18" fmla="*/ 167 w 736"/>
                    <a:gd name="T19" fmla="*/ 8 h 104"/>
                    <a:gd name="T20" fmla="*/ 183 w 736"/>
                    <a:gd name="T21" fmla="*/ 13 h 104"/>
                    <a:gd name="T22" fmla="*/ 200 w 736"/>
                    <a:gd name="T23" fmla="*/ 21 h 104"/>
                    <a:gd name="T24" fmla="*/ 216 w 736"/>
                    <a:gd name="T25" fmla="*/ 33 h 104"/>
                    <a:gd name="T26" fmla="*/ 233 w 736"/>
                    <a:gd name="T27" fmla="*/ 42 h 104"/>
                    <a:gd name="T28" fmla="*/ 254 w 736"/>
                    <a:gd name="T29" fmla="*/ 46 h 104"/>
                    <a:gd name="T30" fmla="*/ 271 w 736"/>
                    <a:gd name="T31" fmla="*/ 50 h 104"/>
                    <a:gd name="T32" fmla="*/ 287 w 736"/>
                    <a:gd name="T33" fmla="*/ 54 h 104"/>
                    <a:gd name="T34" fmla="*/ 304 w 736"/>
                    <a:gd name="T35" fmla="*/ 50 h 104"/>
                    <a:gd name="T36" fmla="*/ 320 w 736"/>
                    <a:gd name="T37" fmla="*/ 50 h 104"/>
                    <a:gd name="T38" fmla="*/ 341 w 736"/>
                    <a:gd name="T39" fmla="*/ 46 h 104"/>
                    <a:gd name="T40" fmla="*/ 358 w 736"/>
                    <a:gd name="T41" fmla="*/ 42 h 104"/>
                    <a:gd name="T42" fmla="*/ 374 w 736"/>
                    <a:gd name="T43" fmla="*/ 38 h 104"/>
                    <a:gd name="T44" fmla="*/ 391 w 736"/>
                    <a:gd name="T45" fmla="*/ 38 h 104"/>
                    <a:gd name="T46" fmla="*/ 408 w 736"/>
                    <a:gd name="T47" fmla="*/ 42 h 104"/>
                    <a:gd name="T48" fmla="*/ 428 w 736"/>
                    <a:gd name="T49" fmla="*/ 46 h 104"/>
                    <a:gd name="T50" fmla="*/ 445 w 736"/>
                    <a:gd name="T51" fmla="*/ 54 h 104"/>
                    <a:gd name="T52" fmla="*/ 462 w 736"/>
                    <a:gd name="T53" fmla="*/ 62 h 104"/>
                    <a:gd name="T54" fmla="*/ 478 w 736"/>
                    <a:gd name="T55" fmla="*/ 75 h 104"/>
                    <a:gd name="T56" fmla="*/ 495 w 736"/>
                    <a:gd name="T57" fmla="*/ 83 h 104"/>
                    <a:gd name="T58" fmla="*/ 516 w 736"/>
                    <a:gd name="T59" fmla="*/ 96 h 104"/>
                    <a:gd name="T60" fmla="*/ 532 w 736"/>
                    <a:gd name="T61" fmla="*/ 100 h 104"/>
                    <a:gd name="T62" fmla="*/ 549 w 736"/>
                    <a:gd name="T63" fmla="*/ 104 h 104"/>
                    <a:gd name="T64" fmla="*/ 566 w 736"/>
                    <a:gd name="T65" fmla="*/ 100 h 104"/>
                    <a:gd name="T66" fmla="*/ 582 w 736"/>
                    <a:gd name="T67" fmla="*/ 96 h 104"/>
                    <a:gd name="T68" fmla="*/ 603 w 736"/>
                    <a:gd name="T69" fmla="*/ 87 h 104"/>
                    <a:gd name="T70" fmla="*/ 620 w 736"/>
                    <a:gd name="T71" fmla="*/ 75 h 104"/>
                    <a:gd name="T72" fmla="*/ 636 w 736"/>
                    <a:gd name="T73" fmla="*/ 58 h 104"/>
                    <a:gd name="T74" fmla="*/ 653 w 736"/>
                    <a:gd name="T75" fmla="*/ 46 h 104"/>
                    <a:gd name="T76" fmla="*/ 669 w 736"/>
                    <a:gd name="T77" fmla="*/ 29 h 104"/>
                    <a:gd name="T78" fmla="*/ 690 w 736"/>
                    <a:gd name="T79" fmla="*/ 21 h 104"/>
                    <a:gd name="T80" fmla="*/ 707 w 736"/>
                    <a:gd name="T81" fmla="*/ 13 h 104"/>
                    <a:gd name="T82" fmla="*/ 723 w 736"/>
                    <a:gd name="T83"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104">
                      <a:moveTo>
                        <a:pt x="0" y="71"/>
                      </a:moveTo>
                      <a:lnTo>
                        <a:pt x="5" y="67"/>
                      </a:lnTo>
                      <a:lnTo>
                        <a:pt x="9" y="62"/>
                      </a:lnTo>
                      <a:lnTo>
                        <a:pt x="13" y="58"/>
                      </a:lnTo>
                      <a:lnTo>
                        <a:pt x="21" y="54"/>
                      </a:lnTo>
                      <a:lnTo>
                        <a:pt x="25" y="50"/>
                      </a:lnTo>
                      <a:lnTo>
                        <a:pt x="34" y="46"/>
                      </a:lnTo>
                      <a:lnTo>
                        <a:pt x="38" y="42"/>
                      </a:lnTo>
                      <a:lnTo>
                        <a:pt x="42" y="33"/>
                      </a:lnTo>
                      <a:lnTo>
                        <a:pt x="50" y="29"/>
                      </a:lnTo>
                      <a:lnTo>
                        <a:pt x="54" y="25"/>
                      </a:lnTo>
                      <a:lnTo>
                        <a:pt x="63" y="21"/>
                      </a:lnTo>
                      <a:lnTo>
                        <a:pt x="67" y="21"/>
                      </a:lnTo>
                      <a:lnTo>
                        <a:pt x="71" y="17"/>
                      </a:lnTo>
                      <a:lnTo>
                        <a:pt x="79" y="13"/>
                      </a:lnTo>
                      <a:lnTo>
                        <a:pt x="84" y="8"/>
                      </a:lnTo>
                      <a:lnTo>
                        <a:pt x="92" y="8"/>
                      </a:lnTo>
                      <a:lnTo>
                        <a:pt x="96" y="4"/>
                      </a:lnTo>
                      <a:lnTo>
                        <a:pt x="100" y="4"/>
                      </a:lnTo>
                      <a:lnTo>
                        <a:pt x="108" y="0"/>
                      </a:lnTo>
                      <a:lnTo>
                        <a:pt x="113" y="0"/>
                      </a:lnTo>
                      <a:lnTo>
                        <a:pt x="121" y="0"/>
                      </a:lnTo>
                      <a:lnTo>
                        <a:pt x="125" y="0"/>
                      </a:lnTo>
                      <a:lnTo>
                        <a:pt x="129" y="0"/>
                      </a:lnTo>
                      <a:lnTo>
                        <a:pt x="138" y="0"/>
                      </a:lnTo>
                      <a:lnTo>
                        <a:pt x="142" y="0"/>
                      </a:lnTo>
                      <a:lnTo>
                        <a:pt x="150" y="0"/>
                      </a:lnTo>
                      <a:lnTo>
                        <a:pt x="154" y="4"/>
                      </a:lnTo>
                      <a:lnTo>
                        <a:pt x="158" y="4"/>
                      </a:lnTo>
                      <a:lnTo>
                        <a:pt x="167" y="8"/>
                      </a:lnTo>
                      <a:lnTo>
                        <a:pt x="171" y="8"/>
                      </a:lnTo>
                      <a:lnTo>
                        <a:pt x="179" y="13"/>
                      </a:lnTo>
                      <a:lnTo>
                        <a:pt x="183" y="13"/>
                      </a:lnTo>
                      <a:lnTo>
                        <a:pt x="187" y="17"/>
                      </a:lnTo>
                      <a:lnTo>
                        <a:pt x="196" y="21"/>
                      </a:lnTo>
                      <a:lnTo>
                        <a:pt x="200" y="21"/>
                      </a:lnTo>
                      <a:lnTo>
                        <a:pt x="208" y="25"/>
                      </a:lnTo>
                      <a:lnTo>
                        <a:pt x="212" y="29"/>
                      </a:lnTo>
                      <a:lnTo>
                        <a:pt x="216" y="33"/>
                      </a:lnTo>
                      <a:lnTo>
                        <a:pt x="225" y="33"/>
                      </a:lnTo>
                      <a:lnTo>
                        <a:pt x="229" y="38"/>
                      </a:lnTo>
                      <a:lnTo>
                        <a:pt x="233" y="42"/>
                      </a:lnTo>
                      <a:lnTo>
                        <a:pt x="241" y="42"/>
                      </a:lnTo>
                      <a:lnTo>
                        <a:pt x="246" y="46"/>
                      </a:lnTo>
                      <a:lnTo>
                        <a:pt x="254" y="46"/>
                      </a:lnTo>
                      <a:lnTo>
                        <a:pt x="258" y="50"/>
                      </a:lnTo>
                      <a:lnTo>
                        <a:pt x="262" y="50"/>
                      </a:lnTo>
                      <a:lnTo>
                        <a:pt x="271" y="50"/>
                      </a:lnTo>
                      <a:lnTo>
                        <a:pt x="275" y="50"/>
                      </a:lnTo>
                      <a:lnTo>
                        <a:pt x="283" y="54"/>
                      </a:lnTo>
                      <a:lnTo>
                        <a:pt x="287" y="54"/>
                      </a:lnTo>
                      <a:lnTo>
                        <a:pt x="291" y="54"/>
                      </a:lnTo>
                      <a:lnTo>
                        <a:pt x="300" y="54"/>
                      </a:lnTo>
                      <a:lnTo>
                        <a:pt x="304" y="50"/>
                      </a:lnTo>
                      <a:lnTo>
                        <a:pt x="312" y="50"/>
                      </a:lnTo>
                      <a:lnTo>
                        <a:pt x="316" y="50"/>
                      </a:lnTo>
                      <a:lnTo>
                        <a:pt x="320" y="50"/>
                      </a:lnTo>
                      <a:lnTo>
                        <a:pt x="329" y="46"/>
                      </a:lnTo>
                      <a:lnTo>
                        <a:pt x="333" y="46"/>
                      </a:lnTo>
                      <a:lnTo>
                        <a:pt x="341" y="46"/>
                      </a:lnTo>
                      <a:lnTo>
                        <a:pt x="345" y="42"/>
                      </a:lnTo>
                      <a:lnTo>
                        <a:pt x="349" y="42"/>
                      </a:lnTo>
                      <a:lnTo>
                        <a:pt x="358" y="42"/>
                      </a:lnTo>
                      <a:lnTo>
                        <a:pt x="362" y="42"/>
                      </a:lnTo>
                      <a:lnTo>
                        <a:pt x="370" y="38"/>
                      </a:lnTo>
                      <a:lnTo>
                        <a:pt x="374" y="38"/>
                      </a:lnTo>
                      <a:lnTo>
                        <a:pt x="379" y="38"/>
                      </a:lnTo>
                      <a:lnTo>
                        <a:pt x="387" y="38"/>
                      </a:lnTo>
                      <a:lnTo>
                        <a:pt x="391" y="38"/>
                      </a:lnTo>
                      <a:lnTo>
                        <a:pt x="399" y="38"/>
                      </a:lnTo>
                      <a:lnTo>
                        <a:pt x="403" y="38"/>
                      </a:lnTo>
                      <a:lnTo>
                        <a:pt x="408" y="42"/>
                      </a:lnTo>
                      <a:lnTo>
                        <a:pt x="416" y="42"/>
                      </a:lnTo>
                      <a:lnTo>
                        <a:pt x="420" y="42"/>
                      </a:lnTo>
                      <a:lnTo>
                        <a:pt x="428" y="46"/>
                      </a:lnTo>
                      <a:lnTo>
                        <a:pt x="433" y="46"/>
                      </a:lnTo>
                      <a:lnTo>
                        <a:pt x="437" y="50"/>
                      </a:lnTo>
                      <a:lnTo>
                        <a:pt x="445" y="54"/>
                      </a:lnTo>
                      <a:lnTo>
                        <a:pt x="449" y="54"/>
                      </a:lnTo>
                      <a:lnTo>
                        <a:pt x="457" y="58"/>
                      </a:lnTo>
                      <a:lnTo>
                        <a:pt x="462" y="62"/>
                      </a:lnTo>
                      <a:lnTo>
                        <a:pt x="466" y="67"/>
                      </a:lnTo>
                      <a:lnTo>
                        <a:pt x="474" y="71"/>
                      </a:lnTo>
                      <a:lnTo>
                        <a:pt x="478" y="75"/>
                      </a:lnTo>
                      <a:lnTo>
                        <a:pt x="487" y="79"/>
                      </a:lnTo>
                      <a:lnTo>
                        <a:pt x="491" y="79"/>
                      </a:lnTo>
                      <a:lnTo>
                        <a:pt x="495" y="83"/>
                      </a:lnTo>
                      <a:lnTo>
                        <a:pt x="503" y="87"/>
                      </a:lnTo>
                      <a:lnTo>
                        <a:pt x="507" y="92"/>
                      </a:lnTo>
                      <a:lnTo>
                        <a:pt x="516" y="96"/>
                      </a:lnTo>
                      <a:lnTo>
                        <a:pt x="520" y="96"/>
                      </a:lnTo>
                      <a:lnTo>
                        <a:pt x="524" y="100"/>
                      </a:lnTo>
                      <a:lnTo>
                        <a:pt x="532" y="100"/>
                      </a:lnTo>
                      <a:lnTo>
                        <a:pt x="536" y="100"/>
                      </a:lnTo>
                      <a:lnTo>
                        <a:pt x="545" y="104"/>
                      </a:lnTo>
                      <a:lnTo>
                        <a:pt x="549" y="104"/>
                      </a:lnTo>
                      <a:lnTo>
                        <a:pt x="553" y="104"/>
                      </a:lnTo>
                      <a:lnTo>
                        <a:pt x="561" y="104"/>
                      </a:lnTo>
                      <a:lnTo>
                        <a:pt x="566" y="100"/>
                      </a:lnTo>
                      <a:lnTo>
                        <a:pt x="574" y="100"/>
                      </a:lnTo>
                      <a:lnTo>
                        <a:pt x="578" y="100"/>
                      </a:lnTo>
                      <a:lnTo>
                        <a:pt x="582" y="96"/>
                      </a:lnTo>
                      <a:lnTo>
                        <a:pt x="590" y="92"/>
                      </a:lnTo>
                      <a:lnTo>
                        <a:pt x="595" y="92"/>
                      </a:lnTo>
                      <a:lnTo>
                        <a:pt x="603" y="87"/>
                      </a:lnTo>
                      <a:lnTo>
                        <a:pt x="607" y="83"/>
                      </a:lnTo>
                      <a:lnTo>
                        <a:pt x="611" y="79"/>
                      </a:lnTo>
                      <a:lnTo>
                        <a:pt x="620" y="75"/>
                      </a:lnTo>
                      <a:lnTo>
                        <a:pt x="624" y="71"/>
                      </a:lnTo>
                      <a:lnTo>
                        <a:pt x="632" y="62"/>
                      </a:lnTo>
                      <a:lnTo>
                        <a:pt x="636" y="58"/>
                      </a:lnTo>
                      <a:lnTo>
                        <a:pt x="640" y="54"/>
                      </a:lnTo>
                      <a:lnTo>
                        <a:pt x="649" y="50"/>
                      </a:lnTo>
                      <a:lnTo>
                        <a:pt x="653" y="46"/>
                      </a:lnTo>
                      <a:lnTo>
                        <a:pt x="661" y="42"/>
                      </a:lnTo>
                      <a:lnTo>
                        <a:pt x="665" y="33"/>
                      </a:lnTo>
                      <a:lnTo>
                        <a:pt x="669" y="29"/>
                      </a:lnTo>
                      <a:lnTo>
                        <a:pt x="678" y="25"/>
                      </a:lnTo>
                      <a:lnTo>
                        <a:pt x="682" y="21"/>
                      </a:lnTo>
                      <a:lnTo>
                        <a:pt x="690" y="21"/>
                      </a:lnTo>
                      <a:lnTo>
                        <a:pt x="694" y="17"/>
                      </a:lnTo>
                      <a:lnTo>
                        <a:pt x="698" y="13"/>
                      </a:lnTo>
                      <a:lnTo>
                        <a:pt x="707" y="13"/>
                      </a:lnTo>
                      <a:lnTo>
                        <a:pt x="711" y="8"/>
                      </a:lnTo>
                      <a:lnTo>
                        <a:pt x="719" y="8"/>
                      </a:lnTo>
                      <a:lnTo>
                        <a:pt x="723" y="4"/>
                      </a:lnTo>
                      <a:lnTo>
                        <a:pt x="728" y="4"/>
                      </a:lnTo>
                      <a:lnTo>
                        <a:pt x="73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Freeform 181"/>
                <p:cNvSpPr>
                  <a:spLocks/>
                </p:cNvSpPr>
                <p:nvPr/>
              </p:nvSpPr>
              <p:spPr bwMode="auto">
                <a:xfrm>
                  <a:off x="1356" y="3356"/>
                  <a:ext cx="341" cy="29"/>
                </a:xfrm>
                <a:custGeom>
                  <a:avLst/>
                  <a:gdLst>
                    <a:gd name="T0" fmla="*/ 0 w 341"/>
                    <a:gd name="T1" fmla="*/ 4 h 29"/>
                    <a:gd name="T2" fmla="*/ 4 w 341"/>
                    <a:gd name="T3" fmla="*/ 4 h 29"/>
                    <a:gd name="T4" fmla="*/ 12 w 341"/>
                    <a:gd name="T5" fmla="*/ 4 h 29"/>
                    <a:gd name="T6" fmla="*/ 17 w 341"/>
                    <a:gd name="T7" fmla="*/ 4 h 29"/>
                    <a:gd name="T8" fmla="*/ 21 w 341"/>
                    <a:gd name="T9" fmla="*/ 4 h 29"/>
                    <a:gd name="T10" fmla="*/ 29 w 341"/>
                    <a:gd name="T11" fmla="*/ 8 h 29"/>
                    <a:gd name="T12" fmla="*/ 33 w 341"/>
                    <a:gd name="T13" fmla="*/ 8 h 29"/>
                    <a:gd name="T14" fmla="*/ 41 w 341"/>
                    <a:gd name="T15" fmla="*/ 8 h 29"/>
                    <a:gd name="T16" fmla="*/ 46 w 341"/>
                    <a:gd name="T17" fmla="*/ 13 h 29"/>
                    <a:gd name="T18" fmla="*/ 50 w 341"/>
                    <a:gd name="T19" fmla="*/ 13 h 29"/>
                    <a:gd name="T20" fmla="*/ 58 w 341"/>
                    <a:gd name="T21" fmla="*/ 17 h 29"/>
                    <a:gd name="T22" fmla="*/ 62 w 341"/>
                    <a:gd name="T23" fmla="*/ 17 h 29"/>
                    <a:gd name="T24" fmla="*/ 71 w 341"/>
                    <a:gd name="T25" fmla="*/ 17 h 29"/>
                    <a:gd name="T26" fmla="*/ 75 w 341"/>
                    <a:gd name="T27" fmla="*/ 21 h 29"/>
                    <a:gd name="T28" fmla="*/ 79 w 341"/>
                    <a:gd name="T29" fmla="*/ 21 h 29"/>
                    <a:gd name="T30" fmla="*/ 87 w 341"/>
                    <a:gd name="T31" fmla="*/ 25 h 29"/>
                    <a:gd name="T32" fmla="*/ 91 w 341"/>
                    <a:gd name="T33" fmla="*/ 25 h 29"/>
                    <a:gd name="T34" fmla="*/ 100 w 341"/>
                    <a:gd name="T35" fmla="*/ 25 h 29"/>
                    <a:gd name="T36" fmla="*/ 104 w 341"/>
                    <a:gd name="T37" fmla="*/ 29 h 29"/>
                    <a:gd name="T38" fmla="*/ 108 w 341"/>
                    <a:gd name="T39" fmla="*/ 29 h 29"/>
                    <a:gd name="T40" fmla="*/ 116 w 341"/>
                    <a:gd name="T41" fmla="*/ 29 h 29"/>
                    <a:gd name="T42" fmla="*/ 120 w 341"/>
                    <a:gd name="T43" fmla="*/ 29 h 29"/>
                    <a:gd name="T44" fmla="*/ 129 w 341"/>
                    <a:gd name="T45" fmla="*/ 29 h 29"/>
                    <a:gd name="T46" fmla="*/ 133 w 341"/>
                    <a:gd name="T47" fmla="*/ 29 h 29"/>
                    <a:gd name="T48" fmla="*/ 137 w 341"/>
                    <a:gd name="T49" fmla="*/ 29 h 29"/>
                    <a:gd name="T50" fmla="*/ 145 w 341"/>
                    <a:gd name="T51" fmla="*/ 29 h 29"/>
                    <a:gd name="T52" fmla="*/ 149 w 341"/>
                    <a:gd name="T53" fmla="*/ 29 h 29"/>
                    <a:gd name="T54" fmla="*/ 158 w 341"/>
                    <a:gd name="T55" fmla="*/ 29 h 29"/>
                    <a:gd name="T56" fmla="*/ 162 w 341"/>
                    <a:gd name="T57" fmla="*/ 29 h 29"/>
                    <a:gd name="T58" fmla="*/ 166 w 341"/>
                    <a:gd name="T59" fmla="*/ 25 h 29"/>
                    <a:gd name="T60" fmla="*/ 174 w 341"/>
                    <a:gd name="T61" fmla="*/ 25 h 29"/>
                    <a:gd name="T62" fmla="*/ 179 w 341"/>
                    <a:gd name="T63" fmla="*/ 25 h 29"/>
                    <a:gd name="T64" fmla="*/ 187 w 341"/>
                    <a:gd name="T65" fmla="*/ 21 h 29"/>
                    <a:gd name="T66" fmla="*/ 191 w 341"/>
                    <a:gd name="T67" fmla="*/ 21 h 29"/>
                    <a:gd name="T68" fmla="*/ 195 w 341"/>
                    <a:gd name="T69" fmla="*/ 17 h 29"/>
                    <a:gd name="T70" fmla="*/ 204 w 341"/>
                    <a:gd name="T71" fmla="*/ 17 h 29"/>
                    <a:gd name="T72" fmla="*/ 208 w 341"/>
                    <a:gd name="T73" fmla="*/ 13 h 29"/>
                    <a:gd name="T74" fmla="*/ 216 w 341"/>
                    <a:gd name="T75" fmla="*/ 13 h 29"/>
                    <a:gd name="T76" fmla="*/ 220 w 341"/>
                    <a:gd name="T77" fmla="*/ 13 h 29"/>
                    <a:gd name="T78" fmla="*/ 224 w 341"/>
                    <a:gd name="T79" fmla="*/ 8 h 29"/>
                    <a:gd name="T80" fmla="*/ 233 w 341"/>
                    <a:gd name="T81" fmla="*/ 8 h 29"/>
                    <a:gd name="T82" fmla="*/ 237 w 341"/>
                    <a:gd name="T83" fmla="*/ 4 h 29"/>
                    <a:gd name="T84" fmla="*/ 245 w 341"/>
                    <a:gd name="T85" fmla="*/ 4 h 29"/>
                    <a:gd name="T86" fmla="*/ 249 w 341"/>
                    <a:gd name="T87" fmla="*/ 4 h 29"/>
                    <a:gd name="T88" fmla="*/ 253 w 341"/>
                    <a:gd name="T89" fmla="*/ 4 h 29"/>
                    <a:gd name="T90" fmla="*/ 262 w 341"/>
                    <a:gd name="T91" fmla="*/ 0 h 29"/>
                    <a:gd name="T92" fmla="*/ 266 w 341"/>
                    <a:gd name="T93" fmla="*/ 0 h 29"/>
                    <a:gd name="T94" fmla="*/ 274 w 341"/>
                    <a:gd name="T95" fmla="*/ 0 h 29"/>
                    <a:gd name="T96" fmla="*/ 278 w 341"/>
                    <a:gd name="T97" fmla="*/ 0 h 29"/>
                    <a:gd name="T98" fmla="*/ 282 w 341"/>
                    <a:gd name="T99" fmla="*/ 0 h 29"/>
                    <a:gd name="T100" fmla="*/ 291 w 341"/>
                    <a:gd name="T101" fmla="*/ 0 h 29"/>
                    <a:gd name="T102" fmla="*/ 295 w 341"/>
                    <a:gd name="T103" fmla="*/ 0 h 29"/>
                    <a:gd name="T104" fmla="*/ 299 w 341"/>
                    <a:gd name="T105" fmla="*/ 0 h 29"/>
                    <a:gd name="T106" fmla="*/ 307 w 341"/>
                    <a:gd name="T107" fmla="*/ 0 h 29"/>
                    <a:gd name="T108" fmla="*/ 312 w 341"/>
                    <a:gd name="T109" fmla="*/ 4 h 29"/>
                    <a:gd name="T110" fmla="*/ 320 w 341"/>
                    <a:gd name="T111" fmla="*/ 4 h 29"/>
                    <a:gd name="T112" fmla="*/ 324 w 341"/>
                    <a:gd name="T113" fmla="*/ 4 h 29"/>
                    <a:gd name="T114" fmla="*/ 328 w 341"/>
                    <a:gd name="T115" fmla="*/ 4 h 29"/>
                    <a:gd name="T116" fmla="*/ 336 w 341"/>
                    <a:gd name="T117" fmla="*/ 8 h 29"/>
                    <a:gd name="T118" fmla="*/ 341 w 341"/>
                    <a:gd name="T11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29">
                      <a:moveTo>
                        <a:pt x="0" y="4"/>
                      </a:moveTo>
                      <a:lnTo>
                        <a:pt x="4" y="4"/>
                      </a:lnTo>
                      <a:lnTo>
                        <a:pt x="12" y="4"/>
                      </a:lnTo>
                      <a:lnTo>
                        <a:pt x="17" y="4"/>
                      </a:lnTo>
                      <a:lnTo>
                        <a:pt x="21" y="4"/>
                      </a:lnTo>
                      <a:lnTo>
                        <a:pt x="29" y="8"/>
                      </a:lnTo>
                      <a:lnTo>
                        <a:pt x="33" y="8"/>
                      </a:lnTo>
                      <a:lnTo>
                        <a:pt x="41" y="8"/>
                      </a:lnTo>
                      <a:lnTo>
                        <a:pt x="46" y="13"/>
                      </a:lnTo>
                      <a:lnTo>
                        <a:pt x="50" y="13"/>
                      </a:lnTo>
                      <a:lnTo>
                        <a:pt x="58" y="17"/>
                      </a:lnTo>
                      <a:lnTo>
                        <a:pt x="62" y="17"/>
                      </a:lnTo>
                      <a:lnTo>
                        <a:pt x="71" y="17"/>
                      </a:lnTo>
                      <a:lnTo>
                        <a:pt x="75" y="21"/>
                      </a:lnTo>
                      <a:lnTo>
                        <a:pt x="79" y="21"/>
                      </a:lnTo>
                      <a:lnTo>
                        <a:pt x="87" y="25"/>
                      </a:lnTo>
                      <a:lnTo>
                        <a:pt x="91" y="25"/>
                      </a:lnTo>
                      <a:lnTo>
                        <a:pt x="100" y="25"/>
                      </a:lnTo>
                      <a:lnTo>
                        <a:pt x="104" y="29"/>
                      </a:lnTo>
                      <a:lnTo>
                        <a:pt x="108" y="29"/>
                      </a:lnTo>
                      <a:lnTo>
                        <a:pt x="116" y="29"/>
                      </a:lnTo>
                      <a:lnTo>
                        <a:pt x="120" y="29"/>
                      </a:lnTo>
                      <a:lnTo>
                        <a:pt x="129" y="29"/>
                      </a:lnTo>
                      <a:lnTo>
                        <a:pt x="133" y="29"/>
                      </a:lnTo>
                      <a:lnTo>
                        <a:pt x="137" y="29"/>
                      </a:lnTo>
                      <a:lnTo>
                        <a:pt x="145" y="29"/>
                      </a:lnTo>
                      <a:lnTo>
                        <a:pt x="149" y="29"/>
                      </a:lnTo>
                      <a:lnTo>
                        <a:pt x="158" y="29"/>
                      </a:lnTo>
                      <a:lnTo>
                        <a:pt x="162" y="29"/>
                      </a:lnTo>
                      <a:lnTo>
                        <a:pt x="166" y="25"/>
                      </a:lnTo>
                      <a:lnTo>
                        <a:pt x="174" y="25"/>
                      </a:lnTo>
                      <a:lnTo>
                        <a:pt x="179" y="25"/>
                      </a:lnTo>
                      <a:lnTo>
                        <a:pt x="187" y="21"/>
                      </a:lnTo>
                      <a:lnTo>
                        <a:pt x="191" y="21"/>
                      </a:lnTo>
                      <a:lnTo>
                        <a:pt x="195" y="17"/>
                      </a:lnTo>
                      <a:lnTo>
                        <a:pt x="204" y="17"/>
                      </a:lnTo>
                      <a:lnTo>
                        <a:pt x="208" y="13"/>
                      </a:lnTo>
                      <a:lnTo>
                        <a:pt x="216" y="13"/>
                      </a:lnTo>
                      <a:lnTo>
                        <a:pt x="220" y="13"/>
                      </a:lnTo>
                      <a:lnTo>
                        <a:pt x="224" y="8"/>
                      </a:lnTo>
                      <a:lnTo>
                        <a:pt x="233" y="8"/>
                      </a:lnTo>
                      <a:lnTo>
                        <a:pt x="237" y="4"/>
                      </a:lnTo>
                      <a:lnTo>
                        <a:pt x="245" y="4"/>
                      </a:lnTo>
                      <a:lnTo>
                        <a:pt x="249" y="4"/>
                      </a:lnTo>
                      <a:lnTo>
                        <a:pt x="253" y="4"/>
                      </a:lnTo>
                      <a:lnTo>
                        <a:pt x="262" y="0"/>
                      </a:lnTo>
                      <a:lnTo>
                        <a:pt x="266" y="0"/>
                      </a:lnTo>
                      <a:lnTo>
                        <a:pt x="274" y="0"/>
                      </a:lnTo>
                      <a:lnTo>
                        <a:pt x="278" y="0"/>
                      </a:lnTo>
                      <a:lnTo>
                        <a:pt x="282" y="0"/>
                      </a:lnTo>
                      <a:lnTo>
                        <a:pt x="291" y="0"/>
                      </a:lnTo>
                      <a:lnTo>
                        <a:pt x="295" y="0"/>
                      </a:lnTo>
                      <a:lnTo>
                        <a:pt x="299" y="0"/>
                      </a:lnTo>
                      <a:lnTo>
                        <a:pt x="307" y="0"/>
                      </a:lnTo>
                      <a:lnTo>
                        <a:pt x="312" y="4"/>
                      </a:lnTo>
                      <a:lnTo>
                        <a:pt x="320" y="4"/>
                      </a:lnTo>
                      <a:lnTo>
                        <a:pt x="324" y="4"/>
                      </a:lnTo>
                      <a:lnTo>
                        <a:pt x="328" y="4"/>
                      </a:lnTo>
                      <a:lnTo>
                        <a:pt x="336" y="8"/>
                      </a:lnTo>
                      <a:lnTo>
                        <a:pt x="341"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182"/>
                <p:cNvSpPr>
                  <a:spLocks noChangeArrowheads="1"/>
                </p:cNvSpPr>
                <p:nvPr/>
              </p:nvSpPr>
              <p:spPr bwMode="auto">
                <a:xfrm>
                  <a:off x="932" y="3647"/>
                  <a:ext cx="32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Helvetica" charset="0"/>
                    </a:rPr>
                    <a:t>time (secs)</a:t>
                  </a:r>
                  <a:endParaRPr lang="en-US" altLang="en-US"/>
                </a:p>
              </p:txBody>
            </p:sp>
            <p:sp>
              <p:nvSpPr>
                <p:cNvPr id="498" name="Rectangle 183"/>
                <p:cNvSpPr>
                  <a:spLocks noChangeArrowheads="1"/>
                </p:cNvSpPr>
                <p:nvPr/>
              </p:nvSpPr>
              <p:spPr bwMode="auto">
                <a:xfrm rot="16200000">
                  <a:off x="390" y="3317"/>
                  <a:ext cx="10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LA</a:t>
                  </a:r>
                  <a:endParaRPr lang="en-US" altLang="en-US"/>
                </a:p>
              </p:txBody>
            </p:sp>
          </p:grpSp>
          <p:sp>
            <p:nvSpPr>
              <p:cNvPr id="316" name="Rectangle 315"/>
              <p:cNvSpPr/>
              <p:nvPr/>
            </p:nvSpPr>
            <p:spPr>
              <a:xfrm>
                <a:off x="6604551" y="3554243"/>
                <a:ext cx="609600" cy="454986"/>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7" name="Rectangle 316"/>
              <p:cNvSpPr/>
              <p:nvPr/>
            </p:nvSpPr>
            <p:spPr>
              <a:xfrm>
                <a:off x="6629400" y="4343400"/>
                <a:ext cx="457200" cy="454986"/>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8" name="Rectangle 317"/>
              <p:cNvSpPr/>
              <p:nvPr/>
            </p:nvSpPr>
            <p:spPr>
              <a:xfrm>
                <a:off x="6812280" y="5123688"/>
                <a:ext cx="426720" cy="454986"/>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9" name="Oval 50"/>
              <p:cNvSpPr>
                <a:spLocks noChangeArrowheads="1"/>
              </p:cNvSpPr>
              <p:nvPr/>
            </p:nvSpPr>
            <p:spPr bwMode="auto">
              <a:xfrm>
                <a:off x="6790289" y="1987946"/>
                <a:ext cx="310774" cy="1388665"/>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FF0000"/>
                  </a:solidFill>
                </a:endParaRPr>
              </a:p>
            </p:txBody>
          </p:sp>
        </p:grpSp>
        <p:grpSp>
          <p:nvGrpSpPr>
            <p:cNvPr id="47" name="Group 46"/>
            <p:cNvGrpSpPr/>
            <p:nvPr/>
          </p:nvGrpSpPr>
          <p:grpSpPr>
            <a:xfrm>
              <a:off x="561567" y="1713704"/>
              <a:ext cx="4620033" cy="4532313"/>
              <a:chOff x="561567" y="1713704"/>
              <a:chExt cx="4620033" cy="4532313"/>
            </a:xfrm>
          </p:grpSpPr>
          <p:grpSp>
            <p:nvGrpSpPr>
              <p:cNvPr id="48" name="Group 47"/>
              <p:cNvGrpSpPr/>
              <p:nvPr/>
            </p:nvGrpSpPr>
            <p:grpSpPr>
              <a:xfrm>
                <a:off x="561567" y="1713704"/>
                <a:ext cx="4620033" cy="4532313"/>
                <a:chOff x="866367" y="1713704"/>
                <a:chExt cx="4391433" cy="4532313"/>
              </a:xfrm>
            </p:grpSpPr>
            <p:grpSp>
              <p:nvGrpSpPr>
                <p:cNvPr id="50" name="Group 49"/>
                <p:cNvGrpSpPr/>
                <p:nvPr/>
              </p:nvGrpSpPr>
              <p:grpSpPr>
                <a:xfrm>
                  <a:off x="866367" y="1713704"/>
                  <a:ext cx="4391433" cy="4532313"/>
                  <a:chOff x="109672" y="1524000"/>
                  <a:chExt cx="3166929" cy="4532313"/>
                </a:xfrm>
              </p:grpSpPr>
              <p:grpSp>
                <p:nvGrpSpPr>
                  <p:cNvPr id="57" name="Group 56"/>
                  <p:cNvGrpSpPr>
                    <a:grpSpLocks noChangeAspect="1"/>
                  </p:cNvGrpSpPr>
                  <p:nvPr/>
                </p:nvGrpSpPr>
                <p:grpSpPr bwMode="auto">
                  <a:xfrm>
                    <a:off x="109672" y="1524000"/>
                    <a:ext cx="3166929" cy="4532313"/>
                    <a:chOff x="384" y="960"/>
                    <a:chExt cx="2404" cy="2855"/>
                  </a:xfrm>
                </p:grpSpPr>
                <p:grpSp>
                  <p:nvGrpSpPr>
                    <p:cNvPr id="61" name="Group 205"/>
                    <p:cNvGrpSpPr>
                      <a:grpSpLocks/>
                    </p:cNvGrpSpPr>
                    <p:nvPr/>
                  </p:nvGrpSpPr>
                  <p:grpSpPr bwMode="auto">
                    <a:xfrm>
                      <a:off x="384" y="960"/>
                      <a:ext cx="2404" cy="2855"/>
                      <a:chOff x="384" y="960"/>
                      <a:chExt cx="2404" cy="2855"/>
                    </a:xfrm>
                  </p:grpSpPr>
                  <p:sp>
                    <p:nvSpPr>
                      <p:cNvPr id="116" name="Rectangle 5"/>
                      <p:cNvSpPr>
                        <a:spLocks noChangeArrowheads="1"/>
                      </p:cNvSpPr>
                      <p:nvPr/>
                    </p:nvSpPr>
                    <p:spPr bwMode="auto">
                      <a:xfrm>
                        <a:off x="384" y="960"/>
                        <a:ext cx="2404" cy="28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6"/>
                      <p:cNvSpPr>
                        <a:spLocks noChangeArrowheads="1"/>
                      </p:cNvSpPr>
                      <p:nvPr/>
                    </p:nvSpPr>
                    <p:spPr bwMode="auto">
                      <a:xfrm>
                        <a:off x="695" y="1667"/>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7"/>
                      <p:cNvSpPr>
                        <a:spLocks noChangeArrowheads="1"/>
                      </p:cNvSpPr>
                      <p:nvPr/>
                    </p:nvSpPr>
                    <p:spPr bwMode="auto">
                      <a:xfrm>
                        <a:off x="695" y="1667"/>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 y="1667"/>
                        <a:ext cx="186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Rectangle 9"/>
                      <p:cNvSpPr>
                        <a:spLocks noChangeArrowheads="1"/>
                      </p:cNvSpPr>
                      <p:nvPr/>
                    </p:nvSpPr>
                    <p:spPr bwMode="auto">
                      <a:xfrm rot="16200000">
                        <a:off x="263" y="1812"/>
                        <a:ext cx="40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Frequency</a:t>
                        </a:r>
                        <a:endParaRPr lang="en-US" altLang="en-US"/>
                      </a:p>
                    </p:txBody>
                  </p:sp>
                  <p:sp>
                    <p:nvSpPr>
                      <p:cNvPr id="121" name="Freeform 10"/>
                      <p:cNvSpPr>
                        <a:spLocks/>
                      </p:cNvSpPr>
                      <p:nvPr/>
                    </p:nvSpPr>
                    <p:spPr bwMode="auto">
                      <a:xfrm>
                        <a:off x="929"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
                      <p:cNvSpPr>
                        <a:spLocks/>
                      </p:cNvSpPr>
                      <p:nvPr/>
                    </p:nvSpPr>
                    <p:spPr bwMode="auto">
                      <a:xfrm>
                        <a:off x="1167"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
                      <p:cNvSpPr>
                        <a:spLocks/>
                      </p:cNvSpPr>
                      <p:nvPr/>
                    </p:nvSpPr>
                    <p:spPr bwMode="auto">
                      <a:xfrm>
                        <a:off x="1408"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a:off x="1650"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a:off x="1888"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a:off x="2129"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a:off x="2370" y="1667"/>
                        <a:ext cx="0" cy="353"/>
                      </a:xfrm>
                      <a:custGeom>
                        <a:avLst/>
                        <a:gdLst>
                          <a:gd name="T0" fmla="*/ 85 h 85"/>
                          <a:gd name="T1" fmla="*/ 0 h 85"/>
                          <a:gd name="T2" fmla="*/ 0 h 85"/>
                        </a:gdLst>
                        <a:ahLst/>
                        <a:cxnLst>
                          <a:cxn ang="0">
                            <a:pos x="0" y="T0"/>
                          </a:cxn>
                          <a:cxn ang="0">
                            <a:pos x="0" y="T1"/>
                          </a:cxn>
                          <a:cxn ang="0">
                            <a:pos x="0" y="T2"/>
                          </a:cxn>
                        </a:cxnLst>
                        <a:rect l="0" t="0" r="r" b="b"/>
                        <a:pathLst>
                          <a:path h="85">
                            <a:moveTo>
                              <a:pt x="0" y="85"/>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a:off x="695" y="2016"/>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a:off x="695" y="1841"/>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a:off x="695" y="1667"/>
                        <a:ext cx="1862" cy="0"/>
                      </a:xfrm>
                      <a:custGeom>
                        <a:avLst/>
                        <a:gdLst>
                          <a:gd name="T0" fmla="*/ 0 w 509"/>
                          <a:gd name="T1" fmla="*/ 509 w 509"/>
                          <a:gd name="T2" fmla="*/ 509 w 509"/>
                        </a:gdLst>
                        <a:ahLst/>
                        <a:cxnLst>
                          <a:cxn ang="0">
                            <a:pos x="T0" y="0"/>
                          </a:cxn>
                          <a:cxn ang="0">
                            <a:pos x="T1" y="0"/>
                          </a:cxn>
                          <a:cxn ang="0">
                            <a:pos x="T2" y="0"/>
                          </a:cxn>
                        </a:cxnLst>
                        <a:rect l="0" t="0" r="r" b="b"/>
                        <a:pathLst>
                          <a:path w="509">
                            <a:moveTo>
                              <a:pt x="0" y="0"/>
                            </a:moveTo>
                            <a:lnTo>
                              <a:pt x="509" y="0"/>
                            </a:lnTo>
                            <a:lnTo>
                              <a:pt x="50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20"/>
                      <p:cNvSpPr>
                        <a:spLocks noChangeShapeType="1"/>
                      </p:cNvSpPr>
                      <p:nvPr/>
                    </p:nvSpPr>
                    <p:spPr bwMode="auto">
                      <a:xfrm>
                        <a:off x="695" y="166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21"/>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22"/>
                      <p:cNvSpPr>
                        <a:spLocks noChangeShapeType="1"/>
                      </p:cNvSpPr>
                      <p:nvPr/>
                    </p:nvSpPr>
                    <p:spPr bwMode="auto">
                      <a:xfrm flipV="1">
                        <a:off x="2557"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23"/>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24"/>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25"/>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26"/>
                      <p:cNvSpPr>
                        <a:spLocks noChangeShapeType="1"/>
                      </p:cNvSpPr>
                      <p:nvPr/>
                    </p:nvSpPr>
                    <p:spPr bwMode="auto">
                      <a:xfrm flipV="1">
                        <a:off x="929"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27"/>
                      <p:cNvSpPr>
                        <a:spLocks noChangeShapeType="1"/>
                      </p:cNvSpPr>
                      <p:nvPr/>
                    </p:nvSpPr>
                    <p:spPr bwMode="auto">
                      <a:xfrm>
                        <a:off x="929"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8"/>
                      <p:cNvSpPr>
                        <a:spLocks noChangeArrowheads="1"/>
                      </p:cNvSpPr>
                      <p:nvPr/>
                    </p:nvSpPr>
                    <p:spPr bwMode="auto">
                      <a:xfrm>
                        <a:off x="882"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140" name="Line 29"/>
                      <p:cNvSpPr>
                        <a:spLocks noChangeShapeType="1"/>
                      </p:cNvSpPr>
                      <p:nvPr/>
                    </p:nvSpPr>
                    <p:spPr bwMode="auto">
                      <a:xfrm flipV="1">
                        <a:off x="1167"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0"/>
                      <p:cNvSpPr>
                        <a:spLocks noChangeShapeType="1"/>
                      </p:cNvSpPr>
                      <p:nvPr/>
                    </p:nvSpPr>
                    <p:spPr bwMode="auto">
                      <a:xfrm>
                        <a:off x="1167"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1"/>
                      <p:cNvSpPr>
                        <a:spLocks noChangeArrowheads="1"/>
                      </p:cNvSpPr>
                      <p:nvPr/>
                    </p:nvSpPr>
                    <p:spPr bwMode="auto">
                      <a:xfrm>
                        <a:off x="1119"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143" name="Line 32"/>
                      <p:cNvSpPr>
                        <a:spLocks noChangeShapeType="1"/>
                      </p:cNvSpPr>
                      <p:nvPr/>
                    </p:nvSpPr>
                    <p:spPr bwMode="auto">
                      <a:xfrm flipV="1">
                        <a:off x="1408"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33"/>
                      <p:cNvSpPr>
                        <a:spLocks noChangeShapeType="1"/>
                      </p:cNvSpPr>
                      <p:nvPr/>
                    </p:nvSpPr>
                    <p:spPr bwMode="auto">
                      <a:xfrm>
                        <a:off x="1408"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4"/>
                      <p:cNvSpPr>
                        <a:spLocks noChangeArrowheads="1"/>
                      </p:cNvSpPr>
                      <p:nvPr/>
                    </p:nvSpPr>
                    <p:spPr bwMode="auto">
                      <a:xfrm>
                        <a:off x="1361"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146" name="Line 35"/>
                      <p:cNvSpPr>
                        <a:spLocks noChangeShapeType="1"/>
                      </p:cNvSpPr>
                      <p:nvPr/>
                    </p:nvSpPr>
                    <p:spPr bwMode="auto">
                      <a:xfrm flipV="1">
                        <a:off x="1650"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36"/>
                      <p:cNvSpPr>
                        <a:spLocks noChangeShapeType="1"/>
                      </p:cNvSpPr>
                      <p:nvPr/>
                    </p:nvSpPr>
                    <p:spPr bwMode="auto">
                      <a:xfrm>
                        <a:off x="1650"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7"/>
                      <p:cNvSpPr>
                        <a:spLocks noChangeArrowheads="1"/>
                      </p:cNvSpPr>
                      <p:nvPr/>
                    </p:nvSpPr>
                    <p:spPr bwMode="auto">
                      <a:xfrm>
                        <a:off x="1602"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49" name="Line 38"/>
                      <p:cNvSpPr>
                        <a:spLocks noChangeShapeType="1"/>
                      </p:cNvSpPr>
                      <p:nvPr/>
                    </p:nvSpPr>
                    <p:spPr bwMode="auto">
                      <a:xfrm flipV="1">
                        <a:off x="1888"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39"/>
                      <p:cNvSpPr>
                        <a:spLocks noChangeShapeType="1"/>
                      </p:cNvSpPr>
                      <p:nvPr/>
                    </p:nvSpPr>
                    <p:spPr bwMode="auto">
                      <a:xfrm>
                        <a:off x="1888"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0"/>
                      <p:cNvSpPr>
                        <a:spLocks noChangeArrowheads="1"/>
                      </p:cNvSpPr>
                      <p:nvPr/>
                    </p:nvSpPr>
                    <p:spPr bwMode="auto">
                      <a:xfrm>
                        <a:off x="1840"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52" name="Line 41"/>
                      <p:cNvSpPr>
                        <a:spLocks noChangeShapeType="1"/>
                      </p:cNvSpPr>
                      <p:nvPr/>
                    </p:nvSpPr>
                    <p:spPr bwMode="auto">
                      <a:xfrm flipV="1">
                        <a:off x="2129"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42"/>
                      <p:cNvSpPr>
                        <a:spLocks noChangeShapeType="1"/>
                      </p:cNvSpPr>
                      <p:nvPr/>
                    </p:nvSpPr>
                    <p:spPr bwMode="auto">
                      <a:xfrm>
                        <a:off x="2129"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3"/>
                      <p:cNvSpPr>
                        <a:spLocks noChangeArrowheads="1"/>
                      </p:cNvSpPr>
                      <p:nvPr/>
                    </p:nvSpPr>
                    <p:spPr bwMode="auto">
                      <a:xfrm>
                        <a:off x="2081"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55" name="Line 44"/>
                      <p:cNvSpPr>
                        <a:spLocks noChangeShapeType="1"/>
                      </p:cNvSpPr>
                      <p:nvPr/>
                    </p:nvSpPr>
                    <p:spPr bwMode="auto">
                      <a:xfrm flipV="1">
                        <a:off x="2370" y="199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45"/>
                      <p:cNvSpPr>
                        <a:spLocks noChangeShapeType="1"/>
                      </p:cNvSpPr>
                      <p:nvPr/>
                    </p:nvSpPr>
                    <p:spPr bwMode="auto">
                      <a:xfrm>
                        <a:off x="2370" y="1667"/>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6"/>
                      <p:cNvSpPr>
                        <a:spLocks noChangeArrowheads="1"/>
                      </p:cNvSpPr>
                      <p:nvPr/>
                    </p:nvSpPr>
                    <p:spPr bwMode="auto">
                      <a:xfrm>
                        <a:off x="2323" y="2032"/>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158" name="Line 47"/>
                      <p:cNvSpPr>
                        <a:spLocks noChangeShapeType="1"/>
                      </p:cNvSpPr>
                      <p:nvPr/>
                    </p:nvSpPr>
                    <p:spPr bwMode="auto">
                      <a:xfrm>
                        <a:off x="695" y="201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8"/>
                      <p:cNvSpPr>
                        <a:spLocks noChangeShapeType="1"/>
                      </p:cNvSpPr>
                      <p:nvPr/>
                    </p:nvSpPr>
                    <p:spPr bwMode="auto">
                      <a:xfrm flipH="1">
                        <a:off x="2535" y="201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49"/>
                      <p:cNvSpPr>
                        <a:spLocks noChangeArrowheads="1"/>
                      </p:cNvSpPr>
                      <p:nvPr/>
                    </p:nvSpPr>
                    <p:spPr bwMode="auto">
                      <a:xfrm>
                        <a:off x="640" y="1970"/>
                        <a:ext cx="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161" name="Line 50"/>
                      <p:cNvSpPr>
                        <a:spLocks noChangeShapeType="1"/>
                      </p:cNvSpPr>
                      <p:nvPr/>
                    </p:nvSpPr>
                    <p:spPr bwMode="auto">
                      <a:xfrm>
                        <a:off x="695" y="184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flipH="1">
                        <a:off x="2535" y="184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52"/>
                      <p:cNvSpPr>
                        <a:spLocks noChangeArrowheads="1"/>
                      </p:cNvSpPr>
                      <p:nvPr/>
                    </p:nvSpPr>
                    <p:spPr bwMode="auto">
                      <a:xfrm>
                        <a:off x="519" y="1795"/>
                        <a:ext cx="1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4000</a:t>
                        </a:r>
                        <a:endParaRPr lang="en-US" altLang="en-US"/>
                      </a:p>
                    </p:txBody>
                  </p:sp>
                  <p:sp>
                    <p:nvSpPr>
                      <p:cNvPr id="164" name="Line 53"/>
                      <p:cNvSpPr>
                        <a:spLocks noChangeShapeType="1"/>
                      </p:cNvSpPr>
                      <p:nvPr/>
                    </p:nvSpPr>
                    <p:spPr bwMode="auto">
                      <a:xfrm>
                        <a:off x="695" y="1667"/>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4"/>
                      <p:cNvSpPr>
                        <a:spLocks noChangeShapeType="1"/>
                      </p:cNvSpPr>
                      <p:nvPr/>
                    </p:nvSpPr>
                    <p:spPr bwMode="auto">
                      <a:xfrm flipH="1">
                        <a:off x="2535" y="166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55"/>
                      <p:cNvSpPr>
                        <a:spLocks noChangeArrowheads="1"/>
                      </p:cNvSpPr>
                      <p:nvPr/>
                    </p:nvSpPr>
                    <p:spPr bwMode="auto">
                      <a:xfrm>
                        <a:off x="519" y="1621"/>
                        <a:ext cx="1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8000</a:t>
                        </a:r>
                        <a:endParaRPr lang="en-US" altLang="en-US"/>
                      </a:p>
                    </p:txBody>
                  </p:sp>
                  <p:sp>
                    <p:nvSpPr>
                      <p:cNvPr id="167" name="Line 56"/>
                      <p:cNvSpPr>
                        <a:spLocks noChangeShapeType="1"/>
                      </p:cNvSpPr>
                      <p:nvPr/>
                    </p:nvSpPr>
                    <p:spPr bwMode="auto">
                      <a:xfrm>
                        <a:off x="695" y="166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57"/>
                      <p:cNvSpPr>
                        <a:spLocks noChangeShapeType="1"/>
                      </p:cNvSpPr>
                      <p:nvPr/>
                    </p:nvSpPr>
                    <p:spPr bwMode="auto">
                      <a:xfrm>
                        <a:off x="695" y="202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58"/>
                      <p:cNvSpPr>
                        <a:spLocks noChangeShapeType="1"/>
                      </p:cNvSpPr>
                      <p:nvPr/>
                    </p:nvSpPr>
                    <p:spPr bwMode="auto">
                      <a:xfrm flipV="1">
                        <a:off x="2557"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59"/>
                      <p:cNvSpPr>
                        <a:spLocks noChangeShapeType="1"/>
                      </p:cNvSpPr>
                      <p:nvPr/>
                    </p:nvSpPr>
                    <p:spPr bwMode="auto">
                      <a:xfrm flipV="1">
                        <a:off x="695" y="166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60"/>
                      <p:cNvSpPr>
                        <a:spLocks noChangeArrowheads="1"/>
                      </p:cNvSpPr>
                      <p:nvPr/>
                    </p:nvSpPr>
                    <p:spPr bwMode="auto">
                      <a:xfrm>
                        <a:off x="695" y="1172"/>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1"/>
                      <p:cNvSpPr>
                        <a:spLocks noChangeArrowheads="1"/>
                      </p:cNvSpPr>
                      <p:nvPr/>
                    </p:nvSpPr>
                    <p:spPr bwMode="auto">
                      <a:xfrm>
                        <a:off x="695" y="1172"/>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62"/>
                      <p:cNvSpPr>
                        <a:spLocks noChangeShapeType="1"/>
                      </p:cNvSpPr>
                      <p:nvPr/>
                    </p:nvSpPr>
                    <p:spPr bwMode="auto">
                      <a:xfrm>
                        <a:off x="695" y="117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63"/>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64"/>
                      <p:cNvSpPr>
                        <a:spLocks noChangeShapeType="1"/>
                      </p:cNvSpPr>
                      <p:nvPr/>
                    </p:nvSpPr>
                    <p:spPr bwMode="auto">
                      <a:xfrm flipV="1">
                        <a:off x="2557"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65"/>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6"/>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7"/>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8"/>
                      <p:cNvSpPr>
                        <a:spLocks noChangeShapeType="1"/>
                      </p:cNvSpPr>
                      <p:nvPr/>
                    </p:nvSpPr>
                    <p:spPr bwMode="auto">
                      <a:xfrm flipV="1">
                        <a:off x="929"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9"/>
                      <p:cNvSpPr>
                        <a:spLocks noChangeShapeType="1"/>
                      </p:cNvSpPr>
                      <p:nvPr/>
                    </p:nvSpPr>
                    <p:spPr bwMode="auto">
                      <a:xfrm>
                        <a:off x="929"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70"/>
                      <p:cNvSpPr>
                        <a:spLocks noChangeArrowheads="1"/>
                      </p:cNvSpPr>
                      <p:nvPr/>
                    </p:nvSpPr>
                    <p:spPr bwMode="auto">
                      <a:xfrm>
                        <a:off x="882"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182" name="Line 71"/>
                      <p:cNvSpPr>
                        <a:spLocks noChangeShapeType="1"/>
                      </p:cNvSpPr>
                      <p:nvPr/>
                    </p:nvSpPr>
                    <p:spPr bwMode="auto">
                      <a:xfrm flipV="1">
                        <a:off x="1167"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72"/>
                      <p:cNvSpPr>
                        <a:spLocks noChangeShapeType="1"/>
                      </p:cNvSpPr>
                      <p:nvPr/>
                    </p:nvSpPr>
                    <p:spPr bwMode="auto">
                      <a:xfrm>
                        <a:off x="1167"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73"/>
                      <p:cNvSpPr>
                        <a:spLocks noChangeArrowheads="1"/>
                      </p:cNvSpPr>
                      <p:nvPr/>
                    </p:nvSpPr>
                    <p:spPr bwMode="auto">
                      <a:xfrm>
                        <a:off x="1119"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185" name="Line 74"/>
                      <p:cNvSpPr>
                        <a:spLocks noChangeShapeType="1"/>
                      </p:cNvSpPr>
                      <p:nvPr/>
                    </p:nvSpPr>
                    <p:spPr bwMode="auto">
                      <a:xfrm flipV="1">
                        <a:off x="1408"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75"/>
                      <p:cNvSpPr>
                        <a:spLocks noChangeShapeType="1"/>
                      </p:cNvSpPr>
                      <p:nvPr/>
                    </p:nvSpPr>
                    <p:spPr bwMode="auto">
                      <a:xfrm>
                        <a:off x="1408"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76"/>
                      <p:cNvSpPr>
                        <a:spLocks noChangeArrowheads="1"/>
                      </p:cNvSpPr>
                      <p:nvPr/>
                    </p:nvSpPr>
                    <p:spPr bwMode="auto">
                      <a:xfrm>
                        <a:off x="1361"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188" name="Line 77"/>
                      <p:cNvSpPr>
                        <a:spLocks noChangeShapeType="1"/>
                      </p:cNvSpPr>
                      <p:nvPr/>
                    </p:nvSpPr>
                    <p:spPr bwMode="auto">
                      <a:xfrm flipV="1">
                        <a:off x="1650"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78"/>
                      <p:cNvSpPr>
                        <a:spLocks noChangeShapeType="1"/>
                      </p:cNvSpPr>
                      <p:nvPr/>
                    </p:nvSpPr>
                    <p:spPr bwMode="auto">
                      <a:xfrm>
                        <a:off x="1650"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79"/>
                      <p:cNvSpPr>
                        <a:spLocks noChangeArrowheads="1"/>
                      </p:cNvSpPr>
                      <p:nvPr/>
                    </p:nvSpPr>
                    <p:spPr bwMode="auto">
                      <a:xfrm>
                        <a:off x="1602"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191" name="Line 80"/>
                      <p:cNvSpPr>
                        <a:spLocks noChangeShapeType="1"/>
                      </p:cNvSpPr>
                      <p:nvPr/>
                    </p:nvSpPr>
                    <p:spPr bwMode="auto">
                      <a:xfrm flipV="1">
                        <a:off x="1888"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81"/>
                      <p:cNvSpPr>
                        <a:spLocks noChangeShapeType="1"/>
                      </p:cNvSpPr>
                      <p:nvPr/>
                    </p:nvSpPr>
                    <p:spPr bwMode="auto">
                      <a:xfrm>
                        <a:off x="1888"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2"/>
                      <p:cNvSpPr>
                        <a:spLocks noChangeArrowheads="1"/>
                      </p:cNvSpPr>
                      <p:nvPr/>
                    </p:nvSpPr>
                    <p:spPr bwMode="auto">
                      <a:xfrm>
                        <a:off x="1840"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194" name="Line 83"/>
                      <p:cNvSpPr>
                        <a:spLocks noChangeShapeType="1"/>
                      </p:cNvSpPr>
                      <p:nvPr/>
                    </p:nvSpPr>
                    <p:spPr bwMode="auto">
                      <a:xfrm flipV="1">
                        <a:off x="2129"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84"/>
                      <p:cNvSpPr>
                        <a:spLocks noChangeShapeType="1"/>
                      </p:cNvSpPr>
                      <p:nvPr/>
                    </p:nvSpPr>
                    <p:spPr bwMode="auto">
                      <a:xfrm>
                        <a:off x="2129"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5"/>
                      <p:cNvSpPr>
                        <a:spLocks noChangeArrowheads="1"/>
                      </p:cNvSpPr>
                      <p:nvPr/>
                    </p:nvSpPr>
                    <p:spPr bwMode="auto">
                      <a:xfrm>
                        <a:off x="2081"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197" name="Line 86"/>
                      <p:cNvSpPr>
                        <a:spLocks noChangeShapeType="1"/>
                      </p:cNvSpPr>
                      <p:nvPr/>
                    </p:nvSpPr>
                    <p:spPr bwMode="auto">
                      <a:xfrm flipV="1">
                        <a:off x="2370" y="150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87"/>
                      <p:cNvSpPr>
                        <a:spLocks noChangeShapeType="1"/>
                      </p:cNvSpPr>
                      <p:nvPr/>
                    </p:nvSpPr>
                    <p:spPr bwMode="auto">
                      <a:xfrm>
                        <a:off x="2370" y="117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8"/>
                      <p:cNvSpPr>
                        <a:spLocks noChangeArrowheads="1"/>
                      </p:cNvSpPr>
                      <p:nvPr/>
                    </p:nvSpPr>
                    <p:spPr bwMode="auto">
                      <a:xfrm>
                        <a:off x="2323" y="153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200" name="Line 89"/>
                      <p:cNvSpPr>
                        <a:spLocks noChangeShapeType="1"/>
                      </p:cNvSpPr>
                      <p:nvPr/>
                    </p:nvSpPr>
                    <p:spPr bwMode="auto">
                      <a:xfrm>
                        <a:off x="695" y="1525"/>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90"/>
                      <p:cNvSpPr>
                        <a:spLocks noChangeShapeType="1"/>
                      </p:cNvSpPr>
                      <p:nvPr/>
                    </p:nvSpPr>
                    <p:spPr bwMode="auto">
                      <a:xfrm flipH="1">
                        <a:off x="2535" y="1525"/>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91"/>
                      <p:cNvSpPr>
                        <a:spLocks noChangeArrowheads="1"/>
                      </p:cNvSpPr>
                      <p:nvPr/>
                    </p:nvSpPr>
                    <p:spPr bwMode="auto">
                      <a:xfrm>
                        <a:off x="497" y="1479"/>
                        <a:ext cx="16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203" name="Line 92"/>
                      <p:cNvSpPr>
                        <a:spLocks noChangeShapeType="1"/>
                      </p:cNvSpPr>
                      <p:nvPr/>
                    </p:nvSpPr>
                    <p:spPr bwMode="auto">
                      <a:xfrm>
                        <a:off x="695" y="1347"/>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93"/>
                      <p:cNvSpPr>
                        <a:spLocks noChangeShapeType="1"/>
                      </p:cNvSpPr>
                      <p:nvPr/>
                    </p:nvSpPr>
                    <p:spPr bwMode="auto">
                      <a:xfrm flipH="1">
                        <a:off x="2535" y="1347"/>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94"/>
                      <p:cNvSpPr>
                        <a:spLocks noChangeArrowheads="1"/>
                      </p:cNvSpPr>
                      <p:nvPr/>
                    </p:nvSpPr>
                    <p:spPr bwMode="auto">
                      <a:xfrm>
                        <a:off x="640" y="1301"/>
                        <a:ext cx="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06" name="Line 95"/>
                      <p:cNvSpPr>
                        <a:spLocks noChangeShapeType="1"/>
                      </p:cNvSpPr>
                      <p:nvPr/>
                    </p:nvSpPr>
                    <p:spPr bwMode="auto">
                      <a:xfrm>
                        <a:off x="695" y="1172"/>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96"/>
                      <p:cNvSpPr>
                        <a:spLocks noChangeShapeType="1"/>
                      </p:cNvSpPr>
                      <p:nvPr/>
                    </p:nvSpPr>
                    <p:spPr bwMode="auto">
                      <a:xfrm flipH="1">
                        <a:off x="2535" y="1172"/>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Rectangle 97"/>
                      <p:cNvSpPr>
                        <a:spLocks noChangeArrowheads="1"/>
                      </p:cNvSpPr>
                      <p:nvPr/>
                    </p:nvSpPr>
                    <p:spPr bwMode="auto">
                      <a:xfrm>
                        <a:off x="519" y="1126"/>
                        <a:ext cx="1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2000</a:t>
                        </a:r>
                        <a:endParaRPr lang="en-US" altLang="en-US"/>
                      </a:p>
                    </p:txBody>
                  </p:sp>
                  <p:sp>
                    <p:nvSpPr>
                      <p:cNvPr id="209" name="Line 98"/>
                      <p:cNvSpPr>
                        <a:spLocks noChangeShapeType="1"/>
                      </p:cNvSpPr>
                      <p:nvPr/>
                    </p:nvSpPr>
                    <p:spPr bwMode="auto">
                      <a:xfrm>
                        <a:off x="695" y="117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99"/>
                      <p:cNvSpPr>
                        <a:spLocks noChangeShapeType="1"/>
                      </p:cNvSpPr>
                      <p:nvPr/>
                    </p:nvSpPr>
                    <p:spPr bwMode="auto">
                      <a:xfrm>
                        <a:off x="695" y="152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100"/>
                      <p:cNvSpPr>
                        <a:spLocks noChangeShapeType="1"/>
                      </p:cNvSpPr>
                      <p:nvPr/>
                    </p:nvSpPr>
                    <p:spPr bwMode="auto">
                      <a:xfrm flipV="1">
                        <a:off x="2557"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101"/>
                      <p:cNvSpPr>
                        <a:spLocks noChangeShapeType="1"/>
                      </p:cNvSpPr>
                      <p:nvPr/>
                    </p:nvSpPr>
                    <p:spPr bwMode="auto">
                      <a:xfrm flipV="1">
                        <a:off x="695" y="117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02"/>
                      <p:cNvSpPr>
                        <a:spLocks/>
                      </p:cNvSpPr>
                      <p:nvPr/>
                    </p:nvSpPr>
                    <p:spPr bwMode="auto">
                      <a:xfrm>
                        <a:off x="695" y="1334"/>
                        <a:ext cx="150" cy="29"/>
                      </a:xfrm>
                      <a:custGeom>
                        <a:avLst/>
                        <a:gdLst>
                          <a:gd name="T0" fmla="*/ 0 w 150"/>
                          <a:gd name="T1" fmla="*/ 13 h 29"/>
                          <a:gd name="T2" fmla="*/ 11 w 150"/>
                          <a:gd name="T3" fmla="*/ 17 h 29"/>
                          <a:gd name="T4" fmla="*/ 15 w 150"/>
                          <a:gd name="T5" fmla="*/ 21 h 29"/>
                          <a:gd name="T6" fmla="*/ 18 w 150"/>
                          <a:gd name="T7" fmla="*/ 13 h 29"/>
                          <a:gd name="T8" fmla="*/ 22 w 150"/>
                          <a:gd name="T9" fmla="*/ 21 h 29"/>
                          <a:gd name="T10" fmla="*/ 26 w 150"/>
                          <a:gd name="T11" fmla="*/ 17 h 29"/>
                          <a:gd name="T12" fmla="*/ 29 w 150"/>
                          <a:gd name="T13" fmla="*/ 13 h 29"/>
                          <a:gd name="T14" fmla="*/ 33 w 150"/>
                          <a:gd name="T15" fmla="*/ 17 h 29"/>
                          <a:gd name="T16" fmla="*/ 37 w 150"/>
                          <a:gd name="T17" fmla="*/ 8 h 29"/>
                          <a:gd name="T18" fmla="*/ 40 w 150"/>
                          <a:gd name="T19" fmla="*/ 13 h 29"/>
                          <a:gd name="T20" fmla="*/ 40 w 150"/>
                          <a:gd name="T21" fmla="*/ 17 h 29"/>
                          <a:gd name="T22" fmla="*/ 44 w 150"/>
                          <a:gd name="T23" fmla="*/ 21 h 29"/>
                          <a:gd name="T24" fmla="*/ 48 w 150"/>
                          <a:gd name="T25" fmla="*/ 17 h 29"/>
                          <a:gd name="T26" fmla="*/ 51 w 150"/>
                          <a:gd name="T27" fmla="*/ 8 h 29"/>
                          <a:gd name="T28" fmla="*/ 55 w 150"/>
                          <a:gd name="T29" fmla="*/ 21 h 29"/>
                          <a:gd name="T30" fmla="*/ 58 w 150"/>
                          <a:gd name="T31" fmla="*/ 21 h 29"/>
                          <a:gd name="T32" fmla="*/ 62 w 150"/>
                          <a:gd name="T33" fmla="*/ 13 h 29"/>
                          <a:gd name="T34" fmla="*/ 66 w 150"/>
                          <a:gd name="T35" fmla="*/ 17 h 29"/>
                          <a:gd name="T36" fmla="*/ 69 w 150"/>
                          <a:gd name="T37" fmla="*/ 17 h 29"/>
                          <a:gd name="T38" fmla="*/ 73 w 150"/>
                          <a:gd name="T39" fmla="*/ 13 h 29"/>
                          <a:gd name="T40" fmla="*/ 73 w 150"/>
                          <a:gd name="T41" fmla="*/ 13 h 29"/>
                          <a:gd name="T42" fmla="*/ 77 w 150"/>
                          <a:gd name="T43" fmla="*/ 8 h 29"/>
                          <a:gd name="T44" fmla="*/ 80 w 150"/>
                          <a:gd name="T45" fmla="*/ 17 h 29"/>
                          <a:gd name="T46" fmla="*/ 84 w 150"/>
                          <a:gd name="T47" fmla="*/ 8 h 29"/>
                          <a:gd name="T48" fmla="*/ 88 w 150"/>
                          <a:gd name="T49" fmla="*/ 17 h 29"/>
                          <a:gd name="T50" fmla="*/ 91 w 150"/>
                          <a:gd name="T51" fmla="*/ 8 h 29"/>
                          <a:gd name="T52" fmla="*/ 95 w 150"/>
                          <a:gd name="T53" fmla="*/ 21 h 29"/>
                          <a:gd name="T54" fmla="*/ 99 w 150"/>
                          <a:gd name="T55" fmla="*/ 17 h 29"/>
                          <a:gd name="T56" fmla="*/ 102 w 150"/>
                          <a:gd name="T57" fmla="*/ 17 h 29"/>
                          <a:gd name="T58" fmla="*/ 106 w 150"/>
                          <a:gd name="T59" fmla="*/ 17 h 29"/>
                          <a:gd name="T60" fmla="*/ 106 w 150"/>
                          <a:gd name="T61" fmla="*/ 17 h 29"/>
                          <a:gd name="T62" fmla="*/ 110 w 150"/>
                          <a:gd name="T63" fmla="*/ 8 h 29"/>
                          <a:gd name="T64" fmla="*/ 113 w 150"/>
                          <a:gd name="T65" fmla="*/ 13 h 29"/>
                          <a:gd name="T66" fmla="*/ 117 w 150"/>
                          <a:gd name="T67" fmla="*/ 13 h 29"/>
                          <a:gd name="T68" fmla="*/ 121 w 150"/>
                          <a:gd name="T69" fmla="*/ 25 h 29"/>
                          <a:gd name="T70" fmla="*/ 124 w 150"/>
                          <a:gd name="T71" fmla="*/ 13 h 29"/>
                          <a:gd name="T72" fmla="*/ 128 w 150"/>
                          <a:gd name="T73" fmla="*/ 13 h 29"/>
                          <a:gd name="T74" fmla="*/ 132 w 150"/>
                          <a:gd name="T75" fmla="*/ 8 h 29"/>
                          <a:gd name="T76" fmla="*/ 135 w 150"/>
                          <a:gd name="T77" fmla="*/ 25 h 29"/>
                          <a:gd name="T78" fmla="*/ 139 w 150"/>
                          <a:gd name="T79" fmla="*/ 25 h 29"/>
                          <a:gd name="T80" fmla="*/ 143 w 150"/>
                          <a:gd name="T81" fmla="*/ 4 h 29"/>
                          <a:gd name="T82" fmla="*/ 146 w 150"/>
                          <a:gd name="T8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29">
                            <a:moveTo>
                              <a:pt x="0" y="17"/>
                            </a:moveTo>
                            <a:lnTo>
                              <a:pt x="0" y="21"/>
                            </a:lnTo>
                            <a:lnTo>
                              <a:pt x="0" y="13"/>
                            </a:lnTo>
                            <a:lnTo>
                              <a:pt x="4" y="17"/>
                            </a:lnTo>
                            <a:lnTo>
                              <a:pt x="11" y="17"/>
                            </a:lnTo>
                            <a:lnTo>
                              <a:pt x="11" y="17"/>
                            </a:lnTo>
                            <a:lnTo>
                              <a:pt x="11" y="8"/>
                            </a:lnTo>
                            <a:lnTo>
                              <a:pt x="15" y="13"/>
                            </a:lnTo>
                            <a:lnTo>
                              <a:pt x="15" y="21"/>
                            </a:lnTo>
                            <a:lnTo>
                              <a:pt x="15" y="8"/>
                            </a:lnTo>
                            <a:lnTo>
                              <a:pt x="15" y="17"/>
                            </a:lnTo>
                            <a:lnTo>
                              <a:pt x="18" y="13"/>
                            </a:lnTo>
                            <a:lnTo>
                              <a:pt x="18" y="8"/>
                            </a:lnTo>
                            <a:lnTo>
                              <a:pt x="18" y="17"/>
                            </a:lnTo>
                            <a:lnTo>
                              <a:pt x="22" y="21"/>
                            </a:lnTo>
                            <a:lnTo>
                              <a:pt x="22" y="8"/>
                            </a:lnTo>
                            <a:lnTo>
                              <a:pt x="22" y="13"/>
                            </a:lnTo>
                            <a:lnTo>
                              <a:pt x="26" y="17"/>
                            </a:lnTo>
                            <a:lnTo>
                              <a:pt x="26" y="21"/>
                            </a:lnTo>
                            <a:lnTo>
                              <a:pt x="26" y="8"/>
                            </a:lnTo>
                            <a:lnTo>
                              <a:pt x="29" y="13"/>
                            </a:lnTo>
                            <a:lnTo>
                              <a:pt x="29" y="17"/>
                            </a:lnTo>
                            <a:lnTo>
                              <a:pt x="29" y="13"/>
                            </a:lnTo>
                            <a:lnTo>
                              <a:pt x="33" y="17"/>
                            </a:lnTo>
                            <a:lnTo>
                              <a:pt x="33" y="21"/>
                            </a:lnTo>
                            <a:lnTo>
                              <a:pt x="33" y="13"/>
                            </a:lnTo>
                            <a:lnTo>
                              <a:pt x="37" y="8"/>
                            </a:lnTo>
                            <a:lnTo>
                              <a:pt x="37" y="21"/>
                            </a:lnTo>
                            <a:lnTo>
                              <a:pt x="37" y="17"/>
                            </a:lnTo>
                            <a:lnTo>
                              <a:pt x="40" y="13"/>
                            </a:lnTo>
                            <a:lnTo>
                              <a:pt x="40" y="21"/>
                            </a:lnTo>
                            <a:lnTo>
                              <a:pt x="40" y="8"/>
                            </a:lnTo>
                            <a:lnTo>
                              <a:pt x="40" y="17"/>
                            </a:lnTo>
                            <a:lnTo>
                              <a:pt x="44" y="13"/>
                            </a:lnTo>
                            <a:lnTo>
                              <a:pt x="44" y="4"/>
                            </a:lnTo>
                            <a:lnTo>
                              <a:pt x="44" y="21"/>
                            </a:lnTo>
                            <a:lnTo>
                              <a:pt x="48" y="17"/>
                            </a:lnTo>
                            <a:lnTo>
                              <a:pt x="48" y="8"/>
                            </a:lnTo>
                            <a:lnTo>
                              <a:pt x="48" y="17"/>
                            </a:lnTo>
                            <a:lnTo>
                              <a:pt x="51" y="13"/>
                            </a:lnTo>
                            <a:lnTo>
                              <a:pt x="51" y="17"/>
                            </a:lnTo>
                            <a:lnTo>
                              <a:pt x="51" y="8"/>
                            </a:lnTo>
                            <a:lnTo>
                              <a:pt x="51" y="13"/>
                            </a:lnTo>
                            <a:lnTo>
                              <a:pt x="55" y="17"/>
                            </a:lnTo>
                            <a:lnTo>
                              <a:pt x="55" y="21"/>
                            </a:lnTo>
                            <a:lnTo>
                              <a:pt x="55" y="13"/>
                            </a:lnTo>
                            <a:lnTo>
                              <a:pt x="58" y="17"/>
                            </a:lnTo>
                            <a:lnTo>
                              <a:pt x="58" y="21"/>
                            </a:lnTo>
                            <a:lnTo>
                              <a:pt x="58" y="13"/>
                            </a:lnTo>
                            <a:lnTo>
                              <a:pt x="58" y="17"/>
                            </a:lnTo>
                            <a:lnTo>
                              <a:pt x="62" y="13"/>
                            </a:lnTo>
                            <a:lnTo>
                              <a:pt x="62" y="8"/>
                            </a:lnTo>
                            <a:lnTo>
                              <a:pt x="62" y="21"/>
                            </a:lnTo>
                            <a:lnTo>
                              <a:pt x="66" y="17"/>
                            </a:lnTo>
                            <a:lnTo>
                              <a:pt x="66" y="13"/>
                            </a:lnTo>
                            <a:lnTo>
                              <a:pt x="66" y="13"/>
                            </a:lnTo>
                            <a:lnTo>
                              <a:pt x="69" y="17"/>
                            </a:lnTo>
                            <a:lnTo>
                              <a:pt x="69" y="8"/>
                            </a:lnTo>
                            <a:lnTo>
                              <a:pt x="69" y="17"/>
                            </a:lnTo>
                            <a:lnTo>
                              <a:pt x="73" y="13"/>
                            </a:lnTo>
                            <a:lnTo>
                              <a:pt x="73" y="21"/>
                            </a:lnTo>
                            <a:lnTo>
                              <a:pt x="73" y="8"/>
                            </a:lnTo>
                            <a:lnTo>
                              <a:pt x="73" y="13"/>
                            </a:lnTo>
                            <a:lnTo>
                              <a:pt x="77" y="17"/>
                            </a:lnTo>
                            <a:lnTo>
                              <a:pt x="77" y="21"/>
                            </a:lnTo>
                            <a:lnTo>
                              <a:pt x="77" y="8"/>
                            </a:lnTo>
                            <a:lnTo>
                              <a:pt x="80" y="13"/>
                            </a:lnTo>
                            <a:lnTo>
                              <a:pt x="80" y="21"/>
                            </a:lnTo>
                            <a:lnTo>
                              <a:pt x="80" y="17"/>
                            </a:lnTo>
                            <a:lnTo>
                              <a:pt x="84" y="13"/>
                            </a:lnTo>
                            <a:lnTo>
                              <a:pt x="84" y="21"/>
                            </a:lnTo>
                            <a:lnTo>
                              <a:pt x="84" y="8"/>
                            </a:lnTo>
                            <a:lnTo>
                              <a:pt x="84" y="17"/>
                            </a:lnTo>
                            <a:lnTo>
                              <a:pt x="88" y="13"/>
                            </a:lnTo>
                            <a:lnTo>
                              <a:pt x="88" y="17"/>
                            </a:lnTo>
                            <a:lnTo>
                              <a:pt x="88" y="13"/>
                            </a:lnTo>
                            <a:lnTo>
                              <a:pt x="91" y="17"/>
                            </a:lnTo>
                            <a:lnTo>
                              <a:pt x="91" y="8"/>
                            </a:lnTo>
                            <a:lnTo>
                              <a:pt x="91" y="21"/>
                            </a:lnTo>
                            <a:lnTo>
                              <a:pt x="95" y="17"/>
                            </a:lnTo>
                            <a:lnTo>
                              <a:pt x="95" y="21"/>
                            </a:lnTo>
                            <a:lnTo>
                              <a:pt x="95" y="13"/>
                            </a:lnTo>
                            <a:lnTo>
                              <a:pt x="95" y="13"/>
                            </a:lnTo>
                            <a:lnTo>
                              <a:pt x="99" y="17"/>
                            </a:lnTo>
                            <a:lnTo>
                              <a:pt x="99" y="13"/>
                            </a:lnTo>
                            <a:lnTo>
                              <a:pt x="99" y="13"/>
                            </a:lnTo>
                            <a:lnTo>
                              <a:pt x="102" y="17"/>
                            </a:lnTo>
                            <a:lnTo>
                              <a:pt x="102" y="8"/>
                            </a:lnTo>
                            <a:lnTo>
                              <a:pt x="102" y="13"/>
                            </a:lnTo>
                            <a:lnTo>
                              <a:pt x="106" y="17"/>
                            </a:lnTo>
                            <a:lnTo>
                              <a:pt x="106" y="21"/>
                            </a:lnTo>
                            <a:lnTo>
                              <a:pt x="106" y="8"/>
                            </a:lnTo>
                            <a:lnTo>
                              <a:pt x="106" y="17"/>
                            </a:lnTo>
                            <a:lnTo>
                              <a:pt x="110" y="21"/>
                            </a:lnTo>
                            <a:lnTo>
                              <a:pt x="110" y="8"/>
                            </a:lnTo>
                            <a:lnTo>
                              <a:pt x="110" y="8"/>
                            </a:lnTo>
                            <a:lnTo>
                              <a:pt x="113" y="13"/>
                            </a:lnTo>
                            <a:lnTo>
                              <a:pt x="113" y="21"/>
                            </a:lnTo>
                            <a:lnTo>
                              <a:pt x="113" y="13"/>
                            </a:lnTo>
                            <a:lnTo>
                              <a:pt x="117" y="8"/>
                            </a:lnTo>
                            <a:lnTo>
                              <a:pt x="117" y="21"/>
                            </a:lnTo>
                            <a:lnTo>
                              <a:pt x="117" y="13"/>
                            </a:lnTo>
                            <a:lnTo>
                              <a:pt x="121" y="17"/>
                            </a:lnTo>
                            <a:lnTo>
                              <a:pt x="121" y="8"/>
                            </a:lnTo>
                            <a:lnTo>
                              <a:pt x="121" y="25"/>
                            </a:lnTo>
                            <a:lnTo>
                              <a:pt x="124" y="21"/>
                            </a:lnTo>
                            <a:lnTo>
                              <a:pt x="124" y="8"/>
                            </a:lnTo>
                            <a:lnTo>
                              <a:pt x="124" y="13"/>
                            </a:lnTo>
                            <a:lnTo>
                              <a:pt x="128" y="17"/>
                            </a:lnTo>
                            <a:lnTo>
                              <a:pt x="128" y="8"/>
                            </a:lnTo>
                            <a:lnTo>
                              <a:pt x="128" y="13"/>
                            </a:lnTo>
                            <a:lnTo>
                              <a:pt x="132" y="17"/>
                            </a:lnTo>
                            <a:lnTo>
                              <a:pt x="132" y="25"/>
                            </a:lnTo>
                            <a:lnTo>
                              <a:pt x="132" y="8"/>
                            </a:lnTo>
                            <a:lnTo>
                              <a:pt x="132" y="13"/>
                            </a:lnTo>
                            <a:lnTo>
                              <a:pt x="135" y="8"/>
                            </a:lnTo>
                            <a:lnTo>
                              <a:pt x="135" y="25"/>
                            </a:lnTo>
                            <a:lnTo>
                              <a:pt x="135" y="8"/>
                            </a:lnTo>
                            <a:lnTo>
                              <a:pt x="139" y="13"/>
                            </a:lnTo>
                            <a:lnTo>
                              <a:pt x="139" y="25"/>
                            </a:lnTo>
                            <a:lnTo>
                              <a:pt x="139" y="13"/>
                            </a:lnTo>
                            <a:lnTo>
                              <a:pt x="143" y="8"/>
                            </a:lnTo>
                            <a:lnTo>
                              <a:pt x="143" y="4"/>
                            </a:lnTo>
                            <a:lnTo>
                              <a:pt x="143" y="29"/>
                            </a:lnTo>
                            <a:lnTo>
                              <a:pt x="146" y="25"/>
                            </a:lnTo>
                            <a:lnTo>
                              <a:pt x="146" y="0"/>
                            </a:lnTo>
                            <a:lnTo>
                              <a:pt x="146" y="17"/>
                            </a:lnTo>
                            <a:lnTo>
                              <a:pt x="150"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103"/>
                      <p:cNvSpPr>
                        <a:spLocks/>
                      </p:cNvSpPr>
                      <p:nvPr/>
                    </p:nvSpPr>
                    <p:spPr bwMode="auto">
                      <a:xfrm>
                        <a:off x="845" y="1292"/>
                        <a:ext cx="165" cy="117"/>
                      </a:xfrm>
                      <a:custGeom>
                        <a:avLst/>
                        <a:gdLst>
                          <a:gd name="T0" fmla="*/ 0 w 165"/>
                          <a:gd name="T1" fmla="*/ 59 h 117"/>
                          <a:gd name="T2" fmla="*/ 7 w 165"/>
                          <a:gd name="T3" fmla="*/ 55 h 117"/>
                          <a:gd name="T4" fmla="*/ 11 w 165"/>
                          <a:gd name="T5" fmla="*/ 50 h 117"/>
                          <a:gd name="T6" fmla="*/ 15 w 165"/>
                          <a:gd name="T7" fmla="*/ 63 h 117"/>
                          <a:gd name="T8" fmla="*/ 18 w 165"/>
                          <a:gd name="T9" fmla="*/ 59 h 117"/>
                          <a:gd name="T10" fmla="*/ 22 w 165"/>
                          <a:gd name="T11" fmla="*/ 59 h 117"/>
                          <a:gd name="T12" fmla="*/ 22 w 165"/>
                          <a:gd name="T13" fmla="*/ 59 h 117"/>
                          <a:gd name="T14" fmla="*/ 29 w 165"/>
                          <a:gd name="T15" fmla="*/ 63 h 117"/>
                          <a:gd name="T16" fmla="*/ 33 w 165"/>
                          <a:gd name="T17" fmla="*/ 63 h 117"/>
                          <a:gd name="T18" fmla="*/ 37 w 165"/>
                          <a:gd name="T19" fmla="*/ 50 h 117"/>
                          <a:gd name="T20" fmla="*/ 40 w 165"/>
                          <a:gd name="T21" fmla="*/ 63 h 117"/>
                          <a:gd name="T22" fmla="*/ 44 w 165"/>
                          <a:gd name="T23" fmla="*/ 59 h 117"/>
                          <a:gd name="T24" fmla="*/ 44 w 165"/>
                          <a:gd name="T25" fmla="*/ 63 h 117"/>
                          <a:gd name="T26" fmla="*/ 48 w 165"/>
                          <a:gd name="T27" fmla="*/ 50 h 117"/>
                          <a:gd name="T28" fmla="*/ 51 w 165"/>
                          <a:gd name="T29" fmla="*/ 50 h 117"/>
                          <a:gd name="T30" fmla="*/ 55 w 165"/>
                          <a:gd name="T31" fmla="*/ 63 h 117"/>
                          <a:gd name="T32" fmla="*/ 58 w 165"/>
                          <a:gd name="T33" fmla="*/ 59 h 117"/>
                          <a:gd name="T34" fmla="*/ 62 w 165"/>
                          <a:gd name="T35" fmla="*/ 55 h 117"/>
                          <a:gd name="T36" fmla="*/ 62 w 165"/>
                          <a:gd name="T37" fmla="*/ 59 h 117"/>
                          <a:gd name="T38" fmla="*/ 69 w 165"/>
                          <a:gd name="T39" fmla="*/ 55 h 117"/>
                          <a:gd name="T40" fmla="*/ 77 w 165"/>
                          <a:gd name="T41" fmla="*/ 55 h 117"/>
                          <a:gd name="T42" fmla="*/ 84 w 165"/>
                          <a:gd name="T43" fmla="*/ 55 h 117"/>
                          <a:gd name="T44" fmla="*/ 88 w 165"/>
                          <a:gd name="T45" fmla="*/ 55 h 117"/>
                          <a:gd name="T46" fmla="*/ 91 w 165"/>
                          <a:gd name="T47" fmla="*/ 59 h 117"/>
                          <a:gd name="T48" fmla="*/ 95 w 165"/>
                          <a:gd name="T49" fmla="*/ 55 h 117"/>
                          <a:gd name="T50" fmla="*/ 106 w 165"/>
                          <a:gd name="T51" fmla="*/ 55 h 117"/>
                          <a:gd name="T52" fmla="*/ 110 w 165"/>
                          <a:gd name="T53" fmla="*/ 50 h 117"/>
                          <a:gd name="T54" fmla="*/ 113 w 165"/>
                          <a:gd name="T55" fmla="*/ 42 h 117"/>
                          <a:gd name="T56" fmla="*/ 117 w 165"/>
                          <a:gd name="T57" fmla="*/ 79 h 117"/>
                          <a:gd name="T58" fmla="*/ 121 w 165"/>
                          <a:gd name="T59" fmla="*/ 38 h 117"/>
                          <a:gd name="T60" fmla="*/ 124 w 165"/>
                          <a:gd name="T61" fmla="*/ 5 h 117"/>
                          <a:gd name="T62" fmla="*/ 128 w 165"/>
                          <a:gd name="T63" fmla="*/ 104 h 117"/>
                          <a:gd name="T64" fmla="*/ 132 w 165"/>
                          <a:gd name="T65" fmla="*/ 63 h 117"/>
                          <a:gd name="T66" fmla="*/ 135 w 165"/>
                          <a:gd name="T67" fmla="*/ 46 h 117"/>
                          <a:gd name="T68" fmla="*/ 139 w 165"/>
                          <a:gd name="T69" fmla="*/ 30 h 117"/>
                          <a:gd name="T70" fmla="*/ 143 w 165"/>
                          <a:gd name="T71" fmla="*/ 109 h 117"/>
                          <a:gd name="T72" fmla="*/ 146 w 165"/>
                          <a:gd name="T73" fmla="*/ 46 h 117"/>
                          <a:gd name="T74" fmla="*/ 150 w 165"/>
                          <a:gd name="T75" fmla="*/ 34 h 117"/>
                          <a:gd name="T76" fmla="*/ 154 w 165"/>
                          <a:gd name="T77" fmla="*/ 21 h 117"/>
                          <a:gd name="T78" fmla="*/ 157 w 165"/>
                          <a:gd name="T79" fmla="*/ 71 h 117"/>
                          <a:gd name="T80" fmla="*/ 161 w 165"/>
                          <a:gd name="T81" fmla="*/ 42 h 117"/>
                          <a:gd name="T82" fmla="*/ 165 w 165"/>
                          <a:gd name="T83"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5" h="117">
                            <a:moveTo>
                              <a:pt x="0" y="63"/>
                            </a:moveTo>
                            <a:lnTo>
                              <a:pt x="0" y="50"/>
                            </a:lnTo>
                            <a:lnTo>
                              <a:pt x="0" y="59"/>
                            </a:lnTo>
                            <a:lnTo>
                              <a:pt x="4" y="63"/>
                            </a:lnTo>
                            <a:lnTo>
                              <a:pt x="4" y="50"/>
                            </a:lnTo>
                            <a:lnTo>
                              <a:pt x="7" y="55"/>
                            </a:lnTo>
                            <a:lnTo>
                              <a:pt x="7" y="63"/>
                            </a:lnTo>
                            <a:lnTo>
                              <a:pt x="7" y="55"/>
                            </a:lnTo>
                            <a:lnTo>
                              <a:pt x="11" y="50"/>
                            </a:lnTo>
                            <a:lnTo>
                              <a:pt x="11" y="63"/>
                            </a:lnTo>
                            <a:lnTo>
                              <a:pt x="11" y="59"/>
                            </a:lnTo>
                            <a:lnTo>
                              <a:pt x="15" y="63"/>
                            </a:lnTo>
                            <a:lnTo>
                              <a:pt x="15" y="50"/>
                            </a:lnTo>
                            <a:lnTo>
                              <a:pt x="15" y="63"/>
                            </a:lnTo>
                            <a:lnTo>
                              <a:pt x="18" y="59"/>
                            </a:lnTo>
                            <a:lnTo>
                              <a:pt x="18" y="50"/>
                            </a:lnTo>
                            <a:lnTo>
                              <a:pt x="18" y="55"/>
                            </a:lnTo>
                            <a:lnTo>
                              <a:pt x="22" y="59"/>
                            </a:lnTo>
                            <a:lnTo>
                              <a:pt x="22" y="63"/>
                            </a:lnTo>
                            <a:lnTo>
                              <a:pt x="22" y="46"/>
                            </a:lnTo>
                            <a:lnTo>
                              <a:pt x="22" y="59"/>
                            </a:lnTo>
                            <a:lnTo>
                              <a:pt x="26" y="55"/>
                            </a:lnTo>
                            <a:lnTo>
                              <a:pt x="29" y="59"/>
                            </a:lnTo>
                            <a:lnTo>
                              <a:pt x="29" y="63"/>
                            </a:lnTo>
                            <a:lnTo>
                              <a:pt x="29" y="55"/>
                            </a:lnTo>
                            <a:lnTo>
                              <a:pt x="33" y="50"/>
                            </a:lnTo>
                            <a:lnTo>
                              <a:pt x="33" y="63"/>
                            </a:lnTo>
                            <a:lnTo>
                              <a:pt x="33" y="46"/>
                            </a:lnTo>
                            <a:lnTo>
                              <a:pt x="33" y="55"/>
                            </a:lnTo>
                            <a:lnTo>
                              <a:pt x="37" y="50"/>
                            </a:lnTo>
                            <a:lnTo>
                              <a:pt x="37" y="46"/>
                            </a:lnTo>
                            <a:lnTo>
                              <a:pt x="37" y="67"/>
                            </a:lnTo>
                            <a:lnTo>
                              <a:pt x="40" y="63"/>
                            </a:lnTo>
                            <a:lnTo>
                              <a:pt x="40" y="50"/>
                            </a:lnTo>
                            <a:lnTo>
                              <a:pt x="40" y="55"/>
                            </a:lnTo>
                            <a:lnTo>
                              <a:pt x="44" y="59"/>
                            </a:lnTo>
                            <a:lnTo>
                              <a:pt x="44" y="63"/>
                            </a:lnTo>
                            <a:lnTo>
                              <a:pt x="44" y="46"/>
                            </a:lnTo>
                            <a:lnTo>
                              <a:pt x="44" y="63"/>
                            </a:lnTo>
                            <a:lnTo>
                              <a:pt x="48" y="59"/>
                            </a:lnTo>
                            <a:lnTo>
                              <a:pt x="48" y="63"/>
                            </a:lnTo>
                            <a:lnTo>
                              <a:pt x="48" y="50"/>
                            </a:lnTo>
                            <a:lnTo>
                              <a:pt x="51" y="55"/>
                            </a:lnTo>
                            <a:lnTo>
                              <a:pt x="51" y="67"/>
                            </a:lnTo>
                            <a:lnTo>
                              <a:pt x="51" y="50"/>
                            </a:lnTo>
                            <a:lnTo>
                              <a:pt x="51" y="55"/>
                            </a:lnTo>
                            <a:lnTo>
                              <a:pt x="55" y="50"/>
                            </a:lnTo>
                            <a:lnTo>
                              <a:pt x="55" y="63"/>
                            </a:lnTo>
                            <a:lnTo>
                              <a:pt x="55" y="50"/>
                            </a:lnTo>
                            <a:lnTo>
                              <a:pt x="58" y="55"/>
                            </a:lnTo>
                            <a:lnTo>
                              <a:pt x="58" y="59"/>
                            </a:lnTo>
                            <a:lnTo>
                              <a:pt x="58" y="50"/>
                            </a:lnTo>
                            <a:lnTo>
                              <a:pt x="58" y="59"/>
                            </a:lnTo>
                            <a:lnTo>
                              <a:pt x="62" y="55"/>
                            </a:lnTo>
                            <a:lnTo>
                              <a:pt x="62" y="63"/>
                            </a:lnTo>
                            <a:lnTo>
                              <a:pt x="62" y="50"/>
                            </a:lnTo>
                            <a:lnTo>
                              <a:pt x="62" y="59"/>
                            </a:lnTo>
                            <a:lnTo>
                              <a:pt x="66" y="55"/>
                            </a:lnTo>
                            <a:lnTo>
                              <a:pt x="66" y="59"/>
                            </a:lnTo>
                            <a:lnTo>
                              <a:pt x="69" y="55"/>
                            </a:lnTo>
                            <a:lnTo>
                              <a:pt x="69" y="63"/>
                            </a:lnTo>
                            <a:lnTo>
                              <a:pt x="69" y="55"/>
                            </a:lnTo>
                            <a:lnTo>
                              <a:pt x="77" y="55"/>
                            </a:lnTo>
                            <a:lnTo>
                              <a:pt x="77" y="55"/>
                            </a:lnTo>
                            <a:lnTo>
                              <a:pt x="84" y="55"/>
                            </a:lnTo>
                            <a:lnTo>
                              <a:pt x="84" y="55"/>
                            </a:lnTo>
                            <a:lnTo>
                              <a:pt x="84" y="63"/>
                            </a:lnTo>
                            <a:lnTo>
                              <a:pt x="88" y="59"/>
                            </a:lnTo>
                            <a:lnTo>
                              <a:pt x="88" y="55"/>
                            </a:lnTo>
                            <a:lnTo>
                              <a:pt x="88" y="59"/>
                            </a:lnTo>
                            <a:lnTo>
                              <a:pt x="91" y="55"/>
                            </a:lnTo>
                            <a:lnTo>
                              <a:pt x="91" y="59"/>
                            </a:lnTo>
                            <a:lnTo>
                              <a:pt x="95" y="55"/>
                            </a:lnTo>
                            <a:lnTo>
                              <a:pt x="95" y="59"/>
                            </a:lnTo>
                            <a:lnTo>
                              <a:pt x="95" y="55"/>
                            </a:lnTo>
                            <a:lnTo>
                              <a:pt x="99" y="59"/>
                            </a:lnTo>
                            <a:lnTo>
                              <a:pt x="102" y="59"/>
                            </a:lnTo>
                            <a:lnTo>
                              <a:pt x="106" y="55"/>
                            </a:lnTo>
                            <a:lnTo>
                              <a:pt x="106" y="63"/>
                            </a:lnTo>
                            <a:lnTo>
                              <a:pt x="106" y="55"/>
                            </a:lnTo>
                            <a:lnTo>
                              <a:pt x="110" y="50"/>
                            </a:lnTo>
                            <a:lnTo>
                              <a:pt x="110" y="59"/>
                            </a:lnTo>
                            <a:lnTo>
                              <a:pt x="110" y="38"/>
                            </a:lnTo>
                            <a:lnTo>
                              <a:pt x="113" y="42"/>
                            </a:lnTo>
                            <a:lnTo>
                              <a:pt x="113" y="34"/>
                            </a:lnTo>
                            <a:lnTo>
                              <a:pt x="113" y="84"/>
                            </a:lnTo>
                            <a:lnTo>
                              <a:pt x="117" y="79"/>
                            </a:lnTo>
                            <a:lnTo>
                              <a:pt x="117" y="55"/>
                            </a:lnTo>
                            <a:lnTo>
                              <a:pt x="121" y="59"/>
                            </a:lnTo>
                            <a:lnTo>
                              <a:pt x="121" y="38"/>
                            </a:lnTo>
                            <a:lnTo>
                              <a:pt x="124" y="38"/>
                            </a:lnTo>
                            <a:lnTo>
                              <a:pt x="124" y="75"/>
                            </a:lnTo>
                            <a:lnTo>
                              <a:pt x="124" y="5"/>
                            </a:lnTo>
                            <a:lnTo>
                              <a:pt x="128" y="9"/>
                            </a:lnTo>
                            <a:lnTo>
                              <a:pt x="128" y="117"/>
                            </a:lnTo>
                            <a:lnTo>
                              <a:pt x="128" y="104"/>
                            </a:lnTo>
                            <a:lnTo>
                              <a:pt x="132" y="96"/>
                            </a:lnTo>
                            <a:lnTo>
                              <a:pt x="132" y="50"/>
                            </a:lnTo>
                            <a:lnTo>
                              <a:pt x="132" y="63"/>
                            </a:lnTo>
                            <a:lnTo>
                              <a:pt x="135" y="67"/>
                            </a:lnTo>
                            <a:lnTo>
                              <a:pt x="135" y="30"/>
                            </a:lnTo>
                            <a:lnTo>
                              <a:pt x="135" y="46"/>
                            </a:lnTo>
                            <a:lnTo>
                              <a:pt x="139" y="50"/>
                            </a:lnTo>
                            <a:lnTo>
                              <a:pt x="139" y="75"/>
                            </a:lnTo>
                            <a:lnTo>
                              <a:pt x="139" y="30"/>
                            </a:lnTo>
                            <a:lnTo>
                              <a:pt x="143" y="25"/>
                            </a:lnTo>
                            <a:lnTo>
                              <a:pt x="143" y="0"/>
                            </a:lnTo>
                            <a:lnTo>
                              <a:pt x="143" y="109"/>
                            </a:lnTo>
                            <a:lnTo>
                              <a:pt x="146" y="113"/>
                            </a:lnTo>
                            <a:lnTo>
                              <a:pt x="146" y="117"/>
                            </a:lnTo>
                            <a:lnTo>
                              <a:pt x="146" y="46"/>
                            </a:lnTo>
                            <a:lnTo>
                              <a:pt x="150" y="50"/>
                            </a:lnTo>
                            <a:lnTo>
                              <a:pt x="150" y="75"/>
                            </a:lnTo>
                            <a:lnTo>
                              <a:pt x="150" y="34"/>
                            </a:lnTo>
                            <a:lnTo>
                              <a:pt x="154" y="30"/>
                            </a:lnTo>
                            <a:lnTo>
                              <a:pt x="154" y="63"/>
                            </a:lnTo>
                            <a:lnTo>
                              <a:pt x="154" y="21"/>
                            </a:lnTo>
                            <a:lnTo>
                              <a:pt x="154" y="63"/>
                            </a:lnTo>
                            <a:lnTo>
                              <a:pt x="157" y="67"/>
                            </a:lnTo>
                            <a:lnTo>
                              <a:pt x="157" y="71"/>
                            </a:lnTo>
                            <a:lnTo>
                              <a:pt x="157" y="0"/>
                            </a:lnTo>
                            <a:lnTo>
                              <a:pt x="157" y="34"/>
                            </a:lnTo>
                            <a:lnTo>
                              <a:pt x="161" y="42"/>
                            </a:lnTo>
                            <a:lnTo>
                              <a:pt x="161" y="117"/>
                            </a:lnTo>
                            <a:lnTo>
                              <a:pt x="161" y="71"/>
                            </a:lnTo>
                            <a:lnTo>
                              <a:pt x="165" y="67"/>
                            </a:lnTo>
                            <a:lnTo>
                              <a:pt x="165" y="42"/>
                            </a:lnTo>
                            <a:lnTo>
                              <a:pt x="165"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104"/>
                      <p:cNvSpPr>
                        <a:spLocks/>
                      </p:cNvSpPr>
                      <p:nvPr/>
                    </p:nvSpPr>
                    <p:spPr bwMode="auto">
                      <a:xfrm>
                        <a:off x="1010" y="1292"/>
                        <a:ext cx="168" cy="113"/>
                      </a:xfrm>
                      <a:custGeom>
                        <a:avLst/>
                        <a:gdLst>
                          <a:gd name="T0" fmla="*/ 3 w 168"/>
                          <a:gd name="T1" fmla="*/ 25 h 113"/>
                          <a:gd name="T2" fmla="*/ 7 w 168"/>
                          <a:gd name="T3" fmla="*/ 79 h 113"/>
                          <a:gd name="T4" fmla="*/ 11 w 168"/>
                          <a:gd name="T5" fmla="*/ 0 h 113"/>
                          <a:gd name="T6" fmla="*/ 14 w 168"/>
                          <a:gd name="T7" fmla="*/ 42 h 113"/>
                          <a:gd name="T8" fmla="*/ 18 w 168"/>
                          <a:gd name="T9" fmla="*/ 63 h 113"/>
                          <a:gd name="T10" fmla="*/ 22 w 168"/>
                          <a:gd name="T11" fmla="*/ 71 h 113"/>
                          <a:gd name="T12" fmla="*/ 25 w 168"/>
                          <a:gd name="T13" fmla="*/ 42 h 113"/>
                          <a:gd name="T14" fmla="*/ 29 w 168"/>
                          <a:gd name="T15" fmla="*/ 67 h 113"/>
                          <a:gd name="T16" fmla="*/ 33 w 168"/>
                          <a:gd name="T17" fmla="*/ 59 h 113"/>
                          <a:gd name="T18" fmla="*/ 36 w 168"/>
                          <a:gd name="T19" fmla="*/ 50 h 113"/>
                          <a:gd name="T20" fmla="*/ 40 w 168"/>
                          <a:gd name="T21" fmla="*/ 30 h 113"/>
                          <a:gd name="T22" fmla="*/ 43 w 168"/>
                          <a:gd name="T23" fmla="*/ 96 h 113"/>
                          <a:gd name="T24" fmla="*/ 51 w 168"/>
                          <a:gd name="T25" fmla="*/ 50 h 113"/>
                          <a:gd name="T26" fmla="*/ 54 w 168"/>
                          <a:gd name="T27" fmla="*/ 42 h 113"/>
                          <a:gd name="T28" fmla="*/ 58 w 168"/>
                          <a:gd name="T29" fmla="*/ 34 h 113"/>
                          <a:gd name="T30" fmla="*/ 62 w 168"/>
                          <a:gd name="T31" fmla="*/ 88 h 113"/>
                          <a:gd name="T32" fmla="*/ 65 w 168"/>
                          <a:gd name="T33" fmla="*/ 55 h 113"/>
                          <a:gd name="T34" fmla="*/ 69 w 168"/>
                          <a:gd name="T35" fmla="*/ 42 h 113"/>
                          <a:gd name="T36" fmla="*/ 73 w 168"/>
                          <a:gd name="T37" fmla="*/ 55 h 113"/>
                          <a:gd name="T38" fmla="*/ 76 w 168"/>
                          <a:gd name="T39" fmla="*/ 75 h 113"/>
                          <a:gd name="T40" fmla="*/ 84 w 168"/>
                          <a:gd name="T41" fmla="*/ 55 h 113"/>
                          <a:gd name="T42" fmla="*/ 91 w 168"/>
                          <a:gd name="T43" fmla="*/ 55 h 113"/>
                          <a:gd name="T44" fmla="*/ 95 w 168"/>
                          <a:gd name="T45" fmla="*/ 63 h 113"/>
                          <a:gd name="T46" fmla="*/ 98 w 168"/>
                          <a:gd name="T47" fmla="*/ 67 h 113"/>
                          <a:gd name="T48" fmla="*/ 102 w 168"/>
                          <a:gd name="T49" fmla="*/ 59 h 113"/>
                          <a:gd name="T50" fmla="*/ 106 w 168"/>
                          <a:gd name="T51" fmla="*/ 55 h 113"/>
                          <a:gd name="T52" fmla="*/ 109 w 168"/>
                          <a:gd name="T53" fmla="*/ 63 h 113"/>
                          <a:gd name="T54" fmla="*/ 113 w 168"/>
                          <a:gd name="T55" fmla="*/ 59 h 113"/>
                          <a:gd name="T56" fmla="*/ 120 w 168"/>
                          <a:gd name="T57" fmla="*/ 50 h 113"/>
                          <a:gd name="T58" fmla="*/ 124 w 168"/>
                          <a:gd name="T59" fmla="*/ 59 h 113"/>
                          <a:gd name="T60" fmla="*/ 124 w 168"/>
                          <a:gd name="T61" fmla="*/ 55 h 113"/>
                          <a:gd name="T62" fmla="*/ 128 w 168"/>
                          <a:gd name="T63" fmla="*/ 59 h 113"/>
                          <a:gd name="T64" fmla="*/ 135 w 168"/>
                          <a:gd name="T65" fmla="*/ 50 h 113"/>
                          <a:gd name="T66" fmla="*/ 139 w 168"/>
                          <a:gd name="T67" fmla="*/ 55 h 113"/>
                          <a:gd name="T68" fmla="*/ 142 w 168"/>
                          <a:gd name="T69" fmla="*/ 59 h 113"/>
                          <a:gd name="T70" fmla="*/ 146 w 168"/>
                          <a:gd name="T71" fmla="*/ 55 h 113"/>
                          <a:gd name="T72" fmla="*/ 150 w 168"/>
                          <a:gd name="T73" fmla="*/ 59 h 113"/>
                          <a:gd name="T74" fmla="*/ 157 w 168"/>
                          <a:gd name="T75" fmla="*/ 59 h 113"/>
                          <a:gd name="T76" fmla="*/ 161 w 168"/>
                          <a:gd name="T77" fmla="*/ 55 h 113"/>
                          <a:gd name="T78" fmla="*/ 161 w 168"/>
                          <a:gd name="T79" fmla="*/ 59 h 113"/>
                          <a:gd name="T80" fmla="*/ 164 w 168"/>
                          <a:gd name="T81" fmla="*/ 55 h 113"/>
                          <a:gd name="T82" fmla="*/ 168 w 168"/>
                          <a:gd name="T83" fmla="*/ 5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13">
                            <a:moveTo>
                              <a:pt x="0" y="67"/>
                            </a:moveTo>
                            <a:lnTo>
                              <a:pt x="3" y="63"/>
                            </a:lnTo>
                            <a:lnTo>
                              <a:pt x="3" y="25"/>
                            </a:lnTo>
                            <a:lnTo>
                              <a:pt x="3" y="50"/>
                            </a:lnTo>
                            <a:lnTo>
                              <a:pt x="7" y="55"/>
                            </a:lnTo>
                            <a:lnTo>
                              <a:pt x="7" y="79"/>
                            </a:lnTo>
                            <a:lnTo>
                              <a:pt x="7" y="17"/>
                            </a:lnTo>
                            <a:lnTo>
                              <a:pt x="11" y="13"/>
                            </a:lnTo>
                            <a:lnTo>
                              <a:pt x="11" y="0"/>
                            </a:lnTo>
                            <a:lnTo>
                              <a:pt x="11" y="113"/>
                            </a:lnTo>
                            <a:lnTo>
                              <a:pt x="14" y="109"/>
                            </a:lnTo>
                            <a:lnTo>
                              <a:pt x="14" y="42"/>
                            </a:lnTo>
                            <a:lnTo>
                              <a:pt x="14" y="55"/>
                            </a:lnTo>
                            <a:lnTo>
                              <a:pt x="18" y="59"/>
                            </a:lnTo>
                            <a:lnTo>
                              <a:pt x="18" y="63"/>
                            </a:lnTo>
                            <a:lnTo>
                              <a:pt x="18" y="34"/>
                            </a:lnTo>
                            <a:lnTo>
                              <a:pt x="22" y="30"/>
                            </a:lnTo>
                            <a:lnTo>
                              <a:pt x="22" y="71"/>
                            </a:lnTo>
                            <a:lnTo>
                              <a:pt x="25" y="67"/>
                            </a:lnTo>
                            <a:lnTo>
                              <a:pt x="25" y="13"/>
                            </a:lnTo>
                            <a:lnTo>
                              <a:pt x="25" y="42"/>
                            </a:lnTo>
                            <a:lnTo>
                              <a:pt x="29" y="46"/>
                            </a:lnTo>
                            <a:lnTo>
                              <a:pt x="29" y="104"/>
                            </a:lnTo>
                            <a:lnTo>
                              <a:pt x="29" y="67"/>
                            </a:lnTo>
                            <a:lnTo>
                              <a:pt x="33" y="63"/>
                            </a:lnTo>
                            <a:lnTo>
                              <a:pt x="33" y="50"/>
                            </a:lnTo>
                            <a:lnTo>
                              <a:pt x="33" y="59"/>
                            </a:lnTo>
                            <a:lnTo>
                              <a:pt x="36" y="55"/>
                            </a:lnTo>
                            <a:lnTo>
                              <a:pt x="36" y="38"/>
                            </a:lnTo>
                            <a:lnTo>
                              <a:pt x="36" y="50"/>
                            </a:lnTo>
                            <a:lnTo>
                              <a:pt x="40" y="55"/>
                            </a:lnTo>
                            <a:lnTo>
                              <a:pt x="40" y="67"/>
                            </a:lnTo>
                            <a:lnTo>
                              <a:pt x="40" y="30"/>
                            </a:lnTo>
                            <a:lnTo>
                              <a:pt x="43" y="25"/>
                            </a:lnTo>
                            <a:lnTo>
                              <a:pt x="43" y="21"/>
                            </a:lnTo>
                            <a:lnTo>
                              <a:pt x="43" y="96"/>
                            </a:lnTo>
                            <a:lnTo>
                              <a:pt x="47" y="100"/>
                            </a:lnTo>
                            <a:lnTo>
                              <a:pt x="47" y="55"/>
                            </a:lnTo>
                            <a:lnTo>
                              <a:pt x="51" y="50"/>
                            </a:lnTo>
                            <a:lnTo>
                              <a:pt x="51" y="59"/>
                            </a:lnTo>
                            <a:lnTo>
                              <a:pt x="51" y="38"/>
                            </a:lnTo>
                            <a:lnTo>
                              <a:pt x="54" y="42"/>
                            </a:lnTo>
                            <a:lnTo>
                              <a:pt x="54" y="59"/>
                            </a:lnTo>
                            <a:lnTo>
                              <a:pt x="58" y="55"/>
                            </a:lnTo>
                            <a:lnTo>
                              <a:pt x="58" y="34"/>
                            </a:lnTo>
                            <a:lnTo>
                              <a:pt x="58" y="50"/>
                            </a:lnTo>
                            <a:lnTo>
                              <a:pt x="62" y="55"/>
                            </a:lnTo>
                            <a:lnTo>
                              <a:pt x="62" y="88"/>
                            </a:lnTo>
                            <a:lnTo>
                              <a:pt x="62" y="71"/>
                            </a:lnTo>
                            <a:lnTo>
                              <a:pt x="65" y="67"/>
                            </a:lnTo>
                            <a:lnTo>
                              <a:pt x="65" y="55"/>
                            </a:lnTo>
                            <a:lnTo>
                              <a:pt x="65" y="59"/>
                            </a:lnTo>
                            <a:lnTo>
                              <a:pt x="69" y="55"/>
                            </a:lnTo>
                            <a:lnTo>
                              <a:pt x="69" y="42"/>
                            </a:lnTo>
                            <a:lnTo>
                              <a:pt x="69" y="46"/>
                            </a:lnTo>
                            <a:lnTo>
                              <a:pt x="73" y="50"/>
                            </a:lnTo>
                            <a:lnTo>
                              <a:pt x="73" y="55"/>
                            </a:lnTo>
                            <a:lnTo>
                              <a:pt x="73" y="46"/>
                            </a:lnTo>
                            <a:lnTo>
                              <a:pt x="76" y="50"/>
                            </a:lnTo>
                            <a:lnTo>
                              <a:pt x="76" y="75"/>
                            </a:lnTo>
                            <a:lnTo>
                              <a:pt x="80" y="79"/>
                            </a:lnTo>
                            <a:lnTo>
                              <a:pt x="80" y="59"/>
                            </a:lnTo>
                            <a:lnTo>
                              <a:pt x="84" y="55"/>
                            </a:lnTo>
                            <a:lnTo>
                              <a:pt x="84" y="46"/>
                            </a:lnTo>
                            <a:lnTo>
                              <a:pt x="87" y="50"/>
                            </a:lnTo>
                            <a:lnTo>
                              <a:pt x="91" y="55"/>
                            </a:lnTo>
                            <a:lnTo>
                              <a:pt x="91" y="50"/>
                            </a:lnTo>
                            <a:lnTo>
                              <a:pt x="91" y="59"/>
                            </a:lnTo>
                            <a:lnTo>
                              <a:pt x="95" y="63"/>
                            </a:lnTo>
                            <a:lnTo>
                              <a:pt x="95" y="71"/>
                            </a:lnTo>
                            <a:lnTo>
                              <a:pt x="95" y="63"/>
                            </a:lnTo>
                            <a:lnTo>
                              <a:pt x="98" y="67"/>
                            </a:lnTo>
                            <a:lnTo>
                              <a:pt x="98" y="59"/>
                            </a:lnTo>
                            <a:lnTo>
                              <a:pt x="102" y="55"/>
                            </a:lnTo>
                            <a:lnTo>
                              <a:pt x="102" y="59"/>
                            </a:lnTo>
                            <a:lnTo>
                              <a:pt x="102" y="46"/>
                            </a:lnTo>
                            <a:lnTo>
                              <a:pt x="106" y="50"/>
                            </a:lnTo>
                            <a:lnTo>
                              <a:pt x="106" y="55"/>
                            </a:lnTo>
                            <a:lnTo>
                              <a:pt x="106" y="50"/>
                            </a:lnTo>
                            <a:lnTo>
                              <a:pt x="109" y="55"/>
                            </a:lnTo>
                            <a:lnTo>
                              <a:pt x="109" y="63"/>
                            </a:lnTo>
                            <a:lnTo>
                              <a:pt x="113" y="59"/>
                            </a:lnTo>
                            <a:lnTo>
                              <a:pt x="113" y="63"/>
                            </a:lnTo>
                            <a:lnTo>
                              <a:pt x="113" y="59"/>
                            </a:lnTo>
                            <a:lnTo>
                              <a:pt x="117" y="63"/>
                            </a:lnTo>
                            <a:lnTo>
                              <a:pt x="117" y="55"/>
                            </a:lnTo>
                            <a:lnTo>
                              <a:pt x="120" y="50"/>
                            </a:lnTo>
                            <a:lnTo>
                              <a:pt x="120" y="55"/>
                            </a:lnTo>
                            <a:lnTo>
                              <a:pt x="120" y="55"/>
                            </a:lnTo>
                            <a:lnTo>
                              <a:pt x="124" y="59"/>
                            </a:lnTo>
                            <a:lnTo>
                              <a:pt x="124" y="59"/>
                            </a:lnTo>
                            <a:lnTo>
                              <a:pt x="124" y="55"/>
                            </a:lnTo>
                            <a:lnTo>
                              <a:pt x="124" y="55"/>
                            </a:lnTo>
                            <a:lnTo>
                              <a:pt x="128" y="59"/>
                            </a:lnTo>
                            <a:lnTo>
                              <a:pt x="128" y="63"/>
                            </a:lnTo>
                            <a:lnTo>
                              <a:pt x="128" y="59"/>
                            </a:lnTo>
                            <a:lnTo>
                              <a:pt x="135" y="59"/>
                            </a:lnTo>
                            <a:lnTo>
                              <a:pt x="131" y="59"/>
                            </a:lnTo>
                            <a:lnTo>
                              <a:pt x="135" y="50"/>
                            </a:lnTo>
                            <a:lnTo>
                              <a:pt x="135" y="55"/>
                            </a:lnTo>
                            <a:lnTo>
                              <a:pt x="139" y="50"/>
                            </a:lnTo>
                            <a:lnTo>
                              <a:pt x="139" y="55"/>
                            </a:lnTo>
                            <a:lnTo>
                              <a:pt x="142" y="59"/>
                            </a:lnTo>
                            <a:lnTo>
                              <a:pt x="142" y="55"/>
                            </a:lnTo>
                            <a:lnTo>
                              <a:pt x="142" y="59"/>
                            </a:lnTo>
                            <a:lnTo>
                              <a:pt x="146" y="55"/>
                            </a:lnTo>
                            <a:lnTo>
                              <a:pt x="146" y="59"/>
                            </a:lnTo>
                            <a:lnTo>
                              <a:pt x="146" y="55"/>
                            </a:lnTo>
                            <a:lnTo>
                              <a:pt x="146" y="59"/>
                            </a:lnTo>
                            <a:lnTo>
                              <a:pt x="150" y="55"/>
                            </a:lnTo>
                            <a:lnTo>
                              <a:pt x="150" y="59"/>
                            </a:lnTo>
                            <a:lnTo>
                              <a:pt x="150" y="55"/>
                            </a:lnTo>
                            <a:lnTo>
                              <a:pt x="153" y="55"/>
                            </a:lnTo>
                            <a:lnTo>
                              <a:pt x="157" y="59"/>
                            </a:lnTo>
                            <a:lnTo>
                              <a:pt x="157" y="55"/>
                            </a:lnTo>
                            <a:lnTo>
                              <a:pt x="157" y="59"/>
                            </a:lnTo>
                            <a:lnTo>
                              <a:pt x="161" y="55"/>
                            </a:lnTo>
                            <a:lnTo>
                              <a:pt x="161" y="59"/>
                            </a:lnTo>
                            <a:lnTo>
                              <a:pt x="161" y="55"/>
                            </a:lnTo>
                            <a:lnTo>
                              <a:pt x="161" y="59"/>
                            </a:lnTo>
                            <a:lnTo>
                              <a:pt x="164" y="55"/>
                            </a:lnTo>
                            <a:lnTo>
                              <a:pt x="164" y="59"/>
                            </a:lnTo>
                            <a:lnTo>
                              <a:pt x="164" y="55"/>
                            </a:lnTo>
                            <a:lnTo>
                              <a:pt x="164" y="59"/>
                            </a:lnTo>
                            <a:lnTo>
                              <a:pt x="168" y="55"/>
                            </a:lnTo>
                            <a:lnTo>
                              <a:pt x="168" y="59"/>
                            </a:lnTo>
                            <a:lnTo>
                              <a:pt x="168" y="55"/>
                            </a:lnTo>
                            <a:lnTo>
                              <a:pt x="168"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105"/>
                      <p:cNvSpPr>
                        <a:spLocks/>
                      </p:cNvSpPr>
                      <p:nvPr/>
                    </p:nvSpPr>
                    <p:spPr bwMode="auto">
                      <a:xfrm>
                        <a:off x="1178" y="1280"/>
                        <a:ext cx="157" cy="129"/>
                      </a:xfrm>
                      <a:custGeom>
                        <a:avLst/>
                        <a:gdLst>
                          <a:gd name="T0" fmla="*/ 4 w 157"/>
                          <a:gd name="T1" fmla="*/ 67 h 129"/>
                          <a:gd name="T2" fmla="*/ 7 w 157"/>
                          <a:gd name="T3" fmla="*/ 71 h 129"/>
                          <a:gd name="T4" fmla="*/ 11 w 157"/>
                          <a:gd name="T5" fmla="*/ 67 h 129"/>
                          <a:gd name="T6" fmla="*/ 15 w 157"/>
                          <a:gd name="T7" fmla="*/ 67 h 129"/>
                          <a:gd name="T8" fmla="*/ 22 w 157"/>
                          <a:gd name="T9" fmla="*/ 71 h 129"/>
                          <a:gd name="T10" fmla="*/ 25 w 157"/>
                          <a:gd name="T11" fmla="*/ 71 h 129"/>
                          <a:gd name="T12" fmla="*/ 29 w 157"/>
                          <a:gd name="T13" fmla="*/ 71 h 129"/>
                          <a:gd name="T14" fmla="*/ 33 w 157"/>
                          <a:gd name="T15" fmla="*/ 67 h 129"/>
                          <a:gd name="T16" fmla="*/ 33 w 157"/>
                          <a:gd name="T17" fmla="*/ 71 h 129"/>
                          <a:gd name="T18" fmla="*/ 36 w 157"/>
                          <a:gd name="T19" fmla="*/ 67 h 129"/>
                          <a:gd name="T20" fmla="*/ 40 w 157"/>
                          <a:gd name="T21" fmla="*/ 71 h 129"/>
                          <a:gd name="T22" fmla="*/ 44 w 157"/>
                          <a:gd name="T23" fmla="*/ 71 h 129"/>
                          <a:gd name="T24" fmla="*/ 47 w 157"/>
                          <a:gd name="T25" fmla="*/ 71 h 129"/>
                          <a:gd name="T26" fmla="*/ 51 w 157"/>
                          <a:gd name="T27" fmla="*/ 62 h 129"/>
                          <a:gd name="T28" fmla="*/ 55 w 157"/>
                          <a:gd name="T29" fmla="*/ 75 h 129"/>
                          <a:gd name="T30" fmla="*/ 58 w 157"/>
                          <a:gd name="T31" fmla="*/ 67 h 129"/>
                          <a:gd name="T32" fmla="*/ 58 w 157"/>
                          <a:gd name="T33" fmla="*/ 67 h 129"/>
                          <a:gd name="T34" fmla="*/ 62 w 157"/>
                          <a:gd name="T35" fmla="*/ 67 h 129"/>
                          <a:gd name="T36" fmla="*/ 66 w 157"/>
                          <a:gd name="T37" fmla="*/ 71 h 129"/>
                          <a:gd name="T38" fmla="*/ 69 w 157"/>
                          <a:gd name="T39" fmla="*/ 71 h 129"/>
                          <a:gd name="T40" fmla="*/ 73 w 157"/>
                          <a:gd name="T41" fmla="*/ 67 h 129"/>
                          <a:gd name="T42" fmla="*/ 73 w 157"/>
                          <a:gd name="T43" fmla="*/ 71 h 129"/>
                          <a:gd name="T44" fmla="*/ 80 w 157"/>
                          <a:gd name="T45" fmla="*/ 67 h 129"/>
                          <a:gd name="T46" fmla="*/ 88 w 157"/>
                          <a:gd name="T47" fmla="*/ 71 h 129"/>
                          <a:gd name="T48" fmla="*/ 91 w 157"/>
                          <a:gd name="T49" fmla="*/ 71 h 129"/>
                          <a:gd name="T50" fmla="*/ 95 w 157"/>
                          <a:gd name="T51" fmla="*/ 67 h 129"/>
                          <a:gd name="T52" fmla="*/ 102 w 157"/>
                          <a:gd name="T53" fmla="*/ 67 h 129"/>
                          <a:gd name="T54" fmla="*/ 110 w 157"/>
                          <a:gd name="T55" fmla="*/ 71 h 129"/>
                          <a:gd name="T56" fmla="*/ 113 w 157"/>
                          <a:gd name="T57" fmla="*/ 75 h 129"/>
                          <a:gd name="T58" fmla="*/ 117 w 157"/>
                          <a:gd name="T59" fmla="*/ 79 h 129"/>
                          <a:gd name="T60" fmla="*/ 121 w 157"/>
                          <a:gd name="T61" fmla="*/ 67 h 129"/>
                          <a:gd name="T62" fmla="*/ 124 w 157"/>
                          <a:gd name="T63" fmla="*/ 58 h 129"/>
                          <a:gd name="T64" fmla="*/ 124 w 157"/>
                          <a:gd name="T65" fmla="*/ 21 h 129"/>
                          <a:gd name="T66" fmla="*/ 128 w 157"/>
                          <a:gd name="T67" fmla="*/ 21 h 129"/>
                          <a:gd name="T68" fmla="*/ 132 w 157"/>
                          <a:gd name="T69" fmla="*/ 54 h 129"/>
                          <a:gd name="T70" fmla="*/ 135 w 157"/>
                          <a:gd name="T71" fmla="*/ 46 h 129"/>
                          <a:gd name="T72" fmla="*/ 139 w 157"/>
                          <a:gd name="T73" fmla="*/ 91 h 129"/>
                          <a:gd name="T74" fmla="*/ 143 w 157"/>
                          <a:gd name="T75" fmla="*/ 75 h 129"/>
                          <a:gd name="T76" fmla="*/ 146 w 157"/>
                          <a:gd name="T77" fmla="*/ 87 h 129"/>
                          <a:gd name="T78" fmla="*/ 150 w 157"/>
                          <a:gd name="T79" fmla="*/ 54 h 129"/>
                          <a:gd name="T80" fmla="*/ 154 w 157"/>
                          <a:gd name="T81" fmla="*/ 62 h 129"/>
                          <a:gd name="T82" fmla="*/ 157 w 157"/>
                          <a:gd name="T8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7" h="129">
                            <a:moveTo>
                              <a:pt x="0" y="67"/>
                            </a:moveTo>
                            <a:lnTo>
                              <a:pt x="4" y="71"/>
                            </a:lnTo>
                            <a:lnTo>
                              <a:pt x="4" y="67"/>
                            </a:lnTo>
                            <a:lnTo>
                              <a:pt x="4" y="71"/>
                            </a:lnTo>
                            <a:lnTo>
                              <a:pt x="7" y="67"/>
                            </a:lnTo>
                            <a:lnTo>
                              <a:pt x="7" y="71"/>
                            </a:lnTo>
                            <a:lnTo>
                              <a:pt x="11" y="67"/>
                            </a:lnTo>
                            <a:lnTo>
                              <a:pt x="11" y="71"/>
                            </a:lnTo>
                            <a:lnTo>
                              <a:pt x="11" y="67"/>
                            </a:lnTo>
                            <a:lnTo>
                              <a:pt x="18" y="67"/>
                            </a:lnTo>
                            <a:lnTo>
                              <a:pt x="18" y="71"/>
                            </a:lnTo>
                            <a:lnTo>
                              <a:pt x="15" y="67"/>
                            </a:lnTo>
                            <a:lnTo>
                              <a:pt x="18" y="67"/>
                            </a:lnTo>
                            <a:lnTo>
                              <a:pt x="22" y="71"/>
                            </a:lnTo>
                            <a:lnTo>
                              <a:pt x="22" y="71"/>
                            </a:lnTo>
                            <a:lnTo>
                              <a:pt x="22" y="67"/>
                            </a:lnTo>
                            <a:lnTo>
                              <a:pt x="25" y="71"/>
                            </a:lnTo>
                            <a:lnTo>
                              <a:pt x="25" y="71"/>
                            </a:lnTo>
                            <a:lnTo>
                              <a:pt x="25" y="67"/>
                            </a:lnTo>
                            <a:lnTo>
                              <a:pt x="29" y="71"/>
                            </a:lnTo>
                            <a:lnTo>
                              <a:pt x="29" y="71"/>
                            </a:lnTo>
                            <a:lnTo>
                              <a:pt x="29" y="67"/>
                            </a:lnTo>
                            <a:lnTo>
                              <a:pt x="29" y="71"/>
                            </a:lnTo>
                            <a:lnTo>
                              <a:pt x="33" y="67"/>
                            </a:lnTo>
                            <a:lnTo>
                              <a:pt x="33" y="71"/>
                            </a:lnTo>
                            <a:lnTo>
                              <a:pt x="33" y="67"/>
                            </a:lnTo>
                            <a:lnTo>
                              <a:pt x="33" y="71"/>
                            </a:lnTo>
                            <a:lnTo>
                              <a:pt x="36" y="67"/>
                            </a:lnTo>
                            <a:lnTo>
                              <a:pt x="36" y="71"/>
                            </a:lnTo>
                            <a:lnTo>
                              <a:pt x="36" y="67"/>
                            </a:lnTo>
                            <a:lnTo>
                              <a:pt x="40" y="71"/>
                            </a:lnTo>
                            <a:lnTo>
                              <a:pt x="40" y="67"/>
                            </a:lnTo>
                            <a:lnTo>
                              <a:pt x="40" y="71"/>
                            </a:lnTo>
                            <a:lnTo>
                              <a:pt x="44" y="67"/>
                            </a:lnTo>
                            <a:lnTo>
                              <a:pt x="44" y="71"/>
                            </a:lnTo>
                            <a:lnTo>
                              <a:pt x="44" y="71"/>
                            </a:lnTo>
                            <a:lnTo>
                              <a:pt x="47" y="67"/>
                            </a:lnTo>
                            <a:lnTo>
                              <a:pt x="47" y="67"/>
                            </a:lnTo>
                            <a:lnTo>
                              <a:pt x="47" y="71"/>
                            </a:lnTo>
                            <a:lnTo>
                              <a:pt x="51" y="67"/>
                            </a:lnTo>
                            <a:lnTo>
                              <a:pt x="51" y="71"/>
                            </a:lnTo>
                            <a:lnTo>
                              <a:pt x="51" y="62"/>
                            </a:lnTo>
                            <a:lnTo>
                              <a:pt x="51" y="67"/>
                            </a:lnTo>
                            <a:lnTo>
                              <a:pt x="55" y="71"/>
                            </a:lnTo>
                            <a:lnTo>
                              <a:pt x="55" y="75"/>
                            </a:lnTo>
                            <a:lnTo>
                              <a:pt x="55" y="62"/>
                            </a:lnTo>
                            <a:lnTo>
                              <a:pt x="55" y="71"/>
                            </a:lnTo>
                            <a:lnTo>
                              <a:pt x="58" y="67"/>
                            </a:lnTo>
                            <a:lnTo>
                              <a:pt x="58" y="71"/>
                            </a:lnTo>
                            <a:lnTo>
                              <a:pt x="58" y="62"/>
                            </a:lnTo>
                            <a:lnTo>
                              <a:pt x="58" y="67"/>
                            </a:lnTo>
                            <a:lnTo>
                              <a:pt x="62" y="71"/>
                            </a:lnTo>
                            <a:lnTo>
                              <a:pt x="62" y="71"/>
                            </a:lnTo>
                            <a:lnTo>
                              <a:pt x="62" y="67"/>
                            </a:lnTo>
                            <a:lnTo>
                              <a:pt x="62" y="71"/>
                            </a:lnTo>
                            <a:lnTo>
                              <a:pt x="66" y="67"/>
                            </a:lnTo>
                            <a:lnTo>
                              <a:pt x="66" y="71"/>
                            </a:lnTo>
                            <a:lnTo>
                              <a:pt x="66" y="62"/>
                            </a:lnTo>
                            <a:lnTo>
                              <a:pt x="66" y="62"/>
                            </a:lnTo>
                            <a:lnTo>
                              <a:pt x="69" y="71"/>
                            </a:lnTo>
                            <a:lnTo>
                              <a:pt x="69" y="67"/>
                            </a:lnTo>
                            <a:lnTo>
                              <a:pt x="69" y="71"/>
                            </a:lnTo>
                            <a:lnTo>
                              <a:pt x="73" y="67"/>
                            </a:lnTo>
                            <a:lnTo>
                              <a:pt x="73" y="75"/>
                            </a:lnTo>
                            <a:lnTo>
                              <a:pt x="73" y="67"/>
                            </a:lnTo>
                            <a:lnTo>
                              <a:pt x="73" y="71"/>
                            </a:lnTo>
                            <a:lnTo>
                              <a:pt x="80" y="71"/>
                            </a:lnTo>
                            <a:lnTo>
                              <a:pt x="77" y="71"/>
                            </a:lnTo>
                            <a:lnTo>
                              <a:pt x="80" y="67"/>
                            </a:lnTo>
                            <a:lnTo>
                              <a:pt x="84" y="67"/>
                            </a:lnTo>
                            <a:lnTo>
                              <a:pt x="88" y="71"/>
                            </a:lnTo>
                            <a:lnTo>
                              <a:pt x="88" y="71"/>
                            </a:lnTo>
                            <a:lnTo>
                              <a:pt x="88" y="67"/>
                            </a:lnTo>
                            <a:lnTo>
                              <a:pt x="88" y="67"/>
                            </a:lnTo>
                            <a:lnTo>
                              <a:pt x="91" y="71"/>
                            </a:lnTo>
                            <a:lnTo>
                              <a:pt x="91" y="67"/>
                            </a:lnTo>
                            <a:lnTo>
                              <a:pt x="91" y="71"/>
                            </a:lnTo>
                            <a:lnTo>
                              <a:pt x="95" y="67"/>
                            </a:lnTo>
                            <a:lnTo>
                              <a:pt x="99" y="67"/>
                            </a:lnTo>
                            <a:lnTo>
                              <a:pt x="102" y="71"/>
                            </a:lnTo>
                            <a:lnTo>
                              <a:pt x="102" y="67"/>
                            </a:lnTo>
                            <a:lnTo>
                              <a:pt x="102" y="71"/>
                            </a:lnTo>
                            <a:lnTo>
                              <a:pt x="106" y="67"/>
                            </a:lnTo>
                            <a:lnTo>
                              <a:pt x="110" y="71"/>
                            </a:lnTo>
                            <a:lnTo>
                              <a:pt x="110" y="83"/>
                            </a:lnTo>
                            <a:lnTo>
                              <a:pt x="110" y="79"/>
                            </a:lnTo>
                            <a:lnTo>
                              <a:pt x="113" y="75"/>
                            </a:lnTo>
                            <a:lnTo>
                              <a:pt x="113" y="37"/>
                            </a:lnTo>
                            <a:lnTo>
                              <a:pt x="113" y="71"/>
                            </a:lnTo>
                            <a:lnTo>
                              <a:pt x="117" y="79"/>
                            </a:lnTo>
                            <a:lnTo>
                              <a:pt x="117" y="100"/>
                            </a:lnTo>
                            <a:lnTo>
                              <a:pt x="117" y="71"/>
                            </a:lnTo>
                            <a:lnTo>
                              <a:pt x="121" y="67"/>
                            </a:lnTo>
                            <a:lnTo>
                              <a:pt x="121" y="75"/>
                            </a:lnTo>
                            <a:lnTo>
                              <a:pt x="121" y="62"/>
                            </a:lnTo>
                            <a:lnTo>
                              <a:pt x="124" y="58"/>
                            </a:lnTo>
                            <a:lnTo>
                              <a:pt x="124" y="100"/>
                            </a:lnTo>
                            <a:lnTo>
                              <a:pt x="124" y="0"/>
                            </a:lnTo>
                            <a:lnTo>
                              <a:pt x="124" y="21"/>
                            </a:lnTo>
                            <a:lnTo>
                              <a:pt x="128" y="25"/>
                            </a:lnTo>
                            <a:lnTo>
                              <a:pt x="128" y="129"/>
                            </a:lnTo>
                            <a:lnTo>
                              <a:pt x="128" y="21"/>
                            </a:lnTo>
                            <a:lnTo>
                              <a:pt x="128" y="79"/>
                            </a:lnTo>
                            <a:lnTo>
                              <a:pt x="132" y="75"/>
                            </a:lnTo>
                            <a:lnTo>
                              <a:pt x="132" y="54"/>
                            </a:lnTo>
                            <a:lnTo>
                              <a:pt x="132" y="87"/>
                            </a:lnTo>
                            <a:lnTo>
                              <a:pt x="135" y="83"/>
                            </a:lnTo>
                            <a:lnTo>
                              <a:pt x="135" y="46"/>
                            </a:lnTo>
                            <a:lnTo>
                              <a:pt x="135" y="67"/>
                            </a:lnTo>
                            <a:lnTo>
                              <a:pt x="139" y="71"/>
                            </a:lnTo>
                            <a:lnTo>
                              <a:pt x="139" y="91"/>
                            </a:lnTo>
                            <a:lnTo>
                              <a:pt x="139" y="62"/>
                            </a:lnTo>
                            <a:lnTo>
                              <a:pt x="139" y="79"/>
                            </a:lnTo>
                            <a:lnTo>
                              <a:pt x="143" y="75"/>
                            </a:lnTo>
                            <a:lnTo>
                              <a:pt x="143" y="12"/>
                            </a:lnTo>
                            <a:lnTo>
                              <a:pt x="143" y="79"/>
                            </a:lnTo>
                            <a:lnTo>
                              <a:pt x="146" y="87"/>
                            </a:lnTo>
                            <a:lnTo>
                              <a:pt x="146" y="125"/>
                            </a:lnTo>
                            <a:lnTo>
                              <a:pt x="146" y="50"/>
                            </a:lnTo>
                            <a:lnTo>
                              <a:pt x="150" y="54"/>
                            </a:lnTo>
                            <a:lnTo>
                              <a:pt x="150" y="96"/>
                            </a:lnTo>
                            <a:lnTo>
                              <a:pt x="150" y="67"/>
                            </a:lnTo>
                            <a:lnTo>
                              <a:pt x="154" y="62"/>
                            </a:lnTo>
                            <a:lnTo>
                              <a:pt x="154" y="42"/>
                            </a:lnTo>
                            <a:lnTo>
                              <a:pt x="154" y="83"/>
                            </a:lnTo>
                            <a:lnTo>
                              <a:pt x="157" y="96"/>
                            </a:lnTo>
                            <a:lnTo>
                              <a:pt x="157" y="108"/>
                            </a:lnTo>
                            <a:lnTo>
                              <a:pt x="15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106"/>
                      <p:cNvSpPr>
                        <a:spLocks/>
                      </p:cNvSpPr>
                      <p:nvPr/>
                    </p:nvSpPr>
                    <p:spPr bwMode="auto">
                      <a:xfrm>
                        <a:off x="1335" y="1284"/>
                        <a:ext cx="264" cy="137"/>
                      </a:xfrm>
                      <a:custGeom>
                        <a:avLst/>
                        <a:gdLst>
                          <a:gd name="T0" fmla="*/ 4 w 264"/>
                          <a:gd name="T1" fmla="*/ 17 h 137"/>
                          <a:gd name="T2" fmla="*/ 7 w 264"/>
                          <a:gd name="T3" fmla="*/ 96 h 137"/>
                          <a:gd name="T4" fmla="*/ 11 w 264"/>
                          <a:gd name="T5" fmla="*/ 71 h 137"/>
                          <a:gd name="T6" fmla="*/ 15 w 264"/>
                          <a:gd name="T7" fmla="*/ 54 h 137"/>
                          <a:gd name="T8" fmla="*/ 18 w 264"/>
                          <a:gd name="T9" fmla="*/ 25 h 137"/>
                          <a:gd name="T10" fmla="*/ 22 w 264"/>
                          <a:gd name="T11" fmla="*/ 125 h 137"/>
                          <a:gd name="T12" fmla="*/ 26 w 264"/>
                          <a:gd name="T13" fmla="*/ 46 h 137"/>
                          <a:gd name="T14" fmla="*/ 29 w 264"/>
                          <a:gd name="T15" fmla="*/ 54 h 137"/>
                          <a:gd name="T16" fmla="*/ 33 w 264"/>
                          <a:gd name="T17" fmla="*/ 67 h 137"/>
                          <a:gd name="T18" fmla="*/ 37 w 264"/>
                          <a:gd name="T19" fmla="*/ 58 h 137"/>
                          <a:gd name="T20" fmla="*/ 40 w 264"/>
                          <a:gd name="T21" fmla="*/ 79 h 137"/>
                          <a:gd name="T22" fmla="*/ 44 w 264"/>
                          <a:gd name="T23" fmla="*/ 50 h 137"/>
                          <a:gd name="T24" fmla="*/ 48 w 264"/>
                          <a:gd name="T25" fmla="*/ 67 h 137"/>
                          <a:gd name="T26" fmla="*/ 51 w 264"/>
                          <a:gd name="T27" fmla="*/ 75 h 137"/>
                          <a:gd name="T28" fmla="*/ 59 w 264"/>
                          <a:gd name="T29" fmla="*/ 63 h 137"/>
                          <a:gd name="T30" fmla="*/ 66 w 264"/>
                          <a:gd name="T31" fmla="*/ 54 h 137"/>
                          <a:gd name="T32" fmla="*/ 70 w 264"/>
                          <a:gd name="T33" fmla="*/ 71 h 137"/>
                          <a:gd name="T34" fmla="*/ 77 w 264"/>
                          <a:gd name="T35" fmla="*/ 71 h 137"/>
                          <a:gd name="T36" fmla="*/ 84 w 264"/>
                          <a:gd name="T37" fmla="*/ 63 h 137"/>
                          <a:gd name="T38" fmla="*/ 88 w 264"/>
                          <a:gd name="T39" fmla="*/ 63 h 137"/>
                          <a:gd name="T40" fmla="*/ 99 w 264"/>
                          <a:gd name="T41" fmla="*/ 67 h 137"/>
                          <a:gd name="T42" fmla="*/ 110 w 264"/>
                          <a:gd name="T43" fmla="*/ 63 h 137"/>
                          <a:gd name="T44" fmla="*/ 121 w 264"/>
                          <a:gd name="T45" fmla="*/ 63 h 137"/>
                          <a:gd name="T46" fmla="*/ 128 w 264"/>
                          <a:gd name="T47" fmla="*/ 63 h 137"/>
                          <a:gd name="T48" fmla="*/ 143 w 264"/>
                          <a:gd name="T49" fmla="*/ 67 h 137"/>
                          <a:gd name="T50" fmla="*/ 147 w 264"/>
                          <a:gd name="T51" fmla="*/ 63 h 137"/>
                          <a:gd name="T52" fmla="*/ 161 w 264"/>
                          <a:gd name="T53" fmla="*/ 67 h 137"/>
                          <a:gd name="T54" fmla="*/ 168 w 264"/>
                          <a:gd name="T55" fmla="*/ 63 h 137"/>
                          <a:gd name="T56" fmla="*/ 176 w 264"/>
                          <a:gd name="T57" fmla="*/ 63 h 137"/>
                          <a:gd name="T58" fmla="*/ 179 w 264"/>
                          <a:gd name="T59" fmla="*/ 63 h 137"/>
                          <a:gd name="T60" fmla="*/ 190 w 264"/>
                          <a:gd name="T61" fmla="*/ 63 h 137"/>
                          <a:gd name="T62" fmla="*/ 198 w 264"/>
                          <a:gd name="T63" fmla="*/ 67 h 137"/>
                          <a:gd name="T64" fmla="*/ 205 w 264"/>
                          <a:gd name="T65" fmla="*/ 67 h 137"/>
                          <a:gd name="T66" fmla="*/ 216 w 264"/>
                          <a:gd name="T67" fmla="*/ 67 h 137"/>
                          <a:gd name="T68" fmla="*/ 223 w 264"/>
                          <a:gd name="T69" fmla="*/ 63 h 137"/>
                          <a:gd name="T70" fmla="*/ 227 w 264"/>
                          <a:gd name="T71" fmla="*/ 63 h 137"/>
                          <a:gd name="T72" fmla="*/ 234 w 264"/>
                          <a:gd name="T73" fmla="*/ 67 h 137"/>
                          <a:gd name="T74" fmla="*/ 238 w 264"/>
                          <a:gd name="T75" fmla="*/ 63 h 137"/>
                          <a:gd name="T76" fmla="*/ 242 w 264"/>
                          <a:gd name="T77" fmla="*/ 67 h 137"/>
                          <a:gd name="T78" fmla="*/ 249 w 264"/>
                          <a:gd name="T79" fmla="*/ 63 h 137"/>
                          <a:gd name="T80" fmla="*/ 253 w 264"/>
                          <a:gd name="T81" fmla="*/ 63 h 137"/>
                          <a:gd name="T82" fmla="*/ 264 w 264"/>
                          <a:gd name="T83" fmla="*/ 6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137">
                            <a:moveTo>
                              <a:pt x="0" y="0"/>
                            </a:moveTo>
                            <a:lnTo>
                              <a:pt x="0" y="8"/>
                            </a:lnTo>
                            <a:lnTo>
                              <a:pt x="4" y="17"/>
                            </a:lnTo>
                            <a:lnTo>
                              <a:pt x="4" y="137"/>
                            </a:lnTo>
                            <a:lnTo>
                              <a:pt x="4" y="100"/>
                            </a:lnTo>
                            <a:lnTo>
                              <a:pt x="7" y="96"/>
                            </a:lnTo>
                            <a:lnTo>
                              <a:pt x="7" y="33"/>
                            </a:lnTo>
                            <a:lnTo>
                              <a:pt x="7" y="83"/>
                            </a:lnTo>
                            <a:lnTo>
                              <a:pt x="11" y="71"/>
                            </a:lnTo>
                            <a:lnTo>
                              <a:pt x="11" y="38"/>
                            </a:lnTo>
                            <a:lnTo>
                              <a:pt x="11" y="46"/>
                            </a:lnTo>
                            <a:lnTo>
                              <a:pt x="15" y="54"/>
                            </a:lnTo>
                            <a:lnTo>
                              <a:pt x="15" y="100"/>
                            </a:lnTo>
                            <a:lnTo>
                              <a:pt x="15" y="29"/>
                            </a:lnTo>
                            <a:lnTo>
                              <a:pt x="18" y="25"/>
                            </a:lnTo>
                            <a:lnTo>
                              <a:pt x="18" y="0"/>
                            </a:lnTo>
                            <a:lnTo>
                              <a:pt x="18" y="121"/>
                            </a:lnTo>
                            <a:lnTo>
                              <a:pt x="22" y="125"/>
                            </a:lnTo>
                            <a:lnTo>
                              <a:pt x="22" y="129"/>
                            </a:lnTo>
                            <a:lnTo>
                              <a:pt x="22" y="50"/>
                            </a:lnTo>
                            <a:lnTo>
                              <a:pt x="26" y="46"/>
                            </a:lnTo>
                            <a:lnTo>
                              <a:pt x="26" y="67"/>
                            </a:lnTo>
                            <a:lnTo>
                              <a:pt x="26" y="58"/>
                            </a:lnTo>
                            <a:lnTo>
                              <a:pt x="29" y="54"/>
                            </a:lnTo>
                            <a:lnTo>
                              <a:pt x="29" y="67"/>
                            </a:lnTo>
                            <a:lnTo>
                              <a:pt x="33" y="63"/>
                            </a:lnTo>
                            <a:lnTo>
                              <a:pt x="33" y="67"/>
                            </a:lnTo>
                            <a:lnTo>
                              <a:pt x="33" y="50"/>
                            </a:lnTo>
                            <a:lnTo>
                              <a:pt x="33" y="54"/>
                            </a:lnTo>
                            <a:lnTo>
                              <a:pt x="37" y="58"/>
                            </a:lnTo>
                            <a:lnTo>
                              <a:pt x="37" y="87"/>
                            </a:lnTo>
                            <a:lnTo>
                              <a:pt x="37" y="83"/>
                            </a:lnTo>
                            <a:lnTo>
                              <a:pt x="40" y="79"/>
                            </a:lnTo>
                            <a:lnTo>
                              <a:pt x="40" y="67"/>
                            </a:lnTo>
                            <a:lnTo>
                              <a:pt x="44" y="63"/>
                            </a:lnTo>
                            <a:lnTo>
                              <a:pt x="44" y="50"/>
                            </a:lnTo>
                            <a:lnTo>
                              <a:pt x="44" y="58"/>
                            </a:lnTo>
                            <a:lnTo>
                              <a:pt x="48" y="63"/>
                            </a:lnTo>
                            <a:lnTo>
                              <a:pt x="48" y="67"/>
                            </a:lnTo>
                            <a:lnTo>
                              <a:pt x="48" y="54"/>
                            </a:lnTo>
                            <a:lnTo>
                              <a:pt x="51" y="50"/>
                            </a:lnTo>
                            <a:lnTo>
                              <a:pt x="51" y="75"/>
                            </a:lnTo>
                            <a:lnTo>
                              <a:pt x="55" y="71"/>
                            </a:lnTo>
                            <a:lnTo>
                              <a:pt x="55" y="58"/>
                            </a:lnTo>
                            <a:lnTo>
                              <a:pt x="59" y="63"/>
                            </a:lnTo>
                            <a:lnTo>
                              <a:pt x="59" y="71"/>
                            </a:lnTo>
                            <a:lnTo>
                              <a:pt x="66" y="63"/>
                            </a:lnTo>
                            <a:lnTo>
                              <a:pt x="66" y="54"/>
                            </a:lnTo>
                            <a:lnTo>
                              <a:pt x="66" y="58"/>
                            </a:lnTo>
                            <a:lnTo>
                              <a:pt x="70" y="63"/>
                            </a:lnTo>
                            <a:lnTo>
                              <a:pt x="70" y="71"/>
                            </a:lnTo>
                            <a:lnTo>
                              <a:pt x="70" y="67"/>
                            </a:lnTo>
                            <a:lnTo>
                              <a:pt x="77" y="67"/>
                            </a:lnTo>
                            <a:lnTo>
                              <a:pt x="77" y="71"/>
                            </a:lnTo>
                            <a:lnTo>
                              <a:pt x="77" y="63"/>
                            </a:lnTo>
                            <a:lnTo>
                              <a:pt x="81" y="67"/>
                            </a:lnTo>
                            <a:lnTo>
                              <a:pt x="84" y="63"/>
                            </a:lnTo>
                            <a:lnTo>
                              <a:pt x="84" y="58"/>
                            </a:lnTo>
                            <a:lnTo>
                              <a:pt x="84" y="67"/>
                            </a:lnTo>
                            <a:lnTo>
                              <a:pt x="88" y="63"/>
                            </a:lnTo>
                            <a:lnTo>
                              <a:pt x="92" y="67"/>
                            </a:lnTo>
                            <a:lnTo>
                              <a:pt x="95" y="63"/>
                            </a:lnTo>
                            <a:lnTo>
                              <a:pt x="99" y="67"/>
                            </a:lnTo>
                            <a:lnTo>
                              <a:pt x="103" y="63"/>
                            </a:lnTo>
                            <a:lnTo>
                              <a:pt x="106" y="67"/>
                            </a:lnTo>
                            <a:lnTo>
                              <a:pt x="110" y="63"/>
                            </a:lnTo>
                            <a:lnTo>
                              <a:pt x="114" y="67"/>
                            </a:lnTo>
                            <a:lnTo>
                              <a:pt x="117" y="67"/>
                            </a:lnTo>
                            <a:lnTo>
                              <a:pt x="121" y="63"/>
                            </a:lnTo>
                            <a:lnTo>
                              <a:pt x="128" y="63"/>
                            </a:lnTo>
                            <a:lnTo>
                              <a:pt x="125" y="63"/>
                            </a:lnTo>
                            <a:lnTo>
                              <a:pt x="128" y="63"/>
                            </a:lnTo>
                            <a:lnTo>
                              <a:pt x="132" y="67"/>
                            </a:lnTo>
                            <a:lnTo>
                              <a:pt x="136" y="67"/>
                            </a:lnTo>
                            <a:lnTo>
                              <a:pt x="143" y="67"/>
                            </a:lnTo>
                            <a:lnTo>
                              <a:pt x="139" y="67"/>
                            </a:lnTo>
                            <a:lnTo>
                              <a:pt x="143" y="63"/>
                            </a:lnTo>
                            <a:lnTo>
                              <a:pt x="147" y="63"/>
                            </a:lnTo>
                            <a:lnTo>
                              <a:pt x="150" y="67"/>
                            </a:lnTo>
                            <a:lnTo>
                              <a:pt x="154" y="67"/>
                            </a:lnTo>
                            <a:lnTo>
                              <a:pt x="161" y="67"/>
                            </a:lnTo>
                            <a:lnTo>
                              <a:pt x="157" y="67"/>
                            </a:lnTo>
                            <a:lnTo>
                              <a:pt x="161" y="63"/>
                            </a:lnTo>
                            <a:lnTo>
                              <a:pt x="168" y="63"/>
                            </a:lnTo>
                            <a:lnTo>
                              <a:pt x="168" y="63"/>
                            </a:lnTo>
                            <a:lnTo>
                              <a:pt x="172" y="67"/>
                            </a:lnTo>
                            <a:lnTo>
                              <a:pt x="176" y="63"/>
                            </a:lnTo>
                            <a:lnTo>
                              <a:pt x="176" y="67"/>
                            </a:lnTo>
                            <a:lnTo>
                              <a:pt x="176" y="63"/>
                            </a:lnTo>
                            <a:lnTo>
                              <a:pt x="179" y="63"/>
                            </a:lnTo>
                            <a:lnTo>
                              <a:pt x="183" y="63"/>
                            </a:lnTo>
                            <a:lnTo>
                              <a:pt x="187" y="67"/>
                            </a:lnTo>
                            <a:lnTo>
                              <a:pt x="190" y="63"/>
                            </a:lnTo>
                            <a:lnTo>
                              <a:pt x="194" y="67"/>
                            </a:lnTo>
                            <a:lnTo>
                              <a:pt x="198" y="63"/>
                            </a:lnTo>
                            <a:lnTo>
                              <a:pt x="198" y="67"/>
                            </a:lnTo>
                            <a:lnTo>
                              <a:pt x="198" y="63"/>
                            </a:lnTo>
                            <a:lnTo>
                              <a:pt x="201" y="63"/>
                            </a:lnTo>
                            <a:lnTo>
                              <a:pt x="205" y="67"/>
                            </a:lnTo>
                            <a:lnTo>
                              <a:pt x="209" y="63"/>
                            </a:lnTo>
                            <a:lnTo>
                              <a:pt x="212" y="63"/>
                            </a:lnTo>
                            <a:lnTo>
                              <a:pt x="216" y="67"/>
                            </a:lnTo>
                            <a:lnTo>
                              <a:pt x="216" y="63"/>
                            </a:lnTo>
                            <a:lnTo>
                              <a:pt x="216" y="63"/>
                            </a:lnTo>
                            <a:lnTo>
                              <a:pt x="223" y="63"/>
                            </a:lnTo>
                            <a:lnTo>
                              <a:pt x="220" y="63"/>
                            </a:lnTo>
                            <a:lnTo>
                              <a:pt x="223" y="63"/>
                            </a:lnTo>
                            <a:lnTo>
                              <a:pt x="227" y="63"/>
                            </a:lnTo>
                            <a:lnTo>
                              <a:pt x="231" y="63"/>
                            </a:lnTo>
                            <a:lnTo>
                              <a:pt x="234" y="67"/>
                            </a:lnTo>
                            <a:lnTo>
                              <a:pt x="234" y="67"/>
                            </a:lnTo>
                            <a:lnTo>
                              <a:pt x="234" y="63"/>
                            </a:lnTo>
                            <a:lnTo>
                              <a:pt x="238" y="67"/>
                            </a:lnTo>
                            <a:lnTo>
                              <a:pt x="238" y="63"/>
                            </a:lnTo>
                            <a:lnTo>
                              <a:pt x="242" y="67"/>
                            </a:lnTo>
                            <a:lnTo>
                              <a:pt x="242" y="63"/>
                            </a:lnTo>
                            <a:lnTo>
                              <a:pt x="242" y="67"/>
                            </a:lnTo>
                            <a:lnTo>
                              <a:pt x="249" y="67"/>
                            </a:lnTo>
                            <a:lnTo>
                              <a:pt x="245" y="67"/>
                            </a:lnTo>
                            <a:lnTo>
                              <a:pt x="249" y="63"/>
                            </a:lnTo>
                            <a:lnTo>
                              <a:pt x="253" y="67"/>
                            </a:lnTo>
                            <a:lnTo>
                              <a:pt x="253" y="63"/>
                            </a:lnTo>
                            <a:lnTo>
                              <a:pt x="253" y="63"/>
                            </a:lnTo>
                            <a:lnTo>
                              <a:pt x="260" y="63"/>
                            </a:lnTo>
                            <a:lnTo>
                              <a:pt x="260" y="63"/>
                            </a:lnTo>
                            <a:lnTo>
                              <a:pt x="264" y="67"/>
                            </a:lnTo>
                            <a:lnTo>
                              <a:pt x="264" y="71"/>
                            </a:lnTo>
                            <a:lnTo>
                              <a:pt x="264"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107"/>
                      <p:cNvSpPr>
                        <a:spLocks/>
                      </p:cNvSpPr>
                      <p:nvPr/>
                    </p:nvSpPr>
                    <p:spPr bwMode="auto">
                      <a:xfrm>
                        <a:off x="1599" y="1322"/>
                        <a:ext cx="223" cy="58"/>
                      </a:xfrm>
                      <a:custGeom>
                        <a:avLst/>
                        <a:gdLst>
                          <a:gd name="T0" fmla="*/ 3 w 223"/>
                          <a:gd name="T1" fmla="*/ 29 h 58"/>
                          <a:gd name="T2" fmla="*/ 7 w 223"/>
                          <a:gd name="T3" fmla="*/ 29 h 58"/>
                          <a:gd name="T4" fmla="*/ 11 w 223"/>
                          <a:gd name="T5" fmla="*/ 25 h 58"/>
                          <a:gd name="T6" fmla="*/ 11 w 223"/>
                          <a:gd name="T7" fmla="*/ 29 h 58"/>
                          <a:gd name="T8" fmla="*/ 14 w 223"/>
                          <a:gd name="T9" fmla="*/ 16 h 58"/>
                          <a:gd name="T10" fmla="*/ 18 w 223"/>
                          <a:gd name="T11" fmla="*/ 33 h 58"/>
                          <a:gd name="T12" fmla="*/ 22 w 223"/>
                          <a:gd name="T13" fmla="*/ 29 h 58"/>
                          <a:gd name="T14" fmla="*/ 25 w 223"/>
                          <a:gd name="T15" fmla="*/ 29 h 58"/>
                          <a:gd name="T16" fmla="*/ 29 w 223"/>
                          <a:gd name="T17" fmla="*/ 29 h 58"/>
                          <a:gd name="T18" fmla="*/ 29 w 223"/>
                          <a:gd name="T19" fmla="*/ 25 h 58"/>
                          <a:gd name="T20" fmla="*/ 33 w 223"/>
                          <a:gd name="T21" fmla="*/ 29 h 58"/>
                          <a:gd name="T22" fmla="*/ 40 w 223"/>
                          <a:gd name="T23" fmla="*/ 25 h 58"/>
                          <a:gd name="T24" fmla="*/ 43 w 223"/>
                          <a:gd name="T25" fmla="*/ 25 h 58"/>
                          <a:gd name="T26" fmla="*/ 51 w 223"/>
                          <a:gd name="T27" fmla="*/ 29 h 58"/>
                          <a:gd name="T28" fmla="*/ 58 w 223"/>
                          <a:gd name="T29" fmla="*/ 25 h 58"/>
                          <a:gd name="T30" fmla="*/ 65 w 223"/>
                          <a:gd name="T31" fmla="*/ 29 h 58"/>
                          <a:gd name="T32" fmla="*/ 69 w 223"/>
                          <a:gd name="T33" fmla="*/ 25 h 58"/>
                          <a:gd name="T34" fmla="*/ 80 w 223"/>
                          <a:gd name="T35" fmla="*/ 25 h 58"/>
                          <a:gd name="T36" fmla="*/ 87 w 223"/>
                          <a:gd name="T37" fmla="*/ 25 h 58"/>
                          <a:gd name="T38" fmla="*/ 98 w 223"/>
                          <a:gd name="T39" fmla="*/ 25 h 58"/>
                          <a:gd name="T40" fmla="*/ 102 w 223"/>
                          <a:gd name="T41" fmla="*/ 25 h 58"/>
                          <a:gd name="T42" fmla="*/ 113 w 223"/>
                          <a:gd name="T43" fmla="*/ 25 h 58"/>
                          <a:gd name="T44" fmla="*/ 117 w 223"/>
                          <a:gd name="T45" fmla="*/ 25 h 58"/>
                          <a:gd name="T46" fmla="*/ 120 w 223"/>
                          <a:gd name="T47" fmla="*/ 29 h 58"/>
                          <a:gd name="T48" fmla="*/ 128 w 223"/>
                          <a:gd name="T49" fmla="*/ 25 h 58"/>
                          <a:gd name="T50" fmla="*/ 131 w 223"/>
                          <a:gd name="T51" fmla="*/ 29 h 58"/>
                          <a:gd name="T52" fmla="*/ 139 w 223"/>
                          <a:gd name="T53" fmla="*/ 25 h 58"/>
                          <a:gd name="T54" fmla="*/ 146 w 223"/>
                          <a:gd name="T55" fmla="*/ 29 h 58"/>
                          <a:gd name="T56" fmla="*/ 153 w 223"/>
                          <a:gd name="T57" fmla="*/ 25 h 58"/>
                          <a:gd name="T58" fmla="*/ 153 w 223"/>
                          <a:gd name="T59" fmla="*/ 25 h 58"/>
                          <a:gd name="T60" fmla="*/ 164 w 223"/>
                          <a:gd name="T61" fmla="*/ 25 h 58"/>
                          <a:gd name="T62" fmla="*/ 168 w 223"/>
                          <a:gd name="T63" fmla="*/ 25 h 58"/>
                          <a:gd name="T64" fmla="*/ 175 w 223"/>
                          <a:gd name="T65" fmla="*/ 25 h 58"/>
                          <a:gd name="T66" fmla="*/ 179 w 223"/>
                          <a:gd name="T67" fmla="*/ 29 h 58"/>
                          <a:gd name="T68" fmla="*/ 183 w 223"/>
                          <a:gd name="T69" fmla="*/ 29 h 58"/>
                          <a:gd name="T70" fmla="*/ 193 w 223"/>
                          <a:gd name="T71" fmla="*/ 20 h 58"/>
                          <a:gd name="T72" fmla="*/ 201 w 223"/>
                          <a:gd name="T73" fmla="*/ 45 h 58"/>
                          <a:gd name="T74" fmla="*/ 204 w 223"/>
                          <a:gd name="T75" fmla="*/ 8 h 58"/>
                          <a:gd name="T76" fmla="*/ 208 w 223"/>
                          <a:gd name="T77" fmla="*/ 8 h 58"/>
                          <a:gd name="T78" fmla="*/ 212 w 223"/>
                          <a:gd name="T79" fmla="*/ 58 h 58"/>
                          <a:gd name="T80" fmla="*/ 215 w 223"/>
                          <a:gd name="T81" fmla="*/ 0 h 58"/>
                          <a:gd name="T82" fmla="*/ 223 w 223"/>
                          <a:gd name="T8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 h="58">
                            <a:moveTo>
                              <a:pt x="0" y="16"/>
                            </a:moveTo>
                            <a:lnTo>
                              <a:pt x="0" y="25"/>
                            </a:lnTo>
                            <a:lnTo>
                              <a:pt x="3" y="29"/>
                            </a:lnTo>
                            <a:lnTo>
                              <a:pt x="3" y="33"/>
                            </a:lnTo>
                            <a:lnTo>
                              <a:pt x="3" y="25"/>
                            </a:lnTo>
                            <a:lnTo>
                              <a:pt x="7" y="29"/>
                            </a:lnTo>
                            <a:lnTo>
                              <a:pt x="7" y="25"/>
                            </a:lnTo>
                            <a:lnTo>
                              <a:pt x="7" y="29"/>
                            </a:lnTo>
                            <a:lnTo>
                              <a:pt x="11" y="25"/>
                            </a:lnTo>
                            <a:lnTo>
                              <a:pt x="11" y="29"/>
                            </a:lnTo>
                            <a:lnTo>
                              <a:pt x="11" y="25"/>
                            </a:lnTo>
                            <a:lnTo>
                              <a:pt x="11" y="29"/>
                            </a:lnTo>
                            <a:lnTo>
                              <a:pt x="14" y="25"/>
                            </a:lnTo>
                            <a:lnTo>
                              <a:pt x="14" y="37"/>
                            </a:lnTo>
                            <a:lnTo>
                              <a:pt x="14" y="16"/>
                            </a:lnTo>
                            <a:lnTo>
                              <a:pt x="14" y="20"/>
                            </a:lnTo>
                            <a:lnTo>
                              <a:pt x="18" y="25"/>
                            </a:lnTo>
                            <a:lnTo>
                              <a:pt x="18" y="33"/>
                            </a:lnTo>
                            <a:lnTo>
                              <a:pt x="18" y="29"/>
                            </a:lnTo>
                            <a:lnTo>
                              <a:pt x="22" y="25"/>
                            </a:lnTo>
                            <a:lnTo>
                              <a:pt x="22" y="29"/>
                            </a:lnTo>
                            <a:lnTo>
                              <a:pt x="22" y="20"/>
                            </a:lnTo>
                            <a:lnTo>
                              <a:pt x="22" y="25"/>
                            </a:lnTo>
                            <a:lnTo>
                              <a:pt x="25" y="29"/>
                            </a:lnTo>
                            <a:lnTo>
                              <a:pt x="25" y="25"/>
                            </a:lnTo>
                            <a:lnTo>
                              <a:pt x="25" y="25"/>
                            </a:lnTo>
                            <a:lnTo>
                              <a:pt x="29" y="29"/>
                            </a:lnTo>
                            <a:lnTo>
                              <a:pt x="29" y="29"/>
                            </a:lnTo>
                            <a:lnTo>
                              <a:pt x="29" y="25"/>
                            </a:lnTo>
                            <a:lnTo>
                              <a:pt x="29" y="25"/>
                            </a:lnTo>
                            <a:lnTo>
                              <a:pt x="33" y="29"/>
                            </a:lnTo>
                            <a:lnTo>
                              <a:pt x="33" y="25"/>
                            </a:lnTo>
                            <a:lnTo>
                              <a:pt x="33" y="29"/>
                            </a:lnTo>
                            <a:lnTo>
                              <a:pt x="36" y="25"/>
                            </a:lnTo>
                            <a:lnTo>
                              <a:pt x="36" y="29"/>
                            </a:lnTo>
                            <a:lnTo>
                              <a:pt x="40" y="25"/>
                            </a:lnTo>
                            <a:lnTo>
                              <a:pt x="40" y="29"/>
                            </a:lnTo>
                            <a:lnTo>
                              <a:pt x="40" y="25"/>
                            </a:lnTo>
                            <a:lnTo>
                              <a:pt x="43" y="25"/>
                            </a:lnTo>
                            <a:lnTo>
                              <a:pt x="47" y="29"/>
                            </a:lnTo>
                            <a:lnTo>
                              <a:pt x="54" y="29"/>
                            </a:lnTo>
                            <a:lnTo>
                              <a:pt x="51" y="29"/>
                            </a:lnTo>
                            <a:lnTo>
                              <a:pt x="54" y="25"/>
                            </a:lnTo>
                            <a:lnTo>
                              <a:pt x="58" y="29"/>
                            </a:lnTo>
                            <a:lnTo>
                              <a:pt x="58" y="25"/>
                            </a:lnTo>
                            <a:lnTo>
                              <a:pt x="58" y="29"/>
                            </a:lnTo>
                            <a:lnTo>
                              <a:pt x="62" y="25"/>
                            </a:lnTo>
                            <a:lnTo>
                              <a:pt x="65" y="29"/>
                            </a:lnTo>
                            <a:lnTo>
                              <a:pt x="69" y="25"/>
                            </a:lnTo>
                            <a:lnTo>
                              <a:pt x="69" y="29"/>
                            </a:lnTo>
                            <a:lnTo>
                              <a:pt x="69" y="25"/>
                            </a:lnTo>
                            <a:lnTo>
                              <a:pt x="73" y="29"/>
                            </a:lnTo>
                            <a:lnTo>
                              <a:pt x="76" y="25"/>
                            </a:lnTo>
                            <a:lnTo>
                              <a:pt x="80" y="25"/>
                            </a:lnTo>
                            <a:lnTo>
                              <a:pt x="87" y="25"/>
                            </a:lnTo>
                            <a:lnTo>
                              <a:pt x="84" y="25"/>
                            </a:lnTo>
                            <a:lnTo>
                              <a:pt x="87" y="25"/>
                            </a:lnTo>
                            <a:lnTo>
                              <a:pt x="91" y="29"/>
                            </a:lnTo>
                            <a:lnTo>
                              <a:pt x="95" y="29"/>
                            </a:lnTo>
                            <a:lnTo>
                              <a:pt x="98" y="25"/>
                            </a:lnTo>
                            <a:lnTo>
                              <a:pt x="98" y="29"/>
                            </a:lnTo>
                            <a:lnTo>
                              <a:pt x="98" y="25"/>
                            </a:lnTo>
                            <a:lnTo>
                              <a:pt x="102" y="25"/>
                            </a:lnTo>
                            <a:lnTo>
                              <a:pt x="106" y="25"/>
                            </a:lnTo>
                            <a:lnTo>
                              <a:pt x="109" y="29"/>
                            </a:lnTo>
                            <a:lnTo>
                              <a:pt x="113" y="25"/>
                            </a:lnTo>
                            <a:lnTo>
                              <a:pt x="113" y="29"/>
                            </a:lnTo>
                            <a:lnTo>
                              <a:pt x="113" y="25"/>
                            </a:lnTo>
                            <a:lnTo>
                              <a:pt x="117" y="25"/>
                            </a:lnTo>
                            <a:lnTo>
                              <a:pt x="120" y="29"/>
                            </a:lnTo>
                            <a:lnTo>
                              <a:pt x="120" y="25"/>
                            </a:lnTo>
                            <a:lnTo>
                              <a:pt x="120" y="29"/>
                            </a:lnTo>
                            <a:lnTo>
                              <a:pt x="124" y="25"/>
                            </a:lnTo>
                            <a:lnTo>
                              <a:pt x="128" y="29"/>
                            </a:lnTo>
                            <a:lnTo>
                              <a:pt x="128" y="25"/>
                            </a:lnTo>
                            <a:lnTo>
                              <a:pt x="128" y="29"/>
                            </a:lnTo>
                            <a:lnTo>
                              <a:pt x="131" y="25"/>
                            </a:lnTo>
                            <a:lnTo>
                              <a:pt x="131" y="29"/>
                            </a:lnTo>
                            <a:lnTo>
                              <a:pt x="139" y="29"/>
                            </a:lnTo>
                            <a:lnTo>
                              <a:pt x="135" y="29"/>
                            </a:lnTo>
                            <a:lnTo>
                              <a:pt x="139" y="25"/>
                            </a:lnTo>
                            <a:lnTo>
                              <a:pt x="142" y="25"/>
                            </a:lnTo>
                            <a:lnTo>
                              <a:pt x="146" y="29"/>
                            </a:lnTo>
                            <a:lnTo>
                              <a:pt x="146" y="29"/>
                            </a:lnTo>
                            <a:lnTo>
                              <a:pt x="146" y="25"/>
                            </a:lnTo>
                            <a:lnTo>
                              <a:pt x="150" y="29"/>
                            </a:lnTo>
                            <a:lnTo>
                              <a:pt x="153" y="25"/>
                            </a:lnTo>
                            <a:lnTo>
                              <a:pt x="153" y="29"/>
                            </a:lnTo>
                            <a:lnTo>
                              <a:pt x="153" y="25"/>
                            </a:lnTo>
                            <a:lnTo>
                              <a:pt x="153" y="25"/>
                            </a:lnTo>
                            <a:lnTo>
                              <a:pt x="157" y="25"/>
                            </a:lnTo>
                            <a:lnTo>
                              <a:pt x="161" y="29"/>
                            </a:lnTo>
                            <a:lnTo>
                              <a:pt x="164" y="25"/>
                            </a:lnTo>
                            <a:lnTo>
                              <a:pt x="168" y="29"/>
                            </a:lnTo>
                            <a:lnTo>
                              <a:pt x="168" y="25"/>
                            </a:lnTo>
                            <a:lnTo>
                              <a:pt x="168" y="25"/>
                            </a:lnTo>
                            <a:lnTo>
                              <a:pt x="172" y="25"/>
                            </a:lnTo>
                            <a:lnTo>
                              <a:pt x="175" y="29"/>
                            </a:lnTo>
                            <a:lnTo>
                              <a:pt x="175" y="25"/>
                            </a:lnTo>
                            <a:lnTo>
                              <a:pt x="175" y="29"/>
                            </a:lnTo>
                            <a:lnTo>
                              <a:pt x="179" y="25"/>
                            </a:lnTo>
                            <a:lnTo>
                              <a:pt x="179" y="29"/>
                            </a:lnTo>
                            <a:lnTo>
                              <a:pt x="179" y="29"/>
                            </a:lnTo>
                            <a:lnTo>
                              <a:pt x="186" y="29"/>
                            </a:lnTo>
                            <a:lnTo>
                              <a:pt x="183" y="29"/>
                            </a:lnTo>
                            <a:lnTo>
                              <a:pt x="186" y="25"/>
                            </a:lnTo>
                            <a:lnTo>
                              <a:pt x="190" y="25"/>
                            </a:lnTo>
                            <a:lnTo>
                              <a:pt x="193" y="20"/>
                            </a:lnTo>
                            <a:lnTo>
                              <a:pt x="197" y="25"/>
                            </a:lnTo>
                            <a:lnTo>
                              <a:pt x="197" y="41"/>
                            </a:lnTo>
                            <a:lnTo>
                              <a:pt x="201" y="45"/>
                            </a:lnTo>
                            <a:lnTo>
                              <a:pt x="201" y="20"/>
                            </a:lnTo>
                            <a:lnTo>
                              <a:pt x="204" y="16"/>
                            </a:lnTo>
                            <a:lnTo>
                              <a:pt x="204" y="8"/>
                            </a:lnTo>
                            <a:lnTo>
                              <a:pt x="204" y="16"/>
                            </a:lnTo>
                            <a:lnTo>
                              <a:pt x="208" y="12"/>
                            </a:lnTo>
                            <a:lnTo>
                              <a:pt x="208" y="8"/>
                            </a:lnTo>
                            <a:lnTo>
                              <a:pt x="208" y="33"/>
                            </a:lnTo>
                            <a:lnTo>
                              <a:pt x="212" y="37"/>
                            </a:lnTo>
                            <a:lnTo>
                              <a:pt x="212" y="58"/>
                            </a:lnTo>
                            <a:lnTo>
                              <a:pt x="212" y="54"/>
                            </a:lnTo>
                            <a:lnTo>
                              <a:pt x="215" y="49"/>
                            </a:lnTo>
                            <a:lnTo>
                              <a:pt x="215" y="0"/>
                            </a:lnTo>
                            <a:lnTo>
                              <a:pt x="219" y="4"/>
                            </a:lnTo>
                            <a:lnTo>
                              <a:pt x="219" y="25"/>
                            </a:lnTo>
                            <a:lnTo>
                              <a:pt x="223" y="29"/>
                            </a:lnTo>
                            <a:lnTo>
                              <a:pt x="223" y="41"/>
                            </a:lnTo>
                            <a:lnTo>
                              <a:pt x="223"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Freeform 108"/>
                      <p:cNvSpPr>
                        <a:spLocks/>
                      </p:cNvSpPr>
                      <p:nvPr/>
                    </p:nvSpPr>
                    <p:spPr bwMode="auto">
                      <a:xfrm>
                        <a:off x="1822" y="1255"/>
                        <a:ext cx="150" cy="200"/>
                      </a:xfrm>
                      <a:custGeom>
                        <a:avLst/>
                        <a:gdLst>
                          <a:gd name="T0" fmla="*/ 3 w 150"/>
                          <a:gd name="T1" fmla="*/ 104 h 200"/>
                          <a:gd name="T2" fmla="*/ 7 w 150"/>
                          <a:gd name="T3" fmla="*/ 87 h 200"/>
                          <a:gd name="T4" fmla="*/ 11 w 150"/>
                          <a:gd name="T5" fmla="*/ 108 h 200"/>
                          <a:gd name="T6" fmla="*/ 14 w 150"/>
                          <a:gd name="T7" fmla="*/ 100 h 200"/>
                          <a:gd name="T8" fmla="*/ 18 w 150"/>
                          <a:gd name="T9" fmla="*/ 116 h 200"/>
                          <a:gd name="T10" fmla="*/ 22 w 150"/>
                          <a:gd name="T11" fmla="*/ 71 h 200"/>
                          <a:gd name="T12" fmla="*/ 29 w 150"/>
                          <a:gd name="T13" fmla="*/ 121 h 200"/>
                          <a:gd name="T14" fmla="*/ 33 w 150"/>
                          <a:gd name="T15" fmla="*/ 96 h 200"/>
                          <a:gd name="T16" fmla="*/ 36 w 150"/>
                          <a:gd name="T17" fmla="*/ 75 h 200"/>
                          <a:gd name="T18" fmla="*/ 40 w 150"/>
                          <a:gd name="T19" fmla="*/ 112 h 200"/>
                          <a:gd name="T20" fmla="*/ 44 w 150"/>
                          <a:gd name="T21" fmla="*/ 92 h 200"/>
                          <a:gd name="T22" fmla="*/ 47 w 150"/>
                          <a:gd name="T23" fmla="*/ 96 h 200"/>
                          <a:gd name="T24" fmla="*/ 51 w 150"/>
                          <a:gd name="T25" fmla="*/ 116 h 200"/>
                          <a:gd name="T26" fmla="*/ 55 w 150"/>
                          <a:gd name="T27" fmla="*/ 92 h 200"/>
                          <a:gd name="T28" fmla="*/ 58 w 150"/>
                          <a:gd name="T29" fmla="*/ 104 h 200"/>
                          <a:gd name="T30" fmla="*/ 62 w 150"/>
                          <a:gd name="T31" fmla="*/ 62 h 200"/>
                          <a:gd name="T32" fmla="*/ 66 w 150"/>
                          <a:gd name="T33" fmla="*/ 133 h 200"/>
                          <a:gd name="T34" fmla="*/ 73 w 150"/>
                          <a:gd name="T35" fmla="*/ 67 h 200"/>
                          <a:gd name="T36" fmla="*/ 77 w 150"/>
                          <a:gd name="T37" fmla="*/ 87 h 200"/>
                          <a:gd name="T38" fmla="*/ 77 w 150"/>
                          <a:gd name="T39" fmla="*/ 104 h 200"/>
                          <a:gd name="T40" fmla="*/ 80 w 150"/>
                          <a:gd name="T41" fmla="*/ 125 h 200"/>
                          <a:gd name="T42" fmla="*/ 84 w 150"/>
                          <a:gd name="T43" fmla="*/ 96 h 200"/>
                          <a:gd name="T44" fmla="*/ 88 w 150"/>
                          <a:gd name="T45" fmla="*/ 71 h 200"/>
                          <a:gd name="T46" fmla="*/ 91 w 150"/>
                          <a:gd name="T47" fmla="*/ 92 h 200"/>
                          <a:gd name="T48" fmla="*/ 95 w 150"/>
                          <a:gd name="T49" fmla="*/ 79 h 200"/>
                          <a:gd name="T50" fmla="*/ 99 w 150"/>
                          <a:gd name="T51" fmla="*/ 87 h 200"/>
                          <a:gd name="T52" fmla="*/ 99 w 150"/>
                          <a:gd name="T53" fmla="*/ 21 h 200"/>
                          <a:gd name="T54" fmla="*/ 102 w 150"/>
                          <a:gd name="T55" fmla="*/ 87 h 200"/>
                          <a:gd name="T56" fmla="*/ 106 w 150"/>
                          <a:gd name="T57" fmla="*/ 79 h 200"/>
                          <a:gd name="T58" fmla="*/ 109 w 150"/>
                          <a:gd name="T59" fmla="*/ 62 h 200"/>
                          <a:gd name="T60" fmla="*/ 113 w 150"/>
                          <a:gd name="T61" fmla="*/ 104 h 200"/>
                          <a:gd name="T62" fmla="*/ 117 w 150"/>
                          <a:gd name="T63" fmla="*/ 87 h 200"/>
                          <a:gd name="T64" fmla="*/ 117 w 150"/>
                          <a:gd name="T65" fmla="*/ 75 h 200"/>
                          <a:gd name="T66" fmla="*/ 120 w 150"/>
                          <a:gd name="T67" fmla="*/ 0 h 200"/>
                          <a:gd name="T68" fmla="*/ 124 w 150"/>
                          <a:gd name="T69" fmla="*/ 71 h 200"/>
                          <a:gd name="T70" fmla="*/ 128 w 150"/>
                          <a:gd name="T71" fmla="*/ 54 h 200"/>
                          <a:gd name="T72" fmla="*/ 131 w 150"/>
                          <a:gd name="T73" fmla="*/ 58 h 200"/>
                          <a:gd name="T74" fmla="*/ 135 w 150"/>
                          <a:gd name="T75" fmla="*/ 187 h 200"/>
                          <a:gd name="T76" fmla="*/ 139 w 150"/>
                          <a:gd name="T77" fmla="*/ 87 h 200"/>
                          <a:gd name="T78" fmla="*/ 142 w 150"/>
                          <a:gd name="T79" fmla="*/ 166 h 200"/>
                          <a:gd name="T80" fmla="*/ 142 w 150"/>
                          <a:gd name="T81" fmla="*/ 112 h 200"/>
                          <a:gd name="T82" fmla="*/ 146 w 150"/>
                          <a:gd name="T83"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200">
                            <a:moveTo>
                              <a:pt x="0" y="96"/>
                            </a:moveTo>
                            <a:lnTo>
                              <a:pt x="3" y="100"/>
                            </a:lnTo>
                            <a:lnTo>
                              <a:pt x="3" y="104"/>
                            </a:lnTo>
                            <a:lnTo>
                              <a:pt x="3" y="92"/>
                            </a:lnTo>
                            <a:lnTo>
                              <a:pt x="3" y="92"/>
                            </a:lnTo>
                            <a:lnTo>
                              <a:pt x="7" y="87"/>
                            </a:lnTo>
                            <a:lnTo>
                              <a:pt x="7" y="79"/>
                            </a:lnTo>
                            <a:lnTo>
                              <a:pt x="7" y="104"/>
                            </a:lnTo>
                            <a:lnTo>
                              <a:pt x="11" y="108"/>
                            </a:lnTo>
                            <a:lnTo>
                              <a:pt x="11" y="116"/>
                            </a:lnTo>
                            <a:lnTo>
                              <a:pt x="11" y="104"/>
                            </a:lnTo>
                            <a:lnTo>
                              <a:pt x="14" y="100"/>
                            </a:lnTo>
                            <a:lnTo>
                              <a:pt x="14" y="67"/>
                            </a:lnTo>
                            <a:lnTo>
                              <a:pt x="18" y="71"/>
                            </a:lnTo>
                            <a:lnTo>
                              <a:pt x="18" y="116"/>
                            </a:lnTo>
                            <a:lnTo>
                              <a:pt x="22" y="112"/>
                            </a:lnTo>
                            <a:lnTo>
                              <a:pt x="22" y="116"/>
                            </a:lnTo>
                            <a:lnTo>
                              <a:pt x="22" y="71"/>
                            </a:lnTo>
                            <a:lnTo>
                              <a:pt x="25" y="75"/>
                            </a:lnTo>
                            <a:lnTo>
                              <a:pt x="25" y="116"/>
                            </a:lnTo>
                            <a:lnTo>
                              <a:pt x="29" y="121"/>
                            </a:lnTo>
                            <a:lnTo>
                              <a:pt x="29" y="125"/>
                            </a:lnTo>
                            <a:lnTo>
                              <a:pt x="29" y="100"/>
                            </a:lnTo>
                            <a:lnTo>
                              <a:pt x="33" y="96"/>
                            </a:lnTo>
                            <a:lnTo>
                              <a:pt x="33" y="67"/>
                            </a:lnTo>
                            <a:lnTo>
                              <a:pt x="33" y="71"/>
                            </a:lnTo>
                            <a:lnTo>
                              <a:pt x="36" y="75"/>
                            </a:lnTo>
                            <a:lnTo>
                              <a:pt x="36" y="100"/>
                            </a:lnTo>
                            <a:lnTo>
                              <a:pt x="40" y="104"/>
                            </a:lnTo>
                            <a:lnTo>
                              <a:pt x="40" y="112"/>
                            </a:lnTo>
                            <a:lnTo>
                              <a:pt x="40" y="96"/>
                            </a:lnTo>
                            <a:lnTo>
                              <a:pt x="40" y="96"/>
                            </a:lnTo>
                            <a:lnTo>
                              <a:pt x="44" y="92"/>
                            </a:lnTo>
                            <a:lnTo>
                              <a:pt x="44" y="71"/>
                            </a:lnTo>
                            <a:lnTo>
                              <a:pt x="44" y="92"/>
                            </a:lnTo>
                            <a:lnTo>
                              <a:pt x="47" y="96"/>
                            </a:lnTo>
                            <a:lnTo>
                              <a:pt x="47" y="125"/>
                            </a:lnTo>
                            <a:lnTo>
                              <a:pt x="47" y="121"/>
                            </a:lnTo>
                            <a:lnTo>
                              <a:pt x="51" y="116"/>
                            </a:lnTo>
                            <a:lnTo>
                              <a:pt x="51" y="62"/>
                            </a:lnTo>
                            <a:lnTo>
                              <a:pt x="55" y="67"/>
                            </a:lnTo>
                            <a:lnTo>
                              <a:pt x="55" y="92"/>
                            </a:lnTo>
                            <a:lnTo>
                              <a:pt x="58" y="96"/>
                            </a:lnTo>
                            <a:lnTo>
                              <a:pt x="58" y="121"/>
                            </a:lnTo>
                            <a:lnTo>
                              <a:pt x="58" y="104"/>
                            </a:lnTo>
                            <a:lnTo>
                              <a:pt x="62" y="108"/>
                            </a:lnTo>
                            <a:lnTo>
                              <a:pt x="62" y="112"/>
                            </a:lnTo>
                            <a:lnTo>
                              <a:pt x="62" y="62"/>
                            </a:lnTo>
                            <a:lnTo>
                              <a:pt x="62" y="67"/>
                            </a:lnTo>
                            <a:lnTo>
                              <a:pt x="66" y="71"/>
                            </a:lnTo>
                            <a:lnTo>
                              <a:pt x="66" y="133"/>
                            </a:lnTo>
                            <a:lnTo>
                              <a:pt x="69" y="129"/>
                            </a:lnTo>
                            <a:lnTo>
                              <a:pt x="69" y="71"/>
                            </a:lnTo>
                            <a:lnTo>
                              <a:pt x="73" y="67"/>
                            </a:lnTo>
                            <a:lnTo>
                              <a:pt x="73" y="62"/>
                            </a:lnTo>
                            <a:lnTo>
                              <a:pt x="73" y="83"/>
                            </a:lnTo>
                            <a:lnTo>
                              <a:pt x="77" y="87"/>
                            </a:lnTo>
                            <a:lnTo>
                              <a:pt x="77" y="158"/>
                            </a:lnTo>
                            <a:lnTo>
                              <a:pt x="77" y="83"/>
                            </a:lnTo>
                            <a:lnTo>
                              <a:pt x="77" y="104"/>
                            </a:lnTo>
                            <a:lnTo>
                              <a:pt x="80" y="100"/>
                            </a:lnTo>
                            <a:lnTo>
                              <a:pt x="80" y="29"/>
                            </a:lnTo>
                            <a:lnTo>
                              <a:pt x="80" y="125"/>
                            </a:lnTo>
                            <a:lnTo>
                              <a:pt x="84" y="137"/>
                            </a:lnTo>
                            <a:lnTo>
                              <a:pt x="84" y="154"/>
                            </a:lnTo>
                            <a:lnTo>
                              <a:pt x="84" y="96"/>
                            </a:lnTo>
                            <a:lnTo>
                              <a:pt x="88" y="87"/>
                            </a:lnTo>
                            <a:lnTo>
                              <a:pt x="88" y="104"/>
                            </a:lnTo>
                            <a:lnTo>
                              <a:pt x="88" y="71"/>
                            </a:lnTo>
                            <a:lnTo>
                              <a:pt x="88" y="75"/>
                            </a:lnTo>
                            <a:lnTo>
                              <a:pt x="91" y="79"/>
                            </a:lnTo>
                            <a:lnTo>
                              <a:pt x="91" y="92"/>
                            </a:lnTo>
                            <a:lnTo>
                              <a:pt x="91" y="75"/>
                            </a:lnTo>
                            <a:lnTo>
                              <a:pt x="91" y="83"/>
                            </a:lnTo>
                            <a:lnTo>
                              <a:pt x="95" y="79"/>
                            </a:lnTo>
                            <a:lnTo>
                              <a:pt x="95" y="83"/>
                            </a:lnTo>
                            <a:lnTo>
                              <a:pt x="95" y="83"/>
                            </a:lnTo>
                            <a:lnTo>
                              <a:pt x="99" y="87"/>
                            </a:lnTo>
                            <a:lnTo>
                              <a:pt x="99" y="200"/>
                            </a:lnTo>
                            <a:lnTo>
                              <a:pt x="99" y="8"/>
                            </a:lnTo>
                            <a:lnTo>
                              <a:pt x="99" y="21"/>
                            </a:lnTo>
                            <a:lnTo>
                              <a:pt x="102" y="50"/>
                            </a:lnTo>
                            <a:lnTo>
                              <a:pt x="102" y="162"/>
                            </a:lnTo>
                            <a:lnTo>
                              <a:pt x="102" y="87"/>
                            </a:lnTo>
                            <a:lnTo>
                              <a:pt x="106" y="75"/>
                            </a:lnTo>
                            <a:lnTo>
                              <a:pt x="106" y="133"/>
                            </a:lnTo>
                            <a:lnTo>
                              <a:pt x="106" y="79"/>
                            </a:lnTo>
                            <a:lnTo>
                              <a:pt x="109" y="71"/>
                            </a:lnTo>
                            <a:lnTo>
                              <a:pt x="109" y="87"/>
                            </a:lnTo>
                            <a:lnTo>
                              <a:pt x="109" y="62"/>
                            </a:lnTo>
                            <a:lnTo>
                              <a:pt x="109" y="83"/>
                            </a:lnTo>
                            <a:lnTo>
                              <a:pt x="113" y="75"/>
                            </a:lnTo>
                            <a:lnTo>
                              <a:pt x="113" y="104"/>
                            </a:lnTo>
                            <a:lnTo>
                              <a:pt x="113" y="67"/>
                            </a:lnTo>
                            <a:lnTo>
                              <a:pt x="113" y="92"/>
                            </a:lnTo>
                            <a:lnTo>
                              <a:pt x="117" y="87"/>
                            </a:lnTo>
                            <a:lnTo>
                              <a:pt x="117" y="200"/>
                            </a:lnTo>
                            <a:lnTo>
                              <a:pt x="117" y="67"/>
                            </a:lnTo>
                            <a:lnTo>
                              <a:pt x="117" y="75"/>
                            </a:lnTo>
                            <a:lnTo>
                              <a:pt x="120" y="71"/>
                            </a:lnTo>
                            <a:lnTo>
                              <a:pt x="120" y="170"/>
                            </a:lnTo>
                            <a:lnTo>
                              <a:pt x="120" y="0"/>
                            </a:lnTo>
                            <a:lnTo>
                              <a:pt x="120" y="133"/>
                            </a:lnTo>
                            <a:lnTo>
                              <a:pt x="124" y="121"/>
                            </a:lnTo>
                            <a:lnTo>
                              <a:pt x="124" y="71"/>
                            </a:lnTo>
                            <a:lnTo>
                              <a:pt x="124" y="146"/>
                            </a:lnTo>
                            <a:lnTo>
                              <a:pt x="128" y="129"/>
                            </a:lnTo>
                            <a:lnTo>
                              <a:pt x="128" y="54"/>
                            </a:lnTo>
                            <a:lnTo>
                              <a:pt x="128" y="79"/>
                            </a:lnTo>
                            <a:lnTo>
                              <a:pt x="131" y="75"/>
                            </a:lnTo>
                            <a:lnTo>
                              <a:pt x="131" y="58"/>
                            </a:lnTo>
                            <a:lnTo>
                              <a:pt x="131" y="108"/>
                            </a:lnTo>
                            <a:lnTo>
                              <a:pt x="135" y="104"/>
                            </a:lnTo>
                            <a:lnTo>
                              <a:pt x="135" y="187"/>
                            </a:lnTo>
                            <a:lnTo>
                              <a:pt x="135" y="79"/>
                            </a:lnTo>
                            <a:lnTo>
                              <a:pt x="135" y="96"/>
                            </a:lnTo>
                            <a:lnTo>
                              <a:pt x="139" y="87"/>
                            </a:lnTo>
                            <a:lnTo>
                              <a:pt x="139" y="13"/>
                            </a:lnTo>
                            <a:lnTo>
                              <a:pt x="139" y="154"/>
                            </a:lnTo>
                            <a:lnTo>
                              <a:pt x="142" y="166"/>
                            </a:lnTo>
                            <a:lnTo>
                              <a:pt x="142" y="170"/>
                            </a:lnTo>
                            <a:lnTo>
                              <a:pt x="142" y="75"/>
                            </a:lnTo>
                            <a:lnTo>
                              <a:pt x="142" y="112"/>
                            </a:lnTo>
                            <a:lnTo>
                              <a:pt x="146" y="108"/>
                            </a:lnTo>
                            <a:lnTo>
                              <a:pt x="146" y="137"/>
                            </a:lnTo>
                            <a:lnTo>
                              <a:pt x="146" y="58"/>
                            </a:lnTo>
                            <a:lnTo>
                              <a:pt x="146" y="83"/>
                            </a:lnTo>
                            <a:lnTo>
                              <a:pt x="15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09"/>
                      <p:cNvSpPr>
                        <a:spLocks/>
                      </p:cNvSpPr>
                      <p:nvPr/>
                    </p:nvSpPr>
                    <p:spPr bwMode="auto">
                      <a:xfrm>
                        <a:off x="1972" y="1272"/>
                        <a:ext cx="168" cy="158"/>
                      </a:xfrm>
                      <a:custGeom>
                        <a:avLst/>
                        <a:gdLst>
                          <a:gd name="T0" fmla="*/ 0 w 168"/>
                          <a:gd name="T1" fmla="*/ 66 h 158"/>
                          <a:gd name="T2" fmla="*/ 3 w 168"/>
                          <a:gd name="T3" fmla="*/ 104 h 158"/>
                          <a:gd name="T4" fmla="*/ 7 w 168"/>
                          <a:gd name="T5" fmla="*/ 0 h 158"/>
                          <a:gd name="T6" fmla="*/ 11 w 168"/>
                          <a:gd name="T7" fmla="*/ 149 h 158"/>
                          <a:gd name="T8" fmla="*/ 14 w 168"/>
                          <a:gd name="T9" fmla="*/ 99 h 158"/>
                          <a:gd name="T10" fmla="*/ 18 w 168"/>
                          <a:gd name="T11" fmla="*/ 58 h 158"/>
                          <a:gd name="T12" fmla="*/ 18 w 168"/>
                          <a:gd name="T13" fmla="*/ 58 h 158"/>
                          <a:gd name="T14" fmla="*/ 22 w 168"/>
                          <a:gd name="T15" fmla="*/ 70 h 158"/>
                          <a:gd name="T16" fmla="*/ 25 w 168"/>
                          <a:gd name="T17" fmla="*/ 16 h 158"/>
                          <a:gd name="T18" fmla="*/ 29 w 168"/>
                          <a:gd name="T19" fmla="*/ 129 h 158"/>
                          <a:gd name="T20" fmla="*/ 36 w 168"/>
                          <a:gd name="T21" fmla="*/ 62 h 158"/>
                          <a:gd name="T22" fmla="*/ 40 w 168"/>
                          <a:gd name="T23" fmla="*/ 54 h 158"/>
                          <a:gd name="T24" fmla="*/ 44 w 168"/>
                          <a:gd name="T25" fmla="*/ 70 h 158"/>
                          <a:gd name="T26" fmla="*/ 47 w 168"/>
                          <a:gd name="T27" fmla="*/ 75 h 158"/>
                          <a:gd name="T28" fmla="*/ 51 w 168"/>
                          <a:gd name="T29" fmla="*/ 104 h 158"/>
                          <a:gd name="T30" fmla="*/ 55 w 168"/>
                          <a:gd name="T31" fmla="*/ 79 h 158"/>
                          <a:gd name="T32" fmla="*/ 58 w 168"/>
                          <a:gd name="T33" fmla="*/ 79 h 158"/>
                          <a:gd name="T34" fmla="*/ 62 w 168"/>
                          <a:gd name="T35" fmla="*/ 87 h 158"/>
                          <a:gd name="T36" fmla="*/ 66 w 168"/>
                          <a:gd name="T37" fmla="*/ 62 h 158"/>
                          <a:gd name="T38" fmla="*/ 69 w 168"/>
                          <a:gd name="T39" fmla="*/ 104 h 158"/>
                          <a:gd name="T40" fmla="*/ 77 w 168"/>
                          <a:gd name="T41" fmla="*/ 62 h 158"/>
                          <a:gd name="T42" fmla="*/ 80 w 168"/>
                          <a:gd name="T43" fmla="*/ 54 h 158"/>
                          <a:gd name="T44" fmla="*/ 84 w 168"/>
                          <a:gd name="T45" fmla="*/ 75 h 158"/>
                          <a:gd name="T46" fmla="*/ 88 w 168"/>
                          <a:gd name="T47" fmla="*/ 95 h 158"/>
                          <a:gd name="T48" fmla="*/ 91 w 168"/>
                          <a:gd name="T49" fmla="*/ 95 h 158"/>
                          <a:gd name="T50" fmla="*/ 99 w 168"/>
                          <a:gd name="T51" fmla="*/ 37 h 158"/>
                          <a:gd name="T52" fmla="*/ 102 w 168"/>
                          <a:gd name="T53" fmla="*/ 99 h 158"/>
                          <a:gd name="T54" fmla="*/ 106 w 168"/>
                          <a:gd name="T55" fmla="*/ 62 h 158"/>
                          <a:gd name="T56" fmla="*/ 109 w 168"/>
                          <a:gd name="T57" fmla="*/ 108 h 158"/>
                          <a:gd name="T58" fmla="*/ 113 w 168"/>
                          <a:gd name="T59" fmla="*/ 45 h 158"/>
                          <a:gd name="T60" fmla="*/ 120 w 168"/>
                          <a:gd name="T61" fmla="*/ 66 h 158"/>
                          <a:gd name="T62" fmla="*/ 124 w 168"/>
                          <a:gd name="T63" fmla="*/ 95 h 158"/>
                          <a:gd name="T64" fmla="*/ 128 w 168"/>
                          <a:gd name="T65" fmla="*/ 70 h 158"/>
                          <a:gd name="T66" fmla="*/ 131 w 168"/>
                          <a:gd name="T67" fmla="*/ 62 h 158"/>
                          <a:gd name="T68" fmla="*/ 135 w 168"/>
                          <a:gd name="T69" fmla="*/ 50 h 158"/>
                          <a:gd name="T70" fmla="*/ 142 w 168"/>
                          <a:gd name="T71" fmla="*/ 99 h 158"/>
                          <a:gd name="T72" fmla="*/ 146 w 168"/>
                          <a:gd name="T73" fmla="*/ 62 h 158"/>
                          <a:gd name="T74" fmla="*/ 150 w 168"/>
                          <a:gd name="T75" fmla="*/ 108 h 158"/>
                          <a:gd name="T76" fmla="*/ 153 w 168"/>
                          <a:gd name="T77" fmla="*/ 37 h 158"/>
                          <a:gd name="T78" fmla="*/ 161 w 168"/>
                          <a:gd name="T79" fmla="*/ 91 h 158"/>
                          <a:gd name="T80" fmla="*/ 164 w 168"/>
                          <a:gd name="T81" fmla="*/ 87 h 158"/>
                          <a:gd name="T82" fmla="*/ 168 w 168"/>
                          <a:gd name="T8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58">
                            <a:moveTo>
                              <a:pt x="0" y="70"/>
                            </a:moveTo>
                            <a:lnTo>
                              <a:pt x="0" y="45"/>
                            </a:lnTo>
                            <a:lnTo>
                              <a:pt x="0" y="66"/>
                            </a:lnTo>
                            <a:lnTo>
                              <a:pt x="3" y="70"/>
                            </a:lnTo>
                            <a:lnTo>
                              <a:pt x="3" y="66"/>
                            </a:lnTo>
                            <a:lnTo>
                              <a:pt x="3" y="104"/>
                            </a:lnTo>
                            <a:lnTo>
                              <a:pt x="7" y="129"/>
                            </a:lnTo>
                            <a:lnTo>
                              <a:pt x="7" y="158"/>
                            </a:lnTo>
                            <a:lnTo>
                              <a:pt x="7" y="0"/>
                            </a:lnTo>
                            <a:lnTo>
                              <a:pt x="7" y="58"/>
                            </a:lnTo>
                            <a:lnTo>
                              <a:pt x="11" y="58"/>
                            </a:lnTo>
                            <a:lnTo>
                              <a:pt x="11" y="149"/>
                            </a:lnTo>
                            <a:lnTo>
                              <a:pt x="11" y="75"/>
                            </a:lnTo>
                            <a:lnTo>
                              <a:pt x="14" y="79"/>
                            </a:lnTo>
                            <a:lnTo>
                              <a:pt x="14" y="99"/>
                            </a:lnTo>
                            <a:lnTo>
                              <a:pt x="14" y="58"/>
                            </a:lnTo>
                            <a:lnTo>
                              <a:pt x="14" y="62"/>
                            </a:lnTo>
                            <a:lnTo>
                              <a:pt x="18" y="58"/>
                            </a:lnTo>
                            <a:lnTo>
                              <a:pt x="18" y="66"/>
                            </a:lnTo>
                            <a:lnTo>
                              <a:pt x="18" y="54"/>
                            </a:lnTo>
                            <a:lnTo>
                              <a:pt x="18" y="58"/>
                            </a:lnTo>
                            <a:lnTo>
                              <a:pt x="22" y="62"/>
                            </a:lnTo>
                            <a:lnTo>
                              <a:pt x="22" y="75"/>
                            </a:lnTo>
                            <a:lnTo>
                              <a:pt x="22" y="70"/>
                            </a:lnTo>
                            <a:lnTo>
                              <a:pt x="25" y="75"/>
                            </a:lnTo>
                            <a:lnTo>
                              <a:pt x="25" y="137"/>
                            </a:lnTo>
                            <a:lnTo>
                              <a:pt x="25" y="16"/>
                            </a:lnTo>
                            <a:lnTo>
                              <a:pt x="29" y="16"/>
                            </a:lnTo>
                            <a:lnTo>
                              <a:pt x="29" y="141"/>
                            </a:lnTo>
                            <a:lnTo>
                              <a:pt x="29" y="129"/>
                            </a:lnTo>
                            <a:lnTo>
                              <a:pt x="33" y="124"/>
                            </a:lnTo>
                            <a:lnTo>
                              <a:pt x="33" y="66"/>
                            </a:lnTo>
                            <a:lnTo>
                              <a:pt x="36" y="62"/>
                            </a:lnTo>
                            <a:lnTo>
                              <a:pt x="36" y="54"/>
                            </a:lnTo>
                            <a:lnTo>
                              <a:pt x="36" y="58"/>
                            </a:lnTo>
                            <a:lnTo>
                              <a:pt x="40" y="54"/>
                            </a:lnTo>
                            <a:lnTo>
                              <a:pt x="40" y="75"/>
                            </a:lnTo>
                            <a:lnTo>
                              <a:pt x="40" y="75"/>
                            </a:lnTo>
                            <a:lnTo>
                              <a:pt x="44" y="70"/>
                            </a:lnTo>
                            <a:lnTo>
                              <a:pt x="44" y="108"/>
                            </a:lnTo>
                            <a:lnTo>
                              <a:pt x="44" y="79"/>
                            </a:lnTo>
                            <a:lnTo>
                              <a:pt x="47" y="75"/>
                            </a:lnTo>
                            <a:lnTo>
                              <a:pt x="47" y="45"/>
                            </a:lnTo>
                            <a:lnTo>
                              <a:pt x="47" y="99"/>
                            </a:lnTo>
                            <a:lnTo>
                              <a:pt x="51" y="104"/>
                            </a:lnTo>
                            <a:lnTo>
                              <a:pt x="51" y="124"/>
                            </a:lnTo>
                            <a:lnTo>
                              <a:pt x="51" y="83"/>
                            </a:lnTo>
                            <a:lnTo>
                              <a:pt x="55" y="79"/>
                            </a:lnTo>
                            <a:lnTo>
                              <a:pt x="55" y="50"/>
                            </a:lnTo>
                            <a:lnTo>
                              <a:pt x="58" y="54"/>
                            </a:lnTo>
                            <a:lnTo>
                              <a:pt x="58" y="79"/>
                            </a:lnTo>
                            <a:lnTo>
                              <a:pt x="62" y="83"/>
                            </a:lnTo>
                            <a:lnTo>
                              <a:pt x="62" y="75"/>
                            </a:lnTo>
                            <a:lnTo>
                              <a:pt x="62" y="87"/>
                            </a:lnTo>
                            <a:lnTo>
                              <a:pt x="66" y="91"/>
                            </a:lnTo>
                            <a:lnTo>
                              <a:pt x="66" y="95"/>
                            </a:lnTo>
                            <a:lnTo>
                              <a:pt x="66" y="62"/>
                            </a:lnTo>
                            <a:lnTo>
                              <a:pt x="66" y="66"/>
                            </a:lnTo>
                            <a:lnTo>
                              <a:pt x="69" y="70"/>
                            </a:lnTo>
                            <a:lnTo>
                              <a:pt x="69" y="104"/>
                            </a:lnTo>
                            <a:lnTo>
                              <a:pt x="73" y="108"/>
                            </a:lnTo>
                            <a:lnTo>
                              <a:pt x="73" y="66"/>
                            </a:lnTo>
                            <a:lnTo>
                              <a:pt x="77" y="62"/>
                            </a:lnTo>
                            <a:lnTo>
                              <a:pt x="77" y="37"/>
                            </a:lnTo>
                            <a:lnTo>
                              <a:pt x="77" y="50"/>
                            </a:lnTo>
                            <a:lnTo>
                              <a:pt x="80" y="54"/>
                            </a:lnTo>
                            <a:lnTo>
                              <a:pt x="80" y="91"/>
                            </a:lnTo>
                            <a:lnTo>
                              <a:pt x="84" y="95"/>
                            </a:lnTo>
                            <a:lnTo>
                              <a:pt x="84" y="75"/>
                            </a:lnTo>
                            <a:lnTo>
                              <a:pt x="88" y="70"/>
                            </a:lnTo>
                            <a:lnTo>
                              <a:pt x="88" y="62"/>
                            </a:lnTo>
                            <a:lnTo>
                              <a:pt x="88" y="95"/>
                            </a:lnTo>
                            <a:lnTo>
                              <a:pt x="91" y="99"/>
                            </a:lnTo>
                            <a:lnTo>
                              <a:pt x="91" y="108"/>
                            </a:lnTo>
                            <a:lnTo>
                              <a:pt x="91" y="95"/>
                            </a:lnTo>
                            <a:lnTo>
                              <a:pt x="95" y="91"/>
                            </a:lnTo>
                            <a:lnTo>
                              <a:pt x="95" y="41"/>
                            </a:lnTo>
                            <a:lnTo>
                              <a:pt x="99" y="37"/>
                            </a:lnTo>
                            <a:lnTo>
                              <a:pt x="99" y="79"/>
                            </a:lnTo>
                            <a:lnTo>
                              <a:pt x="102" y="83"/>
                            </a:lnTo>
                            <a:lnTo>
                              <a:pt x="102" y="99"/>
                            </a:lnTo>
                            <a:lnTo>
                              <a:pt x="102" y="87"/>
                            </a:lnTo>
                            <a:lnTo>
                              <a:pt x="106" y="83"/>
                            </a:lnTo>
                            <a:lnTo>
                              <a:pt x="106" y="62"/>
                            </a:lnTo>
                            <a:lnTo>
                              <a:pt x="106" y="75"/>
                            </a:lnTo>
                            <a:lnTo>
                              <a:pt x="109" y="79"/>
                            </a:lnTo>
                            <a:lnTo>
                              <a:pt x="109" y="108"/>
                            </a:lnTo>
                            <a:lnTo>
                              <a:pt x="109" y="104"/>
                            </a:lnTo>
                            <a:lnTo>
                              <a:pt x="113" y="99"/>
                            </a:lnTo>
                            <a:lnTo>
                              <a:pt x="113" y="45"/>
                            </a:lnTo>
                            <a:lnTo>
                              <a:pt x="117" y="41"/>
                            </a:lnTo>
                            <a:lnTo>
                              <a:pt x="117" y="62"/>
                            </a:lnTo>
                            <a:lnTo>
                              <a:pt x="120" y="66"/>
                            </a:lnTo>
                            <a:lnTo>
                              <a:pt x="120" y="104"/>
                            </a:lnTo>
                            <a:lnTo>
                              <a:pt x="120" y="99"/>
                            </a:lnTo>
                            <a:lnTo>
                              <a:pt x="124" y="95"/>
                            </a:lnTo>
                            <a:lnTo>
                              <a:pt x="124" y="62"/>
                            </a:lnTo>
                            <a:lnTo>
                              <a:pt x="124" y="66"/>
                            </a:lnTo>
                            <a:lnTo>
                              <a:pt x="128" y="70"/>
                            </a:lnTo>
                            <a:lnTo>
                              <a:pt x="128" y="108"/>
                            </a:lnTo>
                            <a:lnTo>
                              <a:pt x="131" y="104"/>
                            </a:lnTo>
                            <a:lnTo>
                              <a:pt x="131" y="62"/>
                            </a:lnTo>
                            <a:lnTo>
                              <a:pt x="135" y="58"/>
                            </a:lnTo>
                            <a:lnTo>
                              <a:pt x="135" y="41"/>
                            </a:lnTo>
                            <a:lnTo>
                              <a:pt x="135" y="50"/>
                            </a:lnTo>
                            <a:lnTo>
                              <a:pt x="139" y="54"/>
                            </a:lnTo>
                            <a:lnTo>
                              <a:pt x="139" y="95"/>
                            </a:lnTo>
                            <a:lnTo>
                              <a:pt x="142" y="99"/>
                            </a:lnTo>
                            <a:lnTo>
                              <a:pt x="142" y="104"/>
                            </a:lnTo>
                            <a:lnTo>
                              <a:pt x="142" y="66"/>
                            </a:lnTo>
                            <a:lnTo>
                              <a:pt x="146" y="62"/>
                            </a:lnTo>
                            <a:lnTo>
                              <a:pt x="146" y="99"/>
                            </a:lnTo>
                            <a:lnTo>
                              <a:pt x="150" y="104"/>
                            </a:lnTo>
                            <a:lnTo>
                              <a:pt x="150" y="108"/>
                            </a:lnTo>
                            <a:lnTo>
                              <a:pt x="150" y="83"/>
                            </a:lnTo>
                            <a:lnTo>
                              <a:pt x="153" y="79"/>
                            </a:lnTo>
                            <a:lnTo>
                              <a:pt x="153" y="37"/>
                            </a:lnTo>
                            <a:lnTo>
                              <a:pt x="157" y="41"/>
                            </a:lnTo>
                            <a:lnTo>
                              <a:pt x="157" y="87"/>
                            </a:lnTo>
                            <a:lnTo>
                              <a:pt x="161" y="91"/>
                            </a:lnTo>
                            <a:lnTo>
                              <a:pt x="161" y="104"/>
                            </a:lnTo>
                            <a:lnTo>
                              <a:pt x="161" y="91"/>
                            </a:lnTo>
                            <a:lnTo>
                              <a:pt x="164" y="87"/>
                            </a:lnTo>
                            <a:lnTo>
                              <a:pt x="164" y="58"/>
                            </a:lnTo>
                            <a:lnTo>
                              <a:pt x="164" y="75"/>
                            </a:lnTo>
                            <a:lnTo>
                              <a:pt x="168" y="79"/>
                            </a:lnTo>
                            <a:lnTo>
                              <a:pt x="168" y="108"/>
                            </a:lnTo>
                            <a:lnTo>
                              <a:pt x="168" y="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110"/>
                      <p:cNvSpPr>
                        <a:spLocks/>
                      </p:cNvSpPr>
                      <p:nvPr/>
                    </p:nvSpPr>
                    <p:spPr bwMode="auto">
                      <a:xfrm>
                        <a:off x="2140" y="1309"/>
                        <a:ext cx="176" cy="104"/>
                      </a:xfrm>
                      <a:custGeom>
                        <a:avLst/>
                        <a:gdLst>
                          <a:gd name="T0" fmla="*/ 4 w 176"/>
                          <a:gd name="T1" fmla="*/ 4 h 104"/>
                          <a:gd name="T2" fmla="*/ 11 w 176"/>
                          <a:gd name="T3" fmla="*/ 38 h 104"/>
                          <a:gd name="T4" fmla="*/ 15 w 176"/>
                          <a:gd name="T5" fmla="*/ 67 h 104"/>
                          <a:gd name="T6" fmla="*/ 18 w 176"/>
                          <a:gd name="T7" fmla="*/ 33 h 104"/>
                          <a:gd name="T8" fmla="*/ 22 w 176"/>
                          <a:gd name="T9" fmla="*/ 67 h 104"/>
                          <a:gd name="T10" fmla="*/ 26 w 176"/>
                          <a:gd name="T11" fmla="*/ 25 h 104"/>
                          <a:gd name="T12" fmla="*/ 33 w 176"/>
                          <a:gd name="T13" fmla="*/ 50 h 104"/>
                          <a:gd name="T14" fmla="*/ 37 w 176"/>
                          <a:gd name="T15" fmla="*/ 21 h 104"/>
                          <a:gd name="T16" fmla="*/ 40 w 176"/>
                          <a:gd name="T17" fmla="*/ 92 h 104"/>
                          <a:gd name="T18" fmla="*/ 44 w 176"/>
                          <a:gd name="T19" fmla="*/ 4 h 104"/>
                          <a:gd name="T20" fmla="*/ 48 w 176"/>
                          <a:gd name="T21" fmla="*/ 42 h 104"/>
                          <a:gd name="T22" fmla="*/ 51 w 176"/>
                          <a:gd name="T23" fmla="*/ 62 h 104"/>
                          <a:gd name="T24" fmla="*/ 55 w 176"/>
                          <a:gd name="T25" fmla="*/ 38 h 104"/>
                          <a:gd name="T26" fmla="*/ 59 w 176"/>
                          <a:gd name="T27" fmla="*/ 71 h 104"/>
                          <a:gd name="T28" fmla="*/ 62 w 176"/>
                          <a:gd name="T29" fmla="*/ 4 h 104"/>
                          <a:gd name="T30" fmla="*/ 73 w 176"/>
                          <a:gd name="T31" fmla="*/ 46 h 104"/>
                          <a:gd name="T32" fmla="*/ 77 w 176"/>
                          <a:gd name="T33" fmla="*/ 8 h 104"/>
                          <a:gd name="T34" fmla="*/ 81 w 176"/>
                          <a:gd name="T35" fmla="*/ 96 h 104"/>
                          <a:gd name="T36" fmla="*/ 84 w 176"/>
                          <a:gd name="T37" fmla="*/ 0 h 104"/>
                          <a:gd name="T38" fmla="*/ 88 w 176"/>
                          <a:gd name="T39" fmla="*/ 46 h 104"/>
                          <a:gd name="T40" fmla="*/ 91 w 176"/>
                          <a:gd name="T41" fmla="*/ 29 h 104"/>
                          <a:gd name="T42" fmla="*/ 95 w 176"/>
                          <a:gd name="T43" fmla="*/ 67 h 104"/>
                          <a:gd name="T44" fmla="*/ 99 w 176"/>
                          <a:gd name="T45" fmla="*/ 46 h 104"/>
                          <a:gd name="T46" fmla="*/ 102 w 176"/>
                          <a:gd name="T47" fmla="*/ 17 h 104"/>
                          <a:gd name="T48" fmla="*/ 110 w 176"/>
                          <a:gd name="T49" fmla="*/ 42 h 104"/>
                          <a:gd name="T50" fmla="*/ 113 w 176"/>
                          <a:gd name="T51" fmla="*/ 75 h 104"/>
                          <a:gd name="T52" fmla="*/ 117 w 176"/>
                          <a:gd name="T53" fmla="*/ 8 h 104"/>
                          <a:gd name="T54" fmla="*/ 121 w 176"/>
                          <a:gd name="T55" fmla="*/ 75 h 104"/>
                          <a:gd name="T56" fmla="*/ 124 w 176"/>
                          <a:gd name="T57" fmla="*/ 29 h 104"/>
                          <a:gd name="T58" fmla="*/ 132 w 176"/>
                          <a:gd name="T59" fmla="*/ 42 h 104"/>
                          <a:gd name="T60" fmla="*/ 132 w 176"/>
                          <a:gd name="T61" fmla="*/ 25 h 104"/>
                          <a:gd name="T62" fmla="*/ 135 w 176"/>
                          <a:gd name="T63" fmla="*/ 79 h 104"/>
                          <a:gd name="T64" fmla="*/ 139 w 176"/>
                          <a:gd name="T65" fmla="*/ 25 h 104"/>
                          <a:gd name="T66" fmla="*/ 143 w 176"/>
                          <a:gd name="T67" fmla="*/ 13 h 104"/>
                          <a:gd name="T68" fmla="*/ 150 w 176"/>
                          <a:gd name="T69" fmla="*/ 46 h 104"/>
                          <a:gd name="T70" fmla="*/ 154 w 176"/>
                          <a:gd name="T71" fmla="*/ 75 h 104"/>
                          <a:gd name="T72" fmla="*/ 157 w 176"/>
                          <a:gd name="T73" fmla="*/ 25 h 104"/>
                          <a:gd name="T74" fmla="*/ 161 w 176"/>
                          <a:gd name="T75" fmla="*/ 71 h 104"/>
                          <a:gd name="T76" fmla="*/ 165 w 176"/>
                          <a:gd name="T77" fmla="*/ 13 h 104"/>
                          <a:gd name="T78" fmla="*/ 168 w 176"/>
                          <a:gd name="T79" fmla="*/ 33 h 104"/>
                          <a:gd name="T80" fmla="*/ 172 w 176"/>
                          <a:gd name="T81" fmla="*/ 38 h 104"/>
                          <a:gd name="T82" fmla="*/ 172 w 176"/>
                          <a:gd name="T8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04">
                            <a:moveTo>
                              <a:pt x="0" y="62"/>
                            </a:moveTo>
                            <a:lnTo>
                              <a:pt x="4" y="58"/>
                            </a:lnTo>
                            <a:lnTo>
                              <a:pt x="4" y="4"/>
                            </a:lnTo>
                            <a:lnTo>
                              <a:pt x="7" y="8"/>
                            </a:lnTo>
                            <a:lnTo>
                              <a:pt x="7" y="33"/>
                            </a:lnTo>
                            <a:lnTo>
                              <a:pt x="11" y="38"/>
                            </a:lnTo>
                            <a:lnTo>
                              <a:pt x="11" y="79"/>
                            </a:lnTo>
                            <a:lnTo>
                              <a:pt x="11" y="75"/>
                            </a:lnTo>
                            <a:lnTo>
                              <a:pt x="15" y="67"/>
                            </a:lnTo>
                            <a:lnTo>
                              <a:pt x="15" y="13"/>
                            </a:lnTo>
                            <a:lnTo>
                              <a:pt x="15" y="29"/>
                            </a:lnTo>
                            <a:lnTo>
                              <a:pt x="18" y="33"/>
                            </a:lnTo>
                            <a:lnTo>
                              <a:pt x="18" y="79"/>
                            </a:lnTo>
                            <a:lnTo>
                              <a:pt x="18" y="71"/>
                            </a:lnTo>
                            <a:lnTo>
                              <a:pt x="22" y="67"/>
                            </a:lnTo>
                            <a:lnTo>
                              <a:pt x="22" y="8"/>
                            </a:lnTo>
                            <a:lnTo>
                              <a:pt x="26" y="13"/>
                            </a:lnTo>
                            <a:lnTo>
                              <a:pt x="26" y="25"/>
                            </a:lnTo>
                            <a:lnTo>
                              <a:pt x="29" y="29"/>
                            </a:lnTo>
                            <a:lnTo>
                              <a:pt x="29" y="46"/>
                            </a:lnTo>
                            <a:lnTo>
                              <a:pt x="33" y="50"/>
                            </a:lnTo>
                            <a:lnTo>
                              <a:pt x="33" y="75"/>
                            </a:lnTo>
                            <a:lnTo>
                              <a:pt x="33" y="29"/>
                            </a:lnTo>
                            <a:lnTo>
                              <a:pt x="37" y="21"/>
                            </a:lnTo>
                            <a:lnTo>
                              <a:pt x="37" y="8"/>
                            </a:lnTo>
                            <a:lnTo>
                              <a:pt x="37" y="87"/>
                            </a:lnTo>
                            <a:lnTo>
                              <a:pt x="40" y="92"/>
                            </a:lnTo>
                            <a:lnTo>
                              <a:pt x="40" y="17"/>
                            </a:lnTo>
                            <a:lnTo>
                              <a:pt x="44" y="13"/>
                            </a:lnTo>
                            <a:lnTo>
                              <a:pt x="44" y="4"/>
                            </a:lnTo>
                            <a:lnTo>
                              <a:pt x="44" y="21"/>
                            </a:lnTo>
                            <a:lnTo>
                              <a:pt x="48" y="25"/>
                            </a:lnTo>
                            <a:lnTo>
                              <a:pt x="48" y="42"/>
                            </a:lnTo>
                            <a:lnTo>
                              <a:pt x="51" y="46"/>
                            </a:lnTo>
                            <a:lnTo>
                              <a:pt x="51" y="75"/>
                            </a:lnTo>
                            <a:lnTo>
                              <a:pt x="51" y="62"/>
                            </a:lnTo>
                            <a:lnTo>
                              <a:pt x="55" y="54"/>
                            </a:lnTo>
                            <a:lnTo>
                              <a:pt x="55" y="0"/>
                            </a:lnTo>
                            <a:lnTo>
                              <a:pt x="55" y="38"/>
                            </a:lnTo>
                            <a:lnTo>
                              <a:pt x="59" y="46"/>
                            </a:lnTo>
                            <a:lnTo>
                              <a:pt x="59" y="96"/>
                            </a:lnTo>
                            <a:lnTo>
                              <a:pt x="59" y="71"/>
                            </a:lnTo>
                            <a:lnTo>
                              <a:pt x="62" y="67"/>
                            </a:lnTo>
                            <a:lnTo>
                              <a:pt x="62" y="0"/>
                            </a:lnTo>
                            <a:lnTo>
                              <a:pt x="62" y="4"/>
                            </a:lnTo>
                            <a:lnTo>
                              <a:pt x="66" y="8"/>
                            </a:lnTo>
                            <a:lnTo>
                              <a:pt x="66" y="38"/>
                            </a:lnTo>
                            <a:lnTo>
                              <a:pt x="73" y="46"/>
                            </a:lnTo>
                            <a:lnTo>
                              <a:pt x="73" y="75"/>
                            </a:lnTo>
                            <a:lnTo>
                              <a:pt x="73" y="13"/>
                            </a:lnTo>
                            <a:lnTo>
                              <a:pt x="77" y="8"/>
                            </a:lnTo>
                            <a:lnTo>
                              <a:pt x="77" y="4"/>
                            </a:lnTo>
                            <a:lnTo>
                              <a:pt x="77" y="100"/>
                            </a:lnTo>
                            <a:lnTo>
                              <a:pt x="81" y="96"/>
                            </a:lnTo>
                            <a:lnTo>
                              <a:pt x="81" y="8"/>
                            </a:lnTo>
                            <a:lnTo>
                              <a:pt x="84" y="4"/>
                            </a:lnTo>
                            <a:lnTo>
                              <a:pt x="84" y="0"/>
                            </a:lnTo>
                            <a:lnTo>
                              <a:pt x="84" y="25"/>
                            </a:lnTo>
                            <a:lnTo>
                              <a:pt x="88" y="29"/>
                            </a:lnTo>
                            <a:lnTo>
                              <a:pt x="88" y="46"/>
                            </a:lnTo>
                            <a:lnTo>
                              <a:pt x="91" y="42"/>
                            </a:lnTo>
                            <a:lnTo>
                              <a:pt x="91" y="75"/>
                            </a:lnTo>
                            <a:lnTo>
                              <a:pt x="91" y="29"/>
                            </a:lnTo>
                            <a:lnTo>
                              <a:pt x="95" y="25"/>
                            </a:lnTo>
                            <a:lnTo>
                              <a:pt x="95" y="0"/>
                            </a:lnTo>
                            <a:lnTo>
                              <a:pt x="95" y="67"/>
                            </a:lnTo>
                            <a:lnTo>
                              <a:pt x="99" y="71"/>
                            </a:lnTo>
                            <a:lnTo>
                              <a:pt x="99" y="100"/>
                            </a:lnTo>
                            <a:lnTo>
                              <a:pt x="99" y="46"/>
                            </a:lnTo>
                            <a:lnTo>
                              <a:pt x="102" y="38"/>
                            </a:lnTo>
                            <a:lnTo>
                              <a:pt x="102" y="4"/>
                            </a:lnTo>
                            <a:lnTo>
                              <a:pt x="102" y="17"/>
                            </a:lnTo>
                            <a:lnTo>
                              <a:pt x="106" y="21"/>
                            </a:lnTo>
                            <a:lnTo>
                              <a:pt x="106" y="38"/>
                            </a:lnTo>
                            <a:lnTo>
                              <a:pt x="110" y="42"/>
                            </a:lnTo>
                            <a:lnTo>
                              <a:pt x="110" y="58"/>
                            </a:lnTo>
                            <a:lnTo>
                              <a:pt x="113" y="67"/>
                            </a:lnTo>
                            <a:lnTo>
                              <a:pt x="113" y="75"/>
                            </a:lnTo>
                            <a:lnTo>
                              <a:pt x="113" y="0"/>
                            </a:lnTo>
                            <a:lnTo>
                              <a:pt x="113" y="4"/>
                            </a:lnTo>
                            <a:lnTo>
                              <a:pt x="117" y="8"/>
                            </a:lnTo>
                            <a:lnTo>
                              <a:pt x="117" y="100"/>
                            </a:lnTo>
                            <a:lnTo>
                              <a:pt x="117" y="83"/>
                            </a:lnTo>
                            <a:lnTo>
                              <a:pt x="121" y="75"/>
                            </a:lnTo>
                            <a:lnTo>
                              <a:pt x="121" y="4"/>
                            </a:lnTo>
                            <a:lnTo>
                              <a:pt x="124" y="8"/>
                            </a:lnTo>
                            <a:lnTo>
                              <a:pt x="124" y="29"/>
                            </a:lnTo>
                            <a:lnTo>
                              <a:pt x="128" y="33"/>
                            </a:lnTo>
                            <a:lnTo>
                              <a:pt x="128" y="46"/>
                            </a:lnTo>
                            <a:lnTo>
                              <a:pt x="132" y="42"/>
                            </a:lnTo>
                            <a:lnTo>
                              <a:pt x="132" y="75"/>
                            </a:lnTo>
                            <a:lnTo>
                              <a:pt x="132" y="21"/>
                            </a:lnTo>
                            <a:lnTo>
                              <a:pt x="132" y="25"/>
                            </a:lnTo>
                            <a:lnTo>
                              <a:pt x="135" y="21"/>
                            </a:lnTo>
                            <a:lnTo>
                              <a:pt x="135" y="0"/>
                            </a:lnTo>
                            <a:lnTo>
                              <a:pt x="135" y="79"/>
                            </a:lnTo>
                            <a:lnTo>
                              <a:pt x="139" y="83"/>
                            </a:lnTo>
                            <a:lnTo>
                              <a:pt x="139" y="104"/>
                            </a:lnTo>
                            <a:lnTo>
                              <a:pt x="139" y="25"/>
                            </a:lnTo>
                            <a:lnTo>
                              <a:pt x="143" y="21"/>
                            </a:lnTo>
                            <a:lnTo>
                              <a:pt x="143" y="4"/>
                            </a:lnTo>
                            <a:lnTo>
                              <a:pt x="143" y="13"/>
                            </a:lnTo>
                            <a:lnTo>
                              <a:pt x="146" y="17"/>
                            </a:lnTo>
                            <a:lnTo>
                              <a:pt x="146" y="42"/>
                            </a:lnTo>
                            <a:lnTo>
                              <a:pt x="150" y="46"/>
                            </a:lnTo>
                            <a:lnTo>
                              <a:pt x="150" y="42"/>
                            </a:lnTo>
                            <a:lnTo>
                              <a:pt x="150" y="67"/>
                            </a:lnTo>
                            <a:lnTo>
                              <a:pt x="154" y="75"/>
                            </a:lnTo>
                            <a:lnTo>
                              <a:pt x="154" y="0"/>
                            </a:lnTo>
                            <a:lnTo>
                              <a:pt x="154" y="17"/>
                            </a:lnTo>
                            <a:lnTo>
                              <a:pt x="157" y="25"/>
                            </a:lnTo>
                            <a:lnTo>
                              <a:pt x="157" y="104"/>
                            </a:lnTo>
                            <a:lnTo>
                              <a:pt x="157" y="75"/>
                            </a:lnTo>
                            <a:lnTo>
                              <a:pt x="161" y="71"/>
                            </a:lnTo>
                            <a:lnTo>
                              <a:pt x="161" y="4"/>
                            </a:lnTo>
                            <a:lnTo>
                              <a:pt x="161" y="8"/>
                            </a:lnTo>
                            <a:lnTo>
                              <a:pt x="165" y="13"/>
                            </a:lnTo>
                            <a:lnTo>
                              <a:pt x="165" y="8"/>
                            </a:lnTo>
                            <a:lnTo>
                              <a:pt x="165" y="29"/>
                            </a:lnTo>
                            <a:lnTo>
                              <a:pt x="168" y="33"/>
                            </a:lnTo>
                            <a:lnTo>
                              <a:pt x="168" y="50"/>
                            </a:lnTo>
                            <a:lnTo>
                              <a:pt x="168" y="42"/>
                            </a:lnTo>
                            <a:lnTo>
                              <a:pt x="172" y="38"/>
                            </a:lnTo>
                            <a:lnTo>
                              <a:pt x="172" y="79"/>
                            </a:lnTo>
                            <a:lnTo>
                              <a:pt x="172" y="21"/>
                            </a:lnTo>
                            <a:lnTo>
                              <a:pt x="172" y="29"/>
                            </a:lnTo>
                            <a:lnTo>
                              <a:pt x="176" y="25"/>
                            </a:lnTo>
                            <a:lnTo>
                              <a:pt x="17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111"/>
                      <p:cNvSpPr>
                        <a:spLocks/>
                      </p:cNvSpPr>
                      <p:nvPr/>
                    </p:nvSpPr>
                    <p:spPr bwMode="auto">
                      <a:xfrm>
                        <a:off x="2316" y="1309"/>
                        <a:ext cx="172" cy="104"/>
                      </a:xfrm>
                      <a:custGeom>
                        <a:avLst/>
                        <a:gdLst>
                          <a:gd name="T0" fmla="*/ 3 w 172"/>
                          <a:gd name="T1" fmla="*/ 87 h 104"/>
                          <a:gd name="T2" fmla="*/ 7 w 172"/>
                          <a:gd name="T3" fmla="*/ 25 h 104"/>
                          <a:gd name="T4" fmla="*/ 11 w 172"/>
                          <a:gd name="T5" fmla="*/ 17 h 104"/>
                          <a:gd name="T6" fmla="*/ 14 w 172"/>
                          <a:gd name="T7" fmla="*/ 33 h 104"/>
                          <a:gd name="T8" fmla="*/ 18 w 172"/>
                          <a:gd name="T9" fmla="*/ 79 h 104"/>
                          <a:gd name="T10" fmla="*/ 22 w 172"/>
                          <a:gd name="T11" fmla="*/ 21 h 104"/>
                          <a:gd name="T12" fmla="*/ 25 w 172"/>
                          <a:gd name="T13" fmla="*/ 83 h 104"/>
                          <a:gd name="T14" fmla="*/ 29 w 172"/>
                          <a:gd name="T15" fmla="*/ 4 h 104"/>
                          <a:gd name="T16" fmla="*/ 33 w 172"/>
                          <a:gd name="T17" fmla="*/ 50 h 104"/>
                          <a:gd name="T18" fmla="*/ 36 w 172"/>
                          <a:gd name="T19" fmla="*/ 79 h 104"/>
                          <a:gd name="T20" fmla="*/ 40 w 172"/>
                          <a:gd name="T21" fmla="*/ 4 h 104"/>
                          <a:gd name="T22" fmla="*/ 44 w 172"/>
                          <a:gd name="T23" fmla="*/ 96 h 104"/>
                          <a:gd name="T24" fmla="*/ 47 w 172"/>
                          <a:gd name="T25" fmla="*/ 4 h 104"/>
                          <a:gd name="T26" fmla="*/ 51 w 172"/>
                          <a:gd name="T27" fmla="*/ 50 h 104"/>
                          <a:gd name="T28" fmla="*/ 54 w 172"/>
                          <a:gd name="T29" fmla="*/ 33 h 104"/>
                          <a:gd name="T30" fmla="*/ 58 w 172"/>
                          <a:gd name="T31" fmla="*/ 4 h 104"/>
                          <a:gd name="T32" fmla="*/ 65 w 172"/>
                          <a:gd name="T33" fmla="*/ 100 h 104"/>
                          <a:gd name="T34" fmla="*/ 69 w 172"/>
                          <a:gd name="T35" fmla="*/ 4 h 104"/>
                          <a:gd name="T36" fmla="*/ 73 w 172"/>
                          <a:gd name="T37" fmla="*/ 50 h 104"/>
                          <a:gd name="T38" fmla="*/ 76 w 172"/>
                          <a:gd name="T39" fmla="*/ 33 h 104"/>
                          <a:gd name="T40" fmla="*/ 80 w 172"/>
                          <a:gd name="T41" fmla="*/ 4 h 104"/>
                          <a:gd name="T42" fmla="*/ 84 w 172"/>
                          <a:gd name="T43" fmla="*/ 104 h 104"/>
                          <a:gd name="T44" fmla="*/ 87 w 172"/>
                          <a:gd name="T45" fmla="*/ 4 h 104"/>
                          <a:gd name="T46" fmla="*/ 95 w 172"/>
                          <a:gd name="T47" fmla="*/ 46 h 104"/>
                          <a:gd name="T48" fmla="*/ 98 w 172"/>
                          <a:gd name="T49" fmla="*/ 87 h 104"/>
                          <a:gd name="T50" fmla="*/ 102 w 172"/>
                          <a:gd name="T51" fmla="*/ 0 h 104"/>
                          <a:gd name="T52" fmla="*/ 106 w 172"/>
                          <a:gd name="T53" fmla="*/ 100 h 104"/>
                          <a:gd name="T54" fmla="*/ 109 w 172"/>
                          <a:gd name="T55" fmla="*/ 8 h 104"/>
                          <a:gd name="T56" fmla="*/ 113 w 172"/>
                          <a:gd name="T57" fmla="*/ 50 h 104"/>
                          <a:gd name="T58" fmla="*/ 117 w 172"/>
                          <a:gd name="T59" fmla="*/ 38 h 104"/>
                          <a:gd name="T60" fmla="*/ 120 w 172"/>
                          <a:gd name="T61" fmla="*/ 13 h 104"/>
                          <a:gd name="T62" fmla="*/ 124 w 172"/>
                          <a:gd name="T63" fmla="*/ 100 h 104"/>
                          <a:gd name="T64" fmla="*/ 131 w 172"/>
                          <a:gd name="T65" fmla="*/ 8 h 104"/>
                          <a:gd name="T66" fmla="*/ 135 w 172"/>
                          <a:gd name="T67" fmla="*/ 50 h 104"/>
                          <a:gd name="T68" fmla="*/ 139 w 172"/>
                          <a:gd name="T69" fmla="*/ 33 h 104"/>
                          <a:gd name="T70" fmla="*/ 142 w 172"/>
                          <a:gd name="T71" fmla="*/ 87 h 104"/>
                          <a:gd name="T72" fmla="*/ 146 w 172"/>
                          <a:gd name="T73" fmla="*/ 100 h 104"/>
                          <a:gd name="T74" fmla="*/ 150 w 172"/>
                          <a:gd name="T75" fmla="*/ 4 h 104"/>
                          <a:gd name="T76" fmla="*/ 153 w 172"/>
                          <a:gd name="T77" fmla="*/ 42 h 104"/>
                          <a:gd name="T78" fmla="*/ 161 w 172"/>
                          <a:gd name="T79" fmla="*/ 33 h 104"/>
                          <a:gd name="T80" fmla="*/ 164 w 172"/>
                          <a:gd name="T81" fmla="*/ 0 h 104"/>
                          <a:gd name="T82" fmla="*/ 168 w 172"/>
                          <a:gd name="T83"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04">
                            <a:moveTo>
                              <a:pt x="0" y="0"/>
                            </a:moveTo>
                            <a:lnTo>
                              <a:pt x="0" y="83"/>
                            </a:lnTo>
                            <a:lnTo>
                              <a:pt x="3" y="87"/>
                            </a:lnTo>
                            <a:lnTo>
                              <a:pt x="3" y="100"/>
                            </a:lnTo>
                            <a:lnTo>
                              <a:pt x="3" y="29"/>
                            </a:lnTo>
                            <a:lnTo>
                              <a:pt x="7" y="25"/>
                            </a:lnTo>
                            <a:lnTo>
                              <a:pt x="7" y="4"/>
                            </a:lnTo>
                            <a:lnTo>
                              <a:pt x="7" y="13"/>
                            </a:lnTo>
                            <a:lnTo>
                              <a:pt x="11" y="17"/>
                            </a:lnTo>
                            <a:lnTo>
                              <a:pt x="11" y="50"/>
                            </a:lnTo>
                            <a:lnTo>
                              <a:pt x="14" y="46"/>
                            </a:lnTo>
                            <a:lnTo>
                              <a:pt x="14" y="33"/>
                            </a:lnTo>
                            <a:lnTo>
                              <a:pt x="14" y="54"/>
                            </a:lnTo>
                            <a:lnTo>
                              <a:pt x="18" y="62"/>
                            </a:lnTo>
                            <a:lnTo>
                              <a:pt x="18" y="79"/>
                            </a:lnTo>
                            <a:lnTo>
                              <a:pt x="18" y="0"/>
                            </a:lnTo>
                            <a:lnTo>
                              <a:pt x="18" y="17"/>
                            </a:lnTo>
                            <a:lnTo>
                              <a:pt x="22" y="21"/>
                            </a:lnTo>
                            <a:lnTo>
                              <a:pt x="22" y="96"/>
                            </a:lnTo>
                            <a:lnTo>
                              <a:pt x="22" y="87"/>
                            </a:lnTo>
                            <a:lnTo>
                              <a:pt x="25" y="83"/>
                            </a:lnTo>
                            <a:lnTo>
                              <a:pt x="25" y="0"/>
                            </a:lnTo>
                            <a:lnTo>
                              <a:pt x="25" y="8"/>
                            </a:lnTo>
                            <a:lnTo>
                              <a:pt x="29" y="4"/>
                            </a:lnTo>
                            <a:lnTo>
                              <a:pt x="29" y="33"/>
                            </a:lnTo>
                            <a:lnTo>
                              <a:pt x="33" y="38"/>
                            </a:lnTo>
                            <a:lnTo>
                              <a:pt x="33" y="50"/>
                            </a:lnTo>
                            <a:lnTo>
                              <a:pt x="33" y="38"/>
                            </a:lnTo>
                            <a:lnTo>
                              <a:pt x="36" y="33"/>
                            </a:lnTo>
                            <a:lnTo>
                              <a:pt x="36" y="79"/>
                            </a:lnTo>
                            <a:lnTo>
                              <a:pt x="36" y="42"/>
                            </a:lnTo>
                            <a:lnTo>
                              <a:pt x="40" y="38"/>
                            </a:lnTo>
                            <a:lnTo>
                              <a:pt x="40" y="4"/>
                            </a:lnTo>
                            <a:lnTo>
                              <a:pt x="40" y="58"/>
                            </a:lnTo>
                            <a:lnTo>
                              <a:pt x="44" y="62"/>
                            </a:lnTo>
                            <a:lnTo>
                              <a:pt x="44" y="96"/>
                            </a:lnTo>
                            <a:lnTo>
                              <a:pt x="44" y="46"/>
                            </a:lnTo>
                            <a:lnTo>
                              <a:pt x="47" y="42"/>
                            </a:lnTo>
                            <a:lnTo>
                              <a:pt x="47" y="4"/>
                            </a:lnTo>
                            <a:lnTo>
                              <a:pt x="47" y="4"/>
                            </a:lnTo>
                            <a:lnTo>
                              <a:pt x="51" y="8"/>
                            </a:lnTo>
                            <a:lnTo>
                              <a:pt x="51" y="50"/>
                            </a:lnTo>
                            <a:lnTo>
                              <a:pt x="51" y="46"/>
                            </a:lnTo>
                            <a:lnTo>
                              <a:pt x="54" y="50"/>
                            </a:lnTo>
                            <a:lnTo>
                              <a:pt x="54" y="33"/>
                            </a:lnTo>
                            <a:lnTo>
                              <a:pt x="58" y="38"/>
                            </a:lnTo>
                            <a:lnTo>
                              <a:pt x="58" y="79"/>
                            </a:lnTo>
                            <a:lnTo>
                              <a:pt x="58" y="4"/>
                            </a:lnTo>
                            <a:lnTo>
                              <a:pt x="62" y="8"/>
                            </a:lnTo>
                            <a:lnTo>
                              <a:pt x="62" y="96"/>
                            </a:lnTo>
                            <a:lnTo>
                              <a:pt x="65" y="100"/>
                            </a:lnTo>
                            <a:lnTo>
                              <a:pt x="65" y="4"/>
                            </a:lnTo>
                            <a:lnTo>
                              <a:pt x="69" y="8"/>
                            </a:lnTo>
                            <a:lnTo>
                              <a:pt x="69" y="4"/>
                            </a:lnTo>
                            <a:lnTo>
                              <a:pt x="69" y="25"/>
                            </a:lnTo>
                            <a:lnTo>
                              <a:pt x="73" y="29"/>
                            </a:lnTo>
                            <a:lnTo>
                              <a:pt x="73" y="50"/>
                            </a:lnTo>
                            <a:lnTo>
                              <a:pt x="73" y="42"/>
                            </a:lnTo>
                            <a:lnTo>
                              <a:pt x="76" y="38"/>
                            </a:lnTo>
                            <a:lnTo>
                              <a:pt x="76" y="33"/>
                            </a:lnTo>
                            <a:lnTo>
                              <a:pt x="76" y="79"/>
                            </a:lnTo>
                            <a:lnTo>
                              <a:pt x="80" y="83"/>
                            </a:lnTo>
                            <a:lnTo>
                              <a:pt x="80" y="4"/>
                            </a:lnTo>
                            <a:lnTo>
                              <a:pt x="80" y="8"/>
                            </a:lnTo>
                            <a:lnTo>
                              <a:pt x="84" y="17"/>
                            </a:lnTo>
                            <a:lnTo>
                              <a:pt x="84" y="104"/>
                            </a:lnTo>
                            <a:lnTo>
                              <a:pt x="84" y="79"/>
                            </a:lnTo>
                            <a:lnTo>
                              <a:pt x="87" y="71"/>
                            </a:lnTo>
                            <a:lnTo>
                              <a:pt x="87" y="4"/>
                            </a:lnTo>
                            <a:lnTo>
                              <a:pt x="91" y="8"/>
                            </a:lnTo>
                            <a:lnTo>
                              <a:pt x="91" y="42"/>
                            </a:lnTo>
                            <a:lnTo>
                              <a:pt x="95" y="46"/>
                            </a:lnTo>
                            <a:lnTo>
                              <a:pt x="95" y="38"/>
                            </a:lnTo>
                            <a:lnTo>
                              <a:pt x="98" y="42"/>
                            </a:lnTo>
                            <a:lnTo>
                              <a:pt x="98" y="87"/>
                            </a:lnTo>
                            <a:lnTo>
                              <a:pt x="98" y="62"/>
                            </a:lnTo>
                            <a:lnTo>
                              <a:pt x="102" y="46"/>
                            </a:lnTo>
                            <a:lnTo>
                              <a:pt x="102" y="0"/>
                            </a:lnTo>
                            <a:lnTo>
                              <a:pt x="102" y="67"/>
                            </a:lnTo>
                            <a:lnTo>
                              <a:pt x="106" y="79"/>
                            </a:lnTo>
                            <a:lnTo>
                              <a:pt x="106" y="100"/>
                            </a:lnTo>
                            <a:lnTo>
                              <a:pt x="106" y="25"/>
                            </a:lnTo>
                            <a:lnTo>
                              <a:pt x="109" y="21"/>
                            </a:lnTo>
                            <a:lnTo>
                              <a:pt x="109" y="8"/>
                            </a:lnTo>
                            <a:lnTo>
                              <a:pt x="109" y="13"/>
                            </a:lnTo>
                            <a:lnTo>
                              <a:pt x="113" y="17"/>
                            </a:lnTo>
                            <a:lnTo>
                              <a:pt x="113" y="50"/>
                            </a:lnTo>
                            <a:lnTo>
                              <a:pt x="117" y="46"/>
                            </a:lnTo>
                            <a:lnTo>
                              <a:pt x="117" y="33"/>
                            </a:lnTo>
                            <a:lnTo>
                              <a:pt x="117" y="38"/>
                            </a:lnTo>
                            <a:lnTo>
                              <a:pt x="120" y="42"/>
                            </a:lnTo>
                            <a:lnTo>
                              <a:pt x="120" y="87"/>
                            </a:lnTo>
                            <a:lnTo>
                              <a:pt x="120" y="13"/>
                            </a:lnTo>
                            <a:lnTo>
                              <a:pt x="124" y="0"/>
                            </a:lnTo>
                            <a:lnTo>
                              <a:pt x="124" y="4"/>
                            </a:lnTo>
                            <a:lnTo>
                              <a:pt x="124" y="100"/>
                            </a:lnTo>
                            <a:lnTo>
                              <a:pt x="128" y="104"/>
                            </a:lnTo>
                            <a:lnTo>
                              <a:pt x="128" y="13"/>
                            </a:lnTo>
                            <a:lnTo>
                              <a:pt x="131" y="8"/>
                            </a:lnTo>
                            <a:lnTo>
                              <a:pt x="131" y="21"/>
                            </a:lnTo>
                            <a:lnTo>
                              <a:pt x="135" y="25"/>
                            </a:lnTo>
                            <a:lnTo>
                              <a:pt x="135" y="50"/>
                            </a:lnTo>
                            <a:lnTo>
                              <a:pt x="135" y="46"/>
                            </a:lnTo>
                            <a:lnTo>
                              <a:pt x="139" y="42"/>
                            </a:lnTo>
                            <a:lnTo>
                              <a:pt x="139" y="33"/>
                            </a:lnTo>
                            <a:lnTo>
                              <a:pt x="139" y="62"/>
                            </a:lnTo>
                            <a:lnTo>
                              <a:pt x="142" y="79"/>
                            </a:lnTo>
                            <a:lnTo>
                              <a:pt x="142" y="87"/>
                            </a:lnTo>
                            <a:lnTo>
                              <a:pt x="142" y="0"/>
                            </a:lnTo>
                            <a:lnTo>
                              <a:pt x="146" y="0"/>
                            </a:lnTo>
                            <a:lnTo>
                              <a:pt x="146" y="100"/>
                            </a:lnTo>
                            <a:lnTo>
                              <a:pt x="146" y="79"/>
                            </a:lnTo>
                            <a:lnTo>
                              <a:pt x="150" y="67"/>
                            </a:lnTo>
                            <a:lnTo>
                              <a:pt x="150" y="4"/>
                            </a:lnTo>
                            <a:lnTo>
                              <a:pt x="150" y="8"/>
                            </a:lnTo>
                            <a:lnTo>
                              <a:pt x="153" y="4"/>
                            </a:lnTo>
                            <a:lnTo>
                              <a:pt x="153" y="42"/>
                            </a:lnTo>
                            <a:lnTo>
                              <a:pt x="157" y="46"/>
                            </a:lnTo>
                            <a:lnTo>
                              <a:pt x="157" y="38"/>
                            </a:lnTo>
                            <a:lnTo>
                              <a:pt x="161" y="33"/>
                            </a:lnTo>
                            <a:lnTo>
                              <a:pt x="161" y="83"/>
                            </a:lnTo>
                            <a:lnTo>
                              <a:pt x="164" y="83"/>
                            </a:lnTo>
                            <a:lnTo>
                              <a:pt x="164" y="0"/>
                            </a:lnTo>
                            <a:lnTo>
                              <a:pt x="164" y="38"/>
                            </a:lnTo>
                            <a:lnTo>
                              <a:pt x="168" y="46"/>
                            </a:lnTo>
                            <a:lnTo>
                              <a:pt x="168" y="96"/>
                            </a:lnTo>
                            <a:lnTo>
                              <a:pt x="168" y="42"/>
                            </a:lnTo>
                            <a:lnTo>
                              <a:pt x="17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112"/>
                      <p:cNvSpPr>
                        <a:spLocks/>
                      </p:cNvSpPr>
                      <p:nvPr/>
                    </p:nvSpPr>
                    <p:spPr bwMode="auto">
                      <a:xfrm>
                        <a:off x="2488" y="1305"/>
                        <a:ext cx="73" cy="91"/>
                      </a:xfrm>
                      <a:custGeom>
                        <a:avLst/>
                        <a:gdLst>
                          <a:gd name="T0" fmla="*/ 0 w 73"/>
                          <a:gd name="T1" fmla="*/ 42 h 91"/>
                          <a:gd name="T2" fmla="*/ 0 w 73"/>
                          <a:gd name="T3" fmla="*/ 4 h 91"/>
                          <a:gd name="T4" fmla="*/ 0 w 73"/>
                          <a:gd name="T5" fmla="*/ 12 h 91"/>
                          <a:gd name="T6" fmla="*/ 3 w 73"/>
                          <a:gd name="T7" fmla="*/ 17 h 91"/>
                          <a:gd name="T8" fmla="*/ 3 w 73"/>
                          <a:gd name="T9" fmla="*/ 54 h 91"/>
                          <a:gd name="T10" fmla="*/ 7 w 73"/>
                          <a:gd name="T11" fmla="*/ 50 h 91"/>
                          <a:gd name="T12" fmla="*/ 7 w 73"/>
                          <a:gd name="T13" fmla="*/ 37 h 91"/>
                          <a:gd name="T14" fmla="*/ 7 w 73"/>
                          <a:gd name="T15" fmla="*/ 37 h 91"/>
                          <a:gd name="T16" fmla="*/ 11 w 73"/>
                          <a:gd name="T17" fmla="*/ 42 h 91"/>
                          <a:gd name="T18" fmla="*/ 11 w 73"/>
                          <a:gd name="T19" fmla="*/ 87 h 91"/>
                          <a:gd name="T20" fmla="*/ 11 w 73"/>
                          <a:gd name="T21" fmla="*/ 37 h 91"/>
                          <a:gd name="T22" fmla="*/ 11 w 73"/>
                          <a:gd name="T23" fmla="*/ 50 h 91"/>
                          <a:gd name="T24" fmla="*/ 14 w 73"/>
                          <a:gd name="T25" fmla="*/ 54 h 91"/>
                          <a:gd name="T26" fmla="*/ 14 w 73"/>
                          <a:gd name="T27" fmla="*/ 12 h 91"/>
                          <a:gd name="T28" fmla="*/ 14 w 73"/>
                          <a:gd name="T29" fmla="*/ 75 h 91"/>
                          <a:gd name="T30" fmla="*/ 18 w 73"/>
                          <a:gd name="T31" fmla="*/ 79 h 91"/>
                          <a:gd name="T32" fmla="*/ 18 w 73"/>
                          <a:gd name="T33" fmla="*/ 91 h 91"/>
                          <a:gd name="T34" fmla="*/ 18 w 73"/>
                          <a:gd name="T35" fmla="*/ 33 h 91"/>
                          <a:gd name="T36" fmla="*/ 22 w 73"/>
                          <a:gd name="T37" fmla="*/ 29 h 91"/>
                          <a:gd name="T38" fmla="*/ 22 w 73"/>
                          <a:gd name="T39" fmla="*/ 4 h 91"/>
                          <a:gd name="T40" fmla="*/ 22 w 73"/>
                          <a:gd name="T41" fmla="*/ 21 h 91"/>
                          <a:gd name="T42" fmla="*/ 25 w 73"/>
                          <a:gd name="T43" fmla="*/ 25 h 91"/>
                          <a:gd name="T44" fmla="*/ 25 w 73"/>
                          <a:gd name="T45" fmla="*/ 54 h 91"/>
                          <a:gd name="T46" fmla="*/ 25 w 73"/>
                          <a:gd name="T47" fmla="*/ 50 h 91"/>
                          <a:gd name="T48" fmla="*/ 29 w 73"/>
                          <a:gd name="T49" fmla="*/ 46 h 91"/>
                          <a:gd name="T50" fmla="*/ 29 w 73"/>
                          <a:gd name="T51" fmla="*/ 37 h 91"/>
                          <a:gd name="T52" fmla="*/ 29 w 73"/>
                          <a:gd name="T53" fmla="*/ 46 h 91"/>
                          <a:gd name="T54" fmla="*/ 32 w 73"/>
                          <a:gd name="T55" fmla="*/ 50 h 91"/>
                          <a:gd name="T56" fmla="*/ 32 w 73"/>
                          <a:gd name="T57" fmla="*/ 75 h 91"/>
                          <a:gd name="T58" fmla="*/ 32 w 73"/>
                          <a:gd name="T59" fmla="*/ 33 h 91"/>
                          <a:gd name="T60" fmla="*/ 36 w 73"/>
                          <a:gd name="T61" fmla="*/ 25 h 91"/>
                          <a:gd name="T62" fmla="*/ 36 w 73"/>
                          <a:gd name="T63" fmla="*/ 12 h 91"/>
                          <a:gd name="T64" fmla="*/ 36 w 73"/>
                          <a:gd name="T65" fmla="*/ 83 h 91"/>
                          <a:gd name="T66" fmla="*/ 40 w 73"/>
                          <a:gd name="T67" fmla="*/ 79 h 91"/>
                          <a:gd name="T68" fmla="*/ 40 w 73"/>
                          <a:gd name="T69" fmla="*/ 25 h 91"/>
                          <a:gd name="T70" fmla="*/ 43 w 73"/>
                          <a:gd name="T71" fmla="*/ 17 h 91"/>
                          <a:gd name="T72" fmla="*/ 43 w 73"/>
                          <a:gd name="T73" fmla="*/ 0 h 91"/>
                          <a:gd name="T74" fmla="*/ 43 w 73"/>
                          <a:gd name="T75" fmla="*/ 29 h 91"/>
                          <a:gd name="T76" fmla="*/ 47 w 73"/>
                          <a:gd name="T77" fmla="*/ 33 h 91"/>
                          <a:gd name="T78" fmla="*/ 47 w 73"/>
                          <a:gd name="T79" fmla="*/ 58 h 91"/>
                          <a:gd name="T80" fmla="*/ 47 w 73"/>
                          <a:gd name="T81" fmla="*/ 50 h 91"/>
                          <a:gd name="T82" fmla="*/ 51 w 73"/>
                          <a:gd name="T83" fmla="*/ 46 h 91"/>
                          <a:gd name="T84" fmla="*/ 51 w 73"/>
                          <a:gd name="T85" fmla="*/ 37 h 91"/>
                          <a:gd name="T86" fmla="*/ 51 w 73"/>
                          <a:gd name="T87" fmla="*/ 46 h 91"/>
                          <a:gd name="T88" fmla="*/ 54 w 73"/>
                          <a:gd name="T89" fmla="*/ 50 h 91"/>
                          <a:gd name="T90" fmla="*/ 54 w 73"/>
                          <a:gd name="T91" fmla="*/ 66 h 91"/>
                          <a:gd name="T92" fmla="*/ 54 w 73"/>
                          <a:gd name="T93" fmla="*/ 29 h 91"/>
                          <a:gd name="T94" fmla="*/ 58 w 73"/>
                          <a:gd name="T95" fmla="*/ 25 h 91"/>
                          <a:gd name="T96" fmla="*/ 58 w 73"/>
                          <a:gd name="T97" fmla="*/ 21 h 91"/>
                          <a:gd name="T98" fmla="*/ 58 w 73"/>
                          <a:gd name="T99" fmla="*/ 79 h 91"/>
                          <a:gd name="T100" fmla="*/ 62 w 73"/>
                          <a:gd name="T101" fmla="*/ 75 h 91"/>
                          <a:gd name="T102" fmla="*/ 62 w 73"/>
                          <a:gd name="T103" fmla="*/ 17 h 91"/>
                          <a:gd name="T104" fmla="*/ 65 w 73"/>
                          <a:gd name="T105" fmla="*/ 12 h 91"/>
                          <a:gd name="T106" fmla="*/ 65 w 73"/>
                          <a:gd name="T107" fmla="*/ 4 h 91"/>
                          <a:gd name="T108" fmla="*/ 65 w 73"/>
                          <a:gd name="T109" fmla="*/ 42 h 91"/>
                          <a:gd name="T110" fmla="*/ 69 w 73"/>
                          <a:gd name="T111" fmla="*/ 46 h 91"/>
                          <a:gd name="T112" fmla="*/ 69 w 73"/>
                          <a:gd name="T113" fmla="*/ 54 h 91"/>
                          <a:gd name="T114" fmla="*/ 69 w 73"/>
                          <a:gd name="T115" fmla="*/ 42 h 91"/>
                          <a:gd name="T116" fmla="*/ 73 w 73"/>
                          <a:gd name="T11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91">
                            <a:moveTo>
                              <a:pt x="0" y="42"/>
                            </a:moveTo>
                            <a:lnTo>
                              <a:pt x="0" y="4"/>
                            </a:lnTo>
                            <a:lnTo>
                              <a:pt x="0" y="12"/>
                            </a:lnTo>
                            <a:lnTo>
                              <a:pt x="3" y="17"/>
                            </a:lnTo>
                            <a:lnTo>
                              <a:pt x="3" y="54"/>
                            </a:lnTo>
                            <a:lnTo>
                              <a:pt x="7" y="50"/>
                            </a:lnTo>
                            <a:lnTo>
                              <a:pt x="7" y="37"/>
                            </a:lnTo>
                            <a:lnTo>
                              <a:pt x="7" y="37"/>
                            </a:lnTo>
                            <a:lnTo>
                              <a:pt x="11" y="42"/>
                            </a:lnTo>
                            <a:lnTo>
                              <a:pt x="11" y="87"/>
                            </a:lnTo>
                            <a:lnTo>
                              <a:pt x="11" y="37"/>
                            </a:lnTo>
                            <a:lnTo>
                              <a:pt x="11" y="50"/>
                            </a:lnTo>
                            <a:lnTo>
                              <a:pt x="14" y="54"/>
                            </a:lnTo>
                            <a:lnTo>
                              <a:pt x="14" y="12"/>
                            </a:lnTo>
                            <a:lnTo>
                              <a:pt x="14" y="75"/>
                            </a:lnTo>
                            <a:lnTo>
                              <a:pt x="18" y="79"/>
                            </a:lnTo>
                            <a:lnTo>
                              <a:pt x="18" y="91"/>
                            </a:lnTo>
                            <a:lnTo>
                              <a:pt x="18" y="33"/>
                            </a:lnTo>
                            <a:lnTo>
                              <a:pt x="22" y="29"/>
                            </a:lnTo>
                            <a:lnTo>
                              <a:pt x="22" y="4"/>
                            </a:lnTo>
                            <a:lnTo>
                              <a:pt x="22" y="21"/>
                            </a:lnTo>
                            <a:lnTo>
                              <a:pt x="25" y="25"/>
                            </a:lnTo>
                            <a:lnTo>
                              <a:pt x="25" y="54"/>
                            </a:lnTo>
                            <a:lnTo>
                              <a:pt x="25" y="50"/>
                            </a:lnTo>
                            <a:lnTo>
                              <a:pt x="29" y="46"/>
                            </a:lnTo>
                            <a:lnTo>
                              <a:pt x="29" y="37"/>
                            </a:lnTo>
                            <a:lnTo>
                              <a:pt x="29" y="46"/>
                            </a:lnTo>
                            <a:lnTo>
                              <a:pt x="32" y="50"/>
                            </a:lnTo>
                            <a:lnTo>
                              <a:pt x="32" y="75"/>
                            </a:lnTo>
                            <a:lnTo>
                              <a:pt x="32" y="33"/>
                            </a:lnTo>
                            <a:lnTo>
                              <a:pt x="36" y="25"/>
                            </a:lnTo>
                            <a:lnTo>
                              <a:pt x="36" y="12"/>
                            </a:lnTo>
                            <a:lnTo>
                              <a:pt x="36" y="83"/>
                            </a:lnTo>
                            <a:lnTo>
                              <a:pt x="40" y="79"/>
                            </a:lnTo>
                            <a:lnTo>
                              <a:pt x="40" y="25"/>
                            </a:lnTo>
                            <a:lnTo>
                              <a:pt x="43" y="17"/>
                            </a:lnTo>
                            <a:lnTo>
                              <a:pt x="43" y="0"/>
                            </a:lnTo>
                            <a:lnTo>
                              <a:pt x="43" y="29"/>
                            </a:lnTo>
                            <a:lnTo>
                              <a:pt x="47" y="33"/>
                            </a:lnTo>
                            <a:lnTo>
                              <a:pt x="47" y="58"/>
                            </a:lnTo>
                            <a:lnTo>
                              <a:pt x="47" y="50"/>
                            </a:lnTo>
                            <a:lnTo>
                              <a:pt x="51" y="46"/>
                            </a:lnTo>
                            <a:lnTo>
                              <a:pt x="51" y="37"/>
                            </a:lnTo>
                            <a:lnTo>
                              <a:pt x="51" y="46"/>
                            </a:lnTo>
                            <a:lnTo>
                              <a:pt x="54" y="50"/>
                            </a:lnTo>
                            <a:lnTo>
                              <a:pt x="54" y="66"/>
                            </a:lnTo>
                            <a:lnTo>
                              <a:pt x="54" y="29"/>
                            </a:lnTo>
                            <a:lnTo>
                              <a:pt x="58" y="25"/>
                            </a:lnTo>
                            <a:lnTo>
                              <a:pt x="58" y="21"/>
                            </a:lnTo>
                            <a:lnTo>
                              <a:pt x="58" y="79"/>
                            </a:lnTo>
                            <a:lnTo>
                              <a:pt x="62" y="75"/>
                            </a:lnTo>
                            <a:lnTo>
                              <a:pt x="62" y="17"/>
                            </a:lnTo>
                            <a:lnTo>
                              <a:pt x="65" y="12"/>
                            </a:lnTo>
                            <a:lnTo>
                              <a:pt x="65" y="4"/>
                            </a:lnTo>
                            <a:lnTo>
                              <a:pt x="65" y="42"/>
                            </a:lnTo>
                            <a:lnTo>
                              <a:pt x="69" y="46"/>
                            </a:lnTo>
                            <a:lnTo>
                              <a:pt x="69" y="54"/>
                            </a:lnTo>
                            <a:lnTo>
                              <a:pt x="69" y="42"/>
                            </a:lnTo>
                            <a:lnTo>
                              <a:pt x="73"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14"/>
                      <p:cNvSpPr>
                        <a:spLocks noChangeArrowheads="1"/>
                      </p:cNvSpPr>
                      <p:nvPr/>
                    </p:nvSpPr>
                    <p:spPr bwMode="auto">
                      <a:xfrm>
                        <a:off x="695" y="2157"/>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15"/>
                      <p:cNvSpPr>
                        <a:spLocks noChangeArrowheads="1"/>
                      </p:cNvSpPr>
                      <p:nvPr/>
                    </p:nvSpPr>
                    <p:spPr bwMode="auto">
                      <a:xfrm>
                        <a:off x="695" y="2157"/>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116"/>
                      <p:cNvSpPr>
                        <a:spLocks noChangeShapeType="1"/>
                      </p:cNvSpPr>
                      <p:nvPr/>
                    </p:nvSpPr>
                    <p:spPr bwMode="auto">
                      <a:xfrm>
                        <a:off x="695" y="215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117"/>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118"/>
                      <p:cNvSpPr>
                        <a:spLocks noChangeShapeType="1"/>
                      </p:cNvSpPr>
                      <p:nvPr/>
                    </p:nvSpPr>
                    <p:spPr bwMode="auto">
                      <a:xfrm flipV="1">
                        <a:off x="2557"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119"/>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120"/>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121"/>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122"/>
                      <p:cNvSpPr>
                        <a:spLocks noChangeShapeType="1"/>
                      </p:cNvSpPr>
                      <p:nvPr/>
                    </p:nvSpPr>
                    <p:spPr bwMode="auto">
                      <a:xfrm flipV="1">
                        <a:off x="929"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23"/>
                      <p:cNvSpPr>
                        <a:spLocks noChangeShapeType="1"/>
                      </p:cNvSpPr>
                      <p:nvPr/>
                    </p:nvSpPr>
                    <p:spPr bwMode="auto">
                      <a:xfrm>
                        <a:off x="929"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Rectangle 124"/>
                      <p:cNvSpPr>
                        <a:spLocks noChangeArrowheads="1"/>
                      </p:cNvSpPr>
                      <p:nvPr/>
                    </p:nvSpPr>
                    <p:spPr bwMode="auto">
                      <a:xfrm>
                        <a:off x="882"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35" name="Line 125"/>
                      <p:cNvSpPr>
                        <a:spLocks noChangeShapeType="1"/>
                      </p:cNvSpPr>
                      <p:nvPr/>
                    </p:nvSpPr>
                    <p:spPr bwMode="auto">
                      <a:xfrm flipV="1">
                        <a:off x="1167"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26"/>
                      <p:cNvSpPr>
                        <a:spLocks noChangeShapeType="1"/>
                      </p:cNvSpPr>
                      <p:nvPr/>
                    </p:nvSpPr>
                    <p:spPr bwMode="auto">
                      <a:xfrm>
                        <a:off x="1167"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27"/>
                      <p:cNvSpPr>
                        <a:spLocks noChangeArrowheads="1"/>
                      </p:cNvSpPr>
                      <p:nvPr/>
                    </p:nvSpPr>
                    <p:spPr bwMode="auto">
                      <a:xfrm>
                        <a:off x="1119"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38" name="Line 128"/>
                      <p:cNvSpPr>
                        <a:spLocks noChangeShapeType="1"/>
                      </p:cNvSpPr>
                      <p:nvPr/>
                    </p:nvSpPr>
                    <p:spPr bwMode="auto">
                      <a:xfrm flipV="1">
                        <a:off x="1408"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29"/>
                      <p:cNvSpPr>
                        <a:spLocks noChangeShapeType="1"/>
                      </p:cNvSpPr>
                      <p:nvPr/>
                    </p:nvSpPr>
                    <p:spPr bwMode="auto">
                      <a:xfrm>
                        <a:off x="1408"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30"/>
                      <p:cNvSpPr>
                        <a:spLocks noChangeArrowheads="1"/>
                      </p:cNvSpPr>
                      <p:nvPr/>
                    </p:nvSpPr>
                    <p:spPr bwMode="auto">
                      <a:xfrm>
                        <a:off x="1361"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41" name="Line 131"/>
                      <p:cNvSpPr>
                        <a:spLocks noChangeShapeType="1"/>
                      </p:cNvSpPr>
                      <p:nvPr/>
                    </p:nvSpPr>
                    <p:spPr bwMode="auto">
                      <a:xfrm flipV="1">
                        <a:off x="1650"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32"/>
                      <p:cNvSpPr>
                        <a:spLocks noChangeShapeType="1"/>
                      </p:cNvSpPr>
                      <p:nvPr/>
                    </p:nvSpPr>
                    <p:spPr bwMode="auto">
                      <a:xfrm>
                        <a:off x="1650"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33"/>
                      <p:cNvSpPr>
                        <a:spLocks noChangeArrowheads="1"/>
                      </p:cNvSpPr>
                      <p:nvPr/>
                    </p:nvSpPr>
                    <p:spPr bwMode="auto">
                      <a:xfrm>
                        <a:off x="1602"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244" name="Line 134"/>
                      <p:cNvSpPr>
                        <a:spLocks noChangeShapeType="1"/>
                      </p:cNvSpPr>
                      <p:nvPr/>
                    </p:nvSpPr>
                    <p:spPr bwMode="auto">
                      <a:xfrm flipV="1">
                        <a:off x="1888"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135"/>
                      <p:cNvSpPr>
                        <a:spLocks noChangeShapeType="1"/>
                      </p:cNvSpPr>
                      <p:nvPr/>
                    </p:nvSpPr>
                    <p:spPr bwMode="auto">
                      <a:xfrm>
                        <a:off x="1888"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36"/>
                      <p:cNvSpPr>
                        <a:spLocks noChangeArrowheads="1"/>
                      </p:cNvSpPr>
                      <p:nvPr/>
                    </p:nvSpPr>
                    <p:spPr bwMode="auto">
                      <a:xfrm>
                        <a:off x="1840"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247" name="Line 137"/>
                      <p:cNvSpPr>
                        <a:spLocks noChangeShapeType="1"/>
                      </p:cNvSpPr>
                      <p:nvPr/>
                    </p:nvSpPr>
                    <p:spPr bwMode="auto">
                      <a:xfrm flipV="1">
                        <a:off x="2129"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138"/>
                      <p:cNvSpPr>
                        <a:spLocks noChangeShapeType="1"/>
                      </p:cNvSpPr>
                      <p:nvPr/>
                    </p:nvSpPr>
                    <p:spPr bwMode="auto">
                      <a:xfrm>
                        <a:off x="2129"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39"/>
                      <p:cNvSpPr>
                        <a:spLocks noChangeArrowheads="1"/>
                      </p:cNvSpPr>
                      <p:nvPr/>
                    </p:nvSpPr>
                    <p:spPr bwMode="auto">
                      <a:xfrm>
                        <a:off x="2081"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250" name="Line 140"/>
                      <p:cNvSpPr>
                        <a:spLocks noChangeShapeType="1"/>
                      </p:cNvSpPr>
                      <p:nvPr/>
                    </p:nvSpPr>
                    <p:spPr bwMode="auto">
                      <a:xfrm flipV="1">
                        <a:off x="2370" y="2485"/>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141"/>
                      <p:cNvSpPr>
                        <a:spLocks noChangeShapeType="1"/>
                      </p:cNvSpPr>
                      <p:nvPr/>
                    </p:nvSpPr>
                    <p:spPr bwMode="auto">
                      <a:xfrm>
                        <a:off x="2370" y="2157"/>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42"/>
                      <p:cNvSpPr>
                        <a:spLocks noChangeArrowheads="1"/>
                      </p:cNvSpPr>
                      <p:nvPr/>
                    </p:nvSpPr>
                    <p:spPr bwMode="auto">
                      <a:xfrm>
                        <a:off x="2323" y="252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253" name="Line 143"/>
                      <p:cNvSpPr>
                        <a:spLocks noChangeShapeType="1"/>
                      </p:cNvSpPr>
                      <p:nvPr/>
                    </p:nvSpPr>
                    <p:spPr bwMode="auto">
                      <a:xfrm>
                        <a:off x="695" y="2510"/>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144"/>
                      <p:cNvSpPr>
                        <a:spLocks noChangeShapeType="1"/>
                      </p:cNvSpPr>
                      <p:nvPr/>
                    </p:nvSpPr>
                    <p:spPr bwMode="auto">
                      <a:xfrm flipH="1">
                        <a:off x="2535" y="2510"/>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45"/>
                      <p:cNvSpPr>
                        <a:spLocks noChangeArrowheads="1"/>
                      </p:cNvSpPr>
                      <p:nvPr/>
                    </p:nvSpPr>
                    <p:spPr bwMode="auto">
                      <a:xfrm>
                        <a:off x="578" y="2464"/>
                        <a:ext cx="9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256" name="Line 146"/>
                      <p:cNvSpPr>
                        <a:spLocks noChangeShapeType="1"/>
                      </p:cNvSpPr>
                      <p:nvPr/>
                    </p:nvSpPr>
                    <p:spPr bwMode="auto">
                      <a:xfrm>
                        <a:off x="695" y="2348"/>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47"/>
                      <p:cNvSpPr>
                        <a:spLocks noChangeShapeType="1"/>
                      </p:cNvSpPr>
                      <p:nvPr/>
                    </p:nvSpPr>
                    <p:spPr bwMode="auto">
                      <a:xfrm flipH="1">
                        <a:off x="2535" y="234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48"/>
                      <p:cNvSpPr>
                        <a:spLocks noChangeArrowheads="1"/>
                      </p:cNvSpPr>
                      <p:nvPr/>
                    </p:nvSpPr>
                    <p:spPr bwMode="auto">
                      <a:xfrm>
                        <a:off x="640" y="2302"/>
                        <a:ext cx="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259" name="Line 149"/>
                      <p:cNvSpPr>
                        <a:spLocks noChangeShapeType="1"/>
                      </p:cNvSpPr>
                      <p:nvPr/>
                    </p:nvSpPr>
                    <p:spPr bwMode="auto">
                      <a:xfrm>
                        <a:off x="695" y="218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150"/>
                      <p:cNvSpPr>
                        <a:spLocks noChangeShapeType="1"/>
                      </p:cNvSpPr>
                      <p:nvPr/>
                    </p:nvSpPr>
                    <p:spPr bwMode="auto">
                      <a:xfrm flipH="1">
                        <a:off x="2535" y="218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51"/>
                      <p:cNvSpPr>
                        <a:spLocks noChangeArrowheads="1"/>
                      </p:cNvSpPr>
                      <p:nvPr/>
                    </p:nvSpPr>
                    <p:spPr bwMode="auto">
                      <a:xfrm>
                        <a:off x="600" y="214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262" name="Line 152"/>
                      <p:cNvSpPr>
                        <a:spLocks noChangeShapeType="1"/>
                      </p:cNvSpPr>
                      <p:nvPr/>
                    </p:nvSpPr>
                    <p:spPr bwMode="auto">
                      <a:xfrm>
                        <a:off x="695" y="2157"/>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153"/>
                      <p:cNvSpPr>
                        <a:spLocks noChangeShapeType="1"/>
                      </p:cNvSpPr>
                      <p:nvPr/>
                    </p:nvSpPr>
                    <p:spPr bwMode="auto">
                      <a:xfrm>
                        <a:off x="695" y="2510"/>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154"/>
                      <p:cNvSpPr>
                        <a:spLocks noChangeShapeType="1"/>
                      </p:cNvSpPr>
                      <p:nvPr/>
                    </p:nvSpPr>
                    <p:spPr bwMode="auto">
                      <a:xfrm flipV="1">
                        <a:off x="2557"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155"/>
                      <p:cNvSpPr>
                        <a:spLocks noChangeShapeType="1"/>
                      </p:cNvSpPr>
                      <p:nvPr/>
                    </p:nvSpPr>
                    <p:spPr bwMode="auto">
                      <a:xfrm flipV="1">
                        <a:off x="695" y="2157"/>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56"/>
                      <p:cNvSpPr>
                        <a:spLocks/>
                      </p:cNvSpPr>
                      <p:nvPr/>
                    </p:nvSpPr>
                    <p:spPr bwMode="auto">
                      <a:xfrm>
                        <a:off x="695" y="2182"/>
                        <a:ext cx="611" cy="120"/>
                      </a:xfrm>
                      <a:custGeom>
                        <a:avLst/>
                        <a:gdLst>
                          <a:gd name="T0" fmla="*/ 11 w 611"/>
                          <a:gd name="T1" fmla="*/ 16 h 120"/>
                          <a:gd name="T2" fmla="*/ 26 w 611"/>
                          <a:gd name="T3" fmla="*/ 12 h 120"/>
                          <a:gd name="T4" fmla="*/ 40 w 611"/>
                          <a:gd name="T5" fmla="*/ 8 h 120"/>
                          <a:gd name="T6" fmla="*/ 55 w 611"/>
                          <a:gd name="T7" fmla="*/ 8 h 120"/>
                          <a:gd name="T8" fmla="*/ 69 w 611"/>
                          <a:gd name="T9" fmla="*/ 4 h 120"/>
                          <a:gd name="T10" fmla="*/ 84 w 611"/>
                          <a:gd name="T11" fmla="*/ 4 h 120"/>
                          <a:gd name="T12" fmla="*/ 99 w 611"/>
                          <a:gd name="T13" fmla="*/ 4 h 120"/>
                          <a:gd name="T14" fmla="*/ 113 w 611"/>
                          <a:gd name="T15" fmla="*/ 4 h 120"/>
                          <a:gd name="T16" fmla="*/ 128 w 611"/>
                          <a:gd name="T17" fmla="*/ 4 h 120"/>
                          <a:gd name="T18" fmla="*/ 143 w 611"/>
                          <a:gd name="T19" fmla="*/ 4 h 120"/>
                          <a:gd name="T20" fmla="*/ 157 w 611"/>
                          <a:gd name="T21" fmla="*/ 4 h 120"/>
                          <a:gd name="T22" fmla="*/ 168 w 611"/>
                          <a:gd name="T23" fmla="*/ 0 h 120"/>
                          <a:gd name="T24" fmla="*/ 183 w 611"/>
                          <a:gd name="T25" fmla="*/ 0 h 120"/>
                          <a:gd name="T26" fmla="*/ 198 w 611"/>
                          <a:gd name="T27" fmla="*/ 0 h 120"/>
                          <a:gd name="T28" fmla="*/ 212 w 611"/>
                          <a:gd name="T29" fmla="*/ 0 h 120"/>
                          <a:gd name="T30" fmla="*/ 227 w 611"/>
                          <a:gd name="T31" fmla="*/ 0 h 120"/>
                          <a:gd name="T32" fmla="*/ 241 w 611"/>
                          <a:gd name="T33" fmla="*/ 0 h 120"/>
                          <a:gd name="T34" fmla="*/ 256 w 611"/>
                          <a:gd name="T35" fmla="*/ 0 h 120"/>
                          <a:gd name="T36" fmla="*/ 271 w 611"/>
                          <a:gd name="T37" fmla="*/ 0 h 120"/>
                          <a:gd name="T38" fmla="*/ 285 w 611"/>
                          <a:gd name="T39" fmla="*/ 4 h 120"/>
                          <a:gd name="T40" fmla="*/ 300 w 611"/>
                          <a:gd name="T41" fmla="*/ 4 h 120"/>
                          <a:gd name="T42" fmla="*/ 315 w 611"/>
                          <a:gd name="T43" fmla="*/ 8 h 120"/>
                          <a:gd name="T44" fmla="*/ 329 w 611"/>
                          <a:gd name="T45" fmla="*/ 12 h 120"/>
                          <a:gd name="T46" fmla="*/ 344 w 611"/>
                          <a:gd name="T47" fmla="*/ 12 h 120"/>
                          <a:gd name="T48" fmla="*/ 358 w 611"/>
                          <a:gd name="T49" fmla="*/ 16 h 120"/>
                          <a:gd name="T50" fmla="*/ 373 w 611"/>
                          <a:gd name="T51" fmla="*/ 21 h 120"/>
                          <a:gd name="T52" fmla="*/ 388 w 611"/>
                          <a:gd name="T53" fmla="*/ 25 h 120"/>
                          <a:gd name="T54" fmla="*/ 402 w 611"/>
                          <a:gd name="T55" fmla="*/ 29 h 120"/>
                          <a:gd name="T56" fmla="*/ 413 w 611"/>
                          <a:gd name="T57" fmla="*/ 33 h 120"/>
                          <a:gd name="T58" fmla="*/ 428 w 611"/>
                          <a:gd name="T59" fmla="*/ 37 h 120"/>
                          <a:gd name="T60" fmla="*/ 443 w 611"/>
                          <a:gd name="T61" fmla="*/ 41 h 120"/>
                          <a:gd name="T62" fmla="*/ 457 w 611"/>
                          <a:gd name="T63" fmla="*/ 46 h 120"/>
                          <a:gd name="T64" fmla="*/ 472 w 611"/>
                          <a:gd name="T65" fmla="*/ 46 h 120"/>
                          <a:gd name="T66" fmla="*/ 487 w 611"/>
                          <a:gd name="T67" fmla="*/ 50 h 120"/>
                          <a:gd name="T68" fmla="*/ 501 w 611"/>
                          <a:gd name="T69" fmla="*/ 50 h 120"/>
                          <a:gd name="T70" fmla="*/ 516 w 611"/>
                          <a:gd name="T71" fmla="*/ 54 h 120"/>
                          <a:gd name="T72" fmla="*/ 530 w 611"/>
                          <a:gd name="T73" fmla="*/ 58 h 120"/>
                          <a:gd name="T74" fmla="*/ 545 w 611"/>
                          <a:gd name="T75" fmla="*/ 66 h 120"/>
                          <a:gd name="T76" fmla="*/ 560 w 611"/>
                          <a:gd name="T77" fmla="*/ 75 h 120"/>
                          <a:gd name="T78" fmla="*/ 574 w 611"/>
                          <a:gd name="T79" fmla="*/ 83 h 120"/>
                          <a:gd name="T80" fmla="*/ 589 w 611"/>
                          <a:gd name="T81" fmla="*/ 95 h 120"/>
                          <a:gd name="T82" fmla="*/ 604 w 611"/>
                          <a:gd name="T8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120">
                            <a:moveTo>
                              <a:pt x="0" y="25"/>
                            </a:moveTo>
                            <a:lnTo>
                              <a:pt x="7" y="21"/>
                            </a:lnTo>
                            <a:lnTo>
                              <a:pt x="11" y="16"/>
                            </a:lnTo>
                            <a:lnTo>
                              <a:pt x="15" y="16"/>
                            </a:lnTo>
                            <a:lnTo>
                              <a:pt x="22" y="16"/>
                            </a:lnTo>
                            <a:lnTo>
                              <a:pt x="26" y="12"/>
                            </a:lnTo>
                            <a:lnTo>
                              <a:pt x="29" y="12"/>
                            </a:lnTo>
                            <a:lnTo>
                              <a:pt x="37" y="12"/>
                            </a:lnTo>
                            <a:lnTo>
                              <a:pt x="40" y="8"/>
                            </a:lnTo>
                            <a:lnTo>
                              <a:pt x="44" y="8"/>
                            </a:lnTo>
                            <a:lnTo>
                              <a:pt x="51" y="8"/>
                            </a:lnTo>
                            <a:lnTo>
                              <a:pt x="55" y="8"/>
                            </a:lnTo>
                            <a:lnTo>
                              <a:pt x="58" y="8"/>
                            </a:lnTo>
                            <a:lnTo>
                              <a:pt x="66" y="8"/>
                            </a:lnTo>
                            <a:lnTo>
                              <a:pt x="69" y="4"/>
                            </a:lnTo>
                            <a:lnTo>
                              <a:pt x="73" y="4"/>
                            </a:lnTo>
                            <a:lnTo>
                              <a:pt x="80" y="4"/>
                            </a:lnTo>
                            <a:lnTo>
                              <a:pt x="84" y="4"/>
                            </a:lnTo>
                            <a:lnTo>
                              <a:pt x="88" y="4"/>
                            </a:lnTo>
                            <a:lnTo>
                              <a:pt x="91" y="4"/>
                            </a:lnTo>
                            <a:lnTo>
                              <a:pt x="99" y="4"/>
                            </a:lnTo>
                            <a:lnTo>
                              <a:pt x="102" y="4"/>
                            </a:lnTo>
                            <a:lnTo>
                              <a:pt x="106" y="4"/>
                            </a:lnTo>
                            <a:lnTo>
                              <a:pt x="113" y="4"/>
                            </a:lnTo>
                            <a:lnTo>
                              <a:pt x="117" y="4"/>
                            </a:lnTo>
                            <a:lnTo>
                              <a:pt x="121" y="4"/>
                            </a:lnTo>
                            <a:lnTo>
                              <a:pt x="128" y="4"/>
                            </a:lnTo>
                            <a:lnTo>
                              <a:pt x="132" y="4"/>
                            </a:lnTo>
                            <a:lnTo>
                              <a:pt x="135" y="4"/>
                            </a:lnTo>
                            <a:lnTo>
                              <a:pt x="143" y="4"/>
                            </a:lnTo>
                            <a:lnTo>
                              <a:pt x="146" y="4"/>
                            </a:lnTo>
                            <a:lnTo>
                              <a:pt x="150" y="4"/>
                            </a:lnTo>
                            <a:lnTo>
                              <a:pt x="157" y="4"/>
                            </a:lnTo>
                            <a:lnTo>
                              <a:pt x="161" y="4"/>
                            </a:lnTo>
                            <a:lnTo>
                              <a:pt x="165" y="0"/>
                            </a:lnTo>
                            <a:lnTo>
                              <a:pt x="168" y="0"/>
                            </a:lnTo>
                            <a:lnTo>
                              <a:pt x="176" y="0"/>
                            </a:lnTo>
                            <a:lnTo>
                              <a:pt x="179" y="0"/>
                            </a:lnTo>
                            <a:lnTo>
                              <a:pt x="183" y="0"/>
                            </a:lnTo>
                            <a:lnTo>
                              <a:pt x="190" y="0"/>
                            </a:lnTo>
                            <a:lnTo>
                              <a:pt x="194" y="0"/>
                            </a:lnTo>
                            <a:lnTo>
                              <a:pt x="198" y="0"/>
                            </a:lnTo>
                            <a:lnTo>
                              <a:pt x="205" y="0"/>
                            </a:lnTo>
                            <a:lnTo>
                              <a:pt x="208" y="0"/>
                            </a:lnTo>
                            <a:lnTo>
                              <a:pt x="212" y="0"/>
                            </a:lnTo>
                            <a:lnTo>
                              <a:pt x="219" y="0"/>
                            </a:lnTo>
                            <a:lnTo>
                              <a:pt x="223" y="0"/>
                            </a:lnTo>
                            <a:lnTo>
                              <a:pt x="227" y="0"/>
                            </a:lnTo>
                            <a:lnTo>
                              <a:pt x="234" y="0"/>
                            </a:lnTo>
                            <a:lnTo>
                              <a:pt x="238" y="0"/>
                            </a:lnTo>
                            <a:lnTo>
                              <a:pt x="241" y="0"/>
                            </a:lnTo>
                            <a:lnTo>
                              <a:pt x="245" y="0"/>
                            </a:lnTo>
                            <a:lnTo>
                              <a:pt x="252" y="0"/>
                            </a:lnTo>
                            <a:lnTo>
                              <a:pt x="256" y="0"/>
                            </a:lnTo>
                            <a:lnTo>
                              <a:pt x="260" y="0"/>
                            </a:lnTo>
                            <a:lnTo>
                              <a:pt x="267" y="0"/>
                            </a:lnTo>
                            <a:lnTo>
                              <a:pt x="271" y="0"/>
                            </a:lnTo>
                            <a:lnTo>
                              <a:pt x="274" y="0"/>
                            </a:lnTo>
                            <a:lnTo>
                              <a:pt x="282" y="4"/>
                            </a:lnTo>
                            <a:lnTo>
                              <a:pt x="285" y="4"/>
                            </a:lnTo>
                            <a:lnTo>
                              <a:pt x="289" y="4"/>
                            </a:lnTo>
                            <a:lnTo>
                              <a:pt x="296" y="4"/>
                            </a:lnTo>
                            <a:lnTo>
                              <a:pt x="300" y="4"/>
                            </a:lnTo>
                            <a:lnTo>
                              <a:pt x="304" y="4"/>
                            </a:lnTo>
                            <a:lnTo>
                              <a:pt x="311" y="8"/>
                            </a:lnTo>
                            <a:lnTo>
                              <a:pt x="315" y="8"/>
                            </a:lnTo>
                            <a:lnTo>
                              <a:pt x="318" y="8"/>
                            </a:lnTo>
                            <a:lnTo>
                              <a:pt x="322" y="8"/>
                            </a:lnTo>
                            <a:lnTo>
                              <a:pt x="329" y="12"/>
                            </a:lnTo>
                            <a:lnTo>
                              <a:pt x="333" y="12"/>
                            </a:lnTo>
                            <a:lnTo>
                              <a:pt x="337" y="12"/>
                            </a:lnTo>
                            <a:lnTo>
                              <a:pt x="344" y="12"/>
                            </a:lnTo>
                            <a:lnTo>
                              <a:pt x="348" y="16"/>
                            </a:lnTo>
                            <a:lnTo>
                              <a:pt x="351" y="16"/>
                            </a:lnTo>
                            <a:lnTo>
                              <a:pt x="358" y="16"/>
                            </a:lnTo>
                            <a:lnTo>
                              <a:pt x="362" y="21"/>
                            </a:lnTo>
                            <a:lnTo>
                              <a:pt x="366" y="21"/>
                            </a:lnTo>
                            <a:lnTo>
                              <a:pt x="373" y="21"/>
                            </a:lnTo>
                            <a:lnTo>
                              <a:pt x="377" y="25"/>
                            </a:lnTo>
                            <a:lnTo>
                              <a:pt x="380" y="25"/>
                            </a:lnTo>
                            <a:lnTo>
                              <a:pt x="388" y="25"/>
                            </a:lnTo>
                            <a:lnTo>
                              <a:pt x="391" y="29"/>
                            </a:lnTo>
                            <a:lnTo>
                              <a:pt x="395" y="29"/>
                            </a:lnTo>
                            <a:lnTo>
                              <a:pt x="402" y="29"/>
                            </a:lnTo>
                            <a:lnTo>
                              <a:pt x="406" y="33"/>
                            </a:lnTo>
                            <a:lnTo>
                              <a:pt x="410" y="33"/>
                            </a:lnTo>
                            <a:lnTo>
                              <a:pt x="413" y="33"/>
                            </a:lnTo>
                            <a:lnTo>
                              <a:pt x="421" y="33"/>
                            </a:lnTo>
                            <a:lnTo>
                              <a:pt x="424" y="37"/>
                            </a:lnTo>
                            <a:lnTo>
                              <a:pt x="428" y="37"/>
                            </a:lnTo>
                            <a:lnTo>
                              <a:pt x="435" y="37"/>
                            </a:lnTo>
                            <a:lnTo>
                              <a:pt x="439" y="41"/>
                            </a:lnTo>
                            <a:lnTo>
                              <a:pt x="443" y="41"/>
                            </a:lnTo>
                            <a:lnTo>
                              <a:pt x="450" y="41"/>
                            </a:lnTo>
                            <a:lnTo>
                              <a:pt x="454" y="41"/>
                            </a:lnTo>
                            <a:lnTo>
                              <a:pt x="457" y="46"/>
                            </a:lnTo>
                            <a:lnTo>
                              <a:pt x="465" y="46"/>
                            </a:lnTo>
                            <a:lnTo>
                              <a:pt x="468" y="46"/>
                            </a:lnTo>
                            <a:lnTo>
                              <a:pt x="472" y="46"/>
                            </a:lnTo>
                            <a:lnTo>
                              <a:pt x="479" y="46"/>
                            </a:lnTo>
                            <a:lnTo>
                              <a:pt x="483" y="50"/>
                            </a:lnTo>
                            <a:lnTo>
                              <a:pt x="487" y="50"/>
                            </a:lnTo>
                            <a:lnTo>
                              <a:pt x="490" y="50"/>
                            </a:lnTo>
                            <a:lnTo>
                              <a:pt x="498" y="50"/>
                            </a:lnTo>
                            <a:lnTo>
                              <a:pt x="501" y="50"/>
                            </a:lnTo>
                            <a:lnTo>
                              <a:pt x="505" y="54"/>
                            </a:lnTo>
                            <a:lnTo>
                              <a:pt x="512" y="54"/>
                            </a:lnTo>
                            <a:lnTo>
                              <a:pt x="516" y="54"/>
                            </a:lnTo>
                            <a:lnTo>
                              <a:pt x="519" y="58"/>
                            </a:lnTo>
                            <a:lnTo>
                              <a:pt x="527" y="58"/>
                            </a:lnTo>
                            <a:lnTo>
                              <a:pt x="530" y="58"/>
                            </a:lnTo>
                            <a:lnTo>
                              <a:pt x="534" y="62"/>
                            </a:lnTo>
                            <a:lnTo>
                              <a:pt x="541" y="62"/>
                            </a:lnTo>
                            <a:lnTo>
                              <a:pt x="545" y="66"/>
                            </a:lnTo>
                            <a:lnTo>
                              <a:pt x="549" y="66"/>
                            </a:lnTo>
                            <a:lnTo>
                              <a:pt x="556" y="71"/>
                            </a:lnTo>
                            <a:lnTo>
                              <a:pt x="560" y="75"/>
                            </a:lnTo>
                            <a:lnTo>
                              <a:pt x="563" y="75"/>
                            </a:lnTo>
                            <a:lnTo>
                              <a:pt x="567" y="79"/>
                            </a:lnTo>
                            <a:lnTo>
                              <a:pt x="574" y="83"/>
                            </a:lnTo>
                            <a:lnTo>
                              <a:pt x="578" y="87"/>
                            </a:lnTo>
                            <a:lnTo>
                              <a:pt x="582" y="91"/>
                            </a:lnTo>
                            <a:lnTo>
                              <a:pt x="589" y="95"/>
                            </a:lnTo>
                            <a:lnTo>
                              <a:pt x="593" y="100"/>
                            </a:lnTo>
                            <a:lnTo>
                              <a:pt x="596" y="104"/>
                            </a:lnTo>
                            <a:lnTo>
                              <a:pt x="604" y="112"/>
                            </a:lnTo>
                            <a:lnTo>
                              <a:pt x="607" y="116"/>
                            </a:lnTo>
                            <a:lnTo>
                              <a:pt x="611" y="1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157"/>
                      <p:cNvSpPr>
                        <a:spLocks/>
                      </p:cNvSpPr>
                      <p:nvPr/>
                    </p:nvSpPr>
                    <p:spPr bwMode="auto">
                      <a:xfrm>
                        <a:off x="1306" y="2203"/>
                        <a:ext cx="611" cy="228"/>
                      </a:xfrm>
                      <a:custGeom>
                        <a:avLst/>
                        <a:gdLst>
                          <a:gd name="T0" fmla="*/ 11 w 611"/>
                          <a:gd name="T1" fmla="*/ 112 h 228"/>
                          <a:gd name="T2" fmla="*/ 26 w 611"/>
                          <a:gd name="T3" fmla="*/ 128 h 228"/>
                          <a:gd name="T4" fmla="*/ 40 w 611"/>
                          <a:gd name="T5" fmla="*/ 149 h 228"/>
                          <a:gd name="T6" fmla="*/ 55 w 611"/>
                          <a:gd name="T7" fmla="*/ 166 h 228"/>
                          <a:gd name="T8" fmla="*/ 69 w 611"/>
                          <a:gd name="T9" fmla="*/ 182 h 228"/>
                          <a:gd name="T10" fmla="*/ 84 w 611"/>
                          <a:gd name="T11" fmla="*/ 199 h 228"/>
                          <a:gd name="T12" fmla="*/ 99 w 611"/>
                          <a:gd name="T13" fmla="*/ 212 h 228"/>
                          <a:gd name="T14" fmla="*/ 113 w 611"/>
                          <a:gd name="T15" fmla="*/ 220 h 228"/>
                          <a:gd name="T16" fmla="*/ 124 w 611"/>
                          <a:gd name="T17" fmla="*/ 224 h 228"/>
                          <a:gd name="T18" fmla="*/ 139 w 611"/>
                          <a:gd name="T19" fmla="*/ 228 h 228"/>
                          <a:gd name="T20" fmla="*/ 154 w 611"/>
                          <a:gd name="T21" fmla="*/ 228 h 228"/>
                          <a:gd name="T22" fmla="*/ 168 w 611"/>
                          <a:gd name="T23" fmla="*/ 224 h 228"/>
                          <a:gd name="T24" fmla="*/ 183 w 611"/>
                          <a:gd name="T25" fmla="*/ 216 h 228"/>
                          <a:gd name="T26" fmla="*/ 197 w 611"/>
                          <a:gd name="T27" fmla="*/ 207 h 228"/>
                          <a:gd name="T28" fmla="*/ 212 w 611"/>
                          <a:gd name="T29" fmla="*/ 199 h 228"/>
                          <a:gd name="T30" fmla="*/ 227 w 611"/>
                          <a:gd name="T31" fmla="*/ 191 h 228"/>
                          <a:gd name="T32" fmla="*/ 241 w 611"/>
                          <a:gd name="T33" fmla="*/ 178 h 228"/>
                          <a:gd name="T34" fmla="*/ 256 w 611"/>
                          <a:gd name="T35" fmla="*/ 166 h 228"/>
                          <a:gd name="T36" fmla="*/ 271 w 611"/>
                          <a:gd name="T37" fmla="*/ 158 h 228"/>
                          <a:gd name="T38" fmla="*/ 285 w 611"/>
                          <a:gd name="T39" fmla="*/ 145 h 228"/>
                          <a:gd name="T40" fmla="*/ 300 w 611"/>
                          <a:gd name="T41" fmla="*/ 133 h 228"/>
                          <a:gd name="T42" fmla="*/ 315 w 611"/>
                          <a:gd name="T43" fmla="*/ 120 h 228"/>
                          <a:gd name="T44" fmla="*/ 329 w 611"/>
                          <a:gd name="T45" fmla="*/ 112 h 228"/>
                          <a:gd name="T46" fmla="*/ 344 w 611"/>
                          <a:gd name="T47" fmla="*/ 99 h 228"/>
                          <a:gd name="T48" fmla="*/ 358 w 611"/>
                          <a:gd name="T49" fmla="*/ 91 h 228"/>
                          <a:gd name="T50" fmla="*/ 369 w 611"/>
                          <a:gd name="T51" fmla="*/ 79 h 228"/>
                          <a:gd name="T52" fmla="*/ 384 w 611"/>
                          <a:gd name="T53" fmla="*/ 70 h 228"/>
                          <a:gd name="T54" fmla="*/ 399 w 611"/>
                          <a:gd name="T55" fmla="*/ 62 h 228"/>
                          <a:gd name="T56" fmla="*/ 413 w 611"/>
                          <a:gd name="T57" fmla="*/ 54 h 228"/>
                          <a:gd name="T58" fmla="*/ 428 w 611"/>
                          <a:gd name="T59" fmla="*/ 45 h 228"/>
                          <a:gd name="T60" fmla="*/ 443 w 611"/>
                          <a:gd name="T61" fmla="*/ 41 h 228"/>
                          <a:gd name="T62" fmla="*/ 457 w 611"/>
                          <a:gd name="T63" fmla="*/ 37 h 228"/>
                          <a:gd name="T64" fmla="*/ 472 w 611"/>
                          <a:gd name="T65" fmla="*/ 29 h 228"/>
                          <a:gd name="T66" fmla="*/ 486 w 611"/>
                          <a:gd name="T67" fmla="*/ 25 h 228"/>
                          <a:gd name="T68" fmla="*/ 501 w 611"/>
                          <a:gd name="T69" fmla="*/ 20 h 228"/>
                          <a:gd name="T70" fmla="*/ 516 w 611"/>
                          <a:gd name="T71" fmla="*/ 20 h 228"/>
                          <a:gd name="T72" fmla="*/ 530 w 611"/>
                          <a:gd name="T73" fmla="*/ 16 h 228"/>
                          <a:gd name="T74" fmla="*/ 545 w 611"/>
                          <a:gd name="T75" fmla="*/ 12 h 228"/>
                          <a:gd name="T76" fmla="*/ 560 w 611"/>
                          <a:gd name="T77" fmla="*/ 8 h 228"/>
                          <a:gd name="T78" fmla="*/ 574 w 611"/>
                          <a:gd name="T79" fmla="*/ 8 h 228"/>
                          <a:gd name="T80" fmla="*/ 589 w 611"/>
                          <a:gd name="T81" fmla="*/ 4 h 228"/>
                          <a:gd name="T82" fmla="*/ 604 w 611"/>
                          <a:gd name="T8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28">
                            <a:moveTo>
                              <a:pt x="0" y="99"/>
                            </a:moveTo>
                            <a:lnTo>
                              <a:pt x="7" y="108"/>
                            </a:lnTo>
                            <a:lnTo>
                              <a:pt x="11" y="112"/>
                            </a:lnTo>
                            <a:lnTo>
                              <a:pt x="15" y="116"/>
                            </a:lnTo>
                            <a:lnTo>
                              <a:pt x="22" y="124"/>
                            </a:lnTo>
                            <a:lnTo>
                              <a:pt x="26" y="128"/>
                            </a:lnTo>
                            <a:lnTo>
                              <a:pt x="29" y="137"/>
                            </a:lnTo>
                            <a:lnTo>
                              <a:pt x="36" y="141"/>
                            </a:lnTo>
                            <a:lnTo>
                              <a:pt x="40" y="149"/>
                            </a:lnTo>
                            <a:lnTo>
                              <a:pt x="44" y="153"/>
                            </a:lnTo>
                            <a:lnTo>
                              <a:pt x="47" y="162"/>
                            </a:lnTo>
                            <a:lnTo>
                              <a:pt x="55" y="166"/>
                            </a:lnTo>
                            <a:lnTo>
                              <a:pt x="58" y="174"/>
                            </a:lnTo>
                            <a:lnTo>
                              <a:pt x="62" y="178"/>
                            </a:lnTo>
                            <a:lnTo>
                              <a:pt x="69" y="182"/>
                            </a:lnTo>
                            <a:lnTo>
                              <a:pt x="73" y="191"/>
                            </a:lnTo>
                            <a:lnTo>
                              <a:pt x="77" y="195"/>
                            </a:lnTo>
                            <a:lnTo>
                              <a:pt x="84" y="199"/>
                            </a:lnTo>
                            <a:lnTo>
                              <a:pt x="88" y="203"/>
                            </a:lnTo>
                            <a:lnTo>
                              <a:pt x="91" y="207"/>
                            </a:lnTo>
                            <a:lnTo>
                              <a:pt x="99" y="212"/>
                            </a:lnTo>
                            <a:lnTo>
                              <a:pt x="102" y="216"/>
                            </a:lnTo>
                            <a:lnTo>
                              <a:pt x="106" y="216"/>
                            </a:lnTo>
                            <a:lnTo>
                              <a:pt x="113" y="220"/>
                            </a:lnTo>
                            <a:lnTo>
                              <a:pt x="117" y="224"/>
                            </a:lnTo>
                            <a:lnTo>
                              <a:pt x="121" y="224"/>
                            </a:lnTo>
                            <a:lnTo>
                              <a:pt x="124" y="224"/>
                            </a:lnTo>
                            <a:lnTo>
                              <a:pt x="132" y="228"/>
                            </a:lnTo>
                            <a:lnTo>
                              <a:pt x="135" y="228"/>
                            </a:lnTo>
                            <a:lnTo>
                              <a:pt x="139" y="228"/>
                            </a:lnTo>
                            <a:lnTo>
                              <a:pt x="146" y="228"/>
                            </a:lnTo>
                            <a:lnTo>
                              <a:pt x="150" y="228"/>
                            </a:lnTo>
                            <a:lnTo>
                              <a:pt x="154" y="228"/>
                            </a:lnTo>
                            <a:lnTo>
                              <a:pt x="161" y="224"/>
                            </a:lnTo>
                            <a:lnTo>
                              <a:pt x="165" y="224"/>
                            </a:lnTo>
                            <a:lnTo>
                              <a:pt x="168" y="224"/>
                            </a:lnTo>
                            <a:lnTo>
                              <a:pt x="176" y="220"/>
                            </a:lnTo>
                            <a:lnTo>
                              <a:pt x="179" y="220"/>
                            </a:lnTo>
                            <a:lnTo>
                              <a:pt x="183" y="216"/>
                            </a:lnTo>
                            <a:lnTo>
                              <a:pt x="190" y="216"/>
                            </a:lnTo>
                            <a:lnTo>
                              <a:pt x="194" y="212"/>
                            </a:lnTo>
                            <a:lnTo>
                              <a:pt x="197" y="207"/>
                            </a:lnTo>
                            <a:lnTo>
                              <a:pt x="201" y="207"/>
                            </a:lnTo>
                            <a:lnTo>
                              <a:pt x="208" y="203"/>
                            </a:lnTo>
                            <a:lnTo>
                              <a:pt x="212" y="199"/>
                            </a:lnTo>
                            <a:lnTo>
                              <a:pt x="216" y="195"/>
                            </a:lnTo>
                            <a:lnTo>
                              <a:pt x="223" y="191"/>
                            </a:lnTo>
                            <a:lnTo>
                              <a:pt x="227" y="191"/>
                            </a:lnTo>
                            <a:lnTo>
                              <a:pt x="230" y="187"/>
                            </a:lnTo>
                            <a:lnTo>
                              <a:pt x="238" y="182"/>
                            </a:lnTo>
                            <a:lnTo>
                              <a:pt x="241" y="178"/>
                            </a:lnTo>
                            <a:lnTo>
                              <a:pt x="245" y="174"/>
                            </a:lnTo>
                            <a:lnTo>
                              <a:pt x="252" y="170"/>
                            </a:lnTo>
                            <a:lnTo>
                              <a:pt x="256" y="166"/>
                            </a:lnTo>
                            <a:lnTo>
                              <a:pt x="260" y="162"/>
                            </a:lnTo>
                            <a:lnTo>
                              <a:pt x="267" y="162"/>
                            </a:lnTo>
                            <a:lnTo>
                              <a:pt x="271" y="158"/>
                            </a:lnTo>
                            <a:lnTo>
                              <a:pt x="274" y="153"/>
                            </a:lnTo>
                            <a:lnTo>
                              <a:pt x="282" y="149"/>
                            </a:lnTo>
                            <a:lnTo>
                              <a:pt x="285" y="145"/>
                            </a:lnTo>
                            <a:lnTo>
                              <a:pt x="289" y="141"/>
                            </a:lnTo>
                            <a:lnTo>
                              <a:pt x="293" y="137"/>
                            </a:lnTo>
                            <a:lnTo>
                              <a:pt x="300" y="133"/>
                            </a:lnTo>
                            <a:lnTo>
                              <a:pt x="304" y="128"/>
                            </a:lnTo>
                            <a:lnTo>
                              <a:pt x="307" y="124"/>
                            </a:lnTo>
                            <a:lnTo>
                              <a:pt x="315" y="120"/>
                            </a:lnTo>
                            <a:lnTo>
                              <a:pt x="318" y="120"/>
                            </a:lnTo>
                            <a:lnTo>
                              <a:pt x="322" y="116"/>
                            </a:lnTo>
                            <a:lnTo>
                              <a:pt x="329" y="112"/>
                            </a:lnTo>
                            <a:lnTo>
                              <a:pt x="333" y="108"/>
                            </a:lnTo>
                            <a:lnTo>
                              <a:pt x="336" y="104"/>
                            </a:lnTo>
                            <a:lnTo>
                              <a:pt x="344" y="99"/>
                            </a:lnTo>
                            <a:lnTo>
                              <a:pt x="347" y="95"/>
                            </a:lnTo>
                            <a:lnTo>
                              <a:pt x="351" y="95"/>
                            </a:lnTo>
                            <a:lnTo>
                              <a:pt x="358" y="91"/>
                            </a:lnTo>
                            <a:lnTo>
                              <a:pt x="362" y="87"/>
                            </a:lnTo>
                            <a:lnTo>
                              <a:pt x="366" y="83"/>
                            </a:lnTo>
                            <a:lnTo>
                              <a:pt x="369" y="79"/>
                            </a:lnTo>
                            <a:lnTo>
                              <a:pt x="377" y="79"/>
                            </a:lnTo>
                            <a:lnTo>
                              <a:pt x="380" y="74"/>
                            </a:lnTo>
                            <a:lnTo>
                              <a:pt x="384" y="70"/>
                            </a:lnTo>
                            <a:lnTo>
                              <a:pt x="391" y="66"/>
                            </a:lnTo>
                            <a:lnTo>
                              <a:pt x="395" y="66"/>
                            </a:lnTo>
                            <a:lnTo>
                              <a:pt x="399" y="62"/>
                            </a:lnTo>
                            <a:lnTo>
                              <a:pt x="406" y="58"/>
                            </a:lnTo>
                            <a:lnTo>
                              <a:pt x="410" y="58"/>
                            </a:lnTo>
                            <a:lnTo>
                              <a:pt x="413" y="54"/>
                            </a:lnTo>
                            <a:lnTo>
                              <a:pt x="421" y="54"/>
                            </a:lnTo>
                            <a:lnTo>
                              <a:pt x="424" y="50"/>
                            </a:lnTo>
                            <a:lnTo>
                              <a:pt x="428" y="45"/>
                            </a:lnTo>
                            <a:lnTo>
                              <a:pt x="435" y="45"/>
                            </a:lnTo>
                            <a:lnTo>
                              <a:pt x="439" y="41"/>
                            </a:lnTo>
                            <a:lnTo>
                              <a:pt x="443" y="41"/>
                            </a:lnTo>
                            <a:lnTo>
                              <a:pt x="446" y="37"/>
                            </a:lnTo>
                            <a:lnTo>
                              <a:pt x="454" y="37"/>
                            </a:lnTo>
                            <a:lnTo>
                              <a:pt x="457" y="37"/>
                            </a:lnTo>
                            <a:lnTo>
                              <a:pt x="461" y="33"/>
                            </a:lnTo>
                            <a:lnTo>
                              <a:pt x="468" y="33"/>
                            </a:lnTo>
                            <a:lnTo>
                              <a:pt x="472" y="29"/>
                            </a:lnTo>
                            <a:lnTo>
                              <a:pt x="476" y="29"/>
                            </a:lnTo>
                            <a:lnTo>
                              <a:pt x="483" y="29"/>
                            </a:lnTo>
                            <a:lnTo>
                              <a:pt x="486" y="25"/>
                            </a:lnTo>
                            <a:lnTo>
                              <a:pt x="490" y="25"/>
                            </a:lnTo>
                            <a:lnTo>
                              <a:pt x="497" y="25"/>
                            </a:lnTo>
                            <a:lnTo>
                              <a:pt x="501" y="20"/>
                            </a:lnTo>
                            <a:lnTo>
                              <a:pt x="505" y="20"/>
                            </a:lnTo>
                            <a:lnTo>
                              <a:pt x="512" y="20"/>
                            </a:lnTo>
                            <a:lnTo>
                              <a:pt x="516" y="20"/>
                            </a:lnTo>
                            <a:lnTo>
                              <a:pt x="519" y="16"/>
                            </a:lnTo>
                            <a:lnTo>
                              <a:pt x="527" y="16"/>
                            </a:lnTo>
                            <a:lnTo>
                              <a:pt x="530" y="16"/>
                            </a:lnTo>
                            <a:lnTo>
                              <a:pt x="534" y="16"/>
                            </a:lnTo>
                            <a:lnTo>
                              <a:pt x="538" y="12"/>
                            </a:lnTo>
                            <a:lnTo>
                              <a:pt x="545" y="12"/>
                            </a:lnTo>
                            <a:lnTo>
                              <a:pt x="549" y="12"/>
                            </a:lnTo>
                            <a:lnTo>
                              <a:pt x="552" y="12"/>
                            </a:lnTo>
                            <a:lnTo>
                              <a:pt x="560" y="8"/>
                            </a:lnTo>
                            <a:lnTo>
                              <a:pt x="563" y="8"/>
                            </a:lnTo>
                            <a:lnTo>
                              <a:pt x="567" y="8"/>
                            </a:lnTo>
                            <a:lnTo>
                              <a:pt x="574" y="8"/>
                            </a:lnTo>
                            <a:lnTo>
                              <a:pt x="578" y="4"/>
                            </a:lnTo>
                            <a:lnTo>
                              <a:pt x="582" y="4"/>
                            </a:lnTo>
                            <a:lnTo>
                              <a:pt x="589" y="4"/>
                            </a:lnTo>
                            <a:lnTo>
                              <a:pt x="593" y="4"/>
                            </a:lnTo>
                            <a:lnTo>
                              <a:pt x="596" y="0"/>
                            </a:lnTo>
                            <a:lnTo>
                              <a:pt x="604" y="0"/>
                            </a:lnTo>
                            <a:lnTo>
                              <a:pt x="607" y="0"/>
                            </a:lnTo>
                            <a:lnTo>
                              <a:pt x="611"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158"/>
                      <p:cNvSpPr>
                        <a:spLocks/>
                      </p:cNvSpPr>
                      <p:nvPr/>
                    </p:nvSpPr>
                    <p:spPr bwMode="auto">
                      <a:xfrm>
                        <a:off x="1917" y="2174"/>
                        <a:ext cx="611" cy="211"/>
                      </a:xfrm>
                      <a:custGeom>
                        <a:avLst/>
                        <a:gdLst>
                          <a:gd name="T0" fmla="*/ 11 w 611"/>
                          <a:gd name="T1" fmla="*/ 29 h 211"/>
                          <a:gd name="T2" fmla="*/ 25 w 611"/>
                          <a:gd name="T3" fmla="*/ 24 h 211"/>
                          <a:gd name="T4" fmla="*/ 40 w 611"/>
                          <a:gd name="T5" fmla="*/ 24 h 211"/>
                          <a:gd name="T6" fmla="*/ 55 w 611"/>
                          <a:gd name="T7" fmla="*/ 24 h 211"/>
                          <a:gd name="T8" fmla="*/ 69 w 611"/>
                          <a:gd name="T9" fmla="*/ 24 h 211"/>
                          <a:gd name="T10" fmla="*/ 80 w 611"/>
                          <a:gd name="T11" fmla="*/ 24 h 211"/>
                          <a:gd name="T12" fmla="*/ 95 w 611"/>
                          <a:gd name="T13" fmla="*/ 24 h 211"/>
                          <a:gd name="T14" fmla="*/ 110 w 611"/>
                          <a:gd name="T15" fmla="*/ 24 h 211"/>
                          <a:gd name="T16" fmla="*/ 124 w 611"/>
                          <a:gd name="T17" fmla="*/ 24 h 211"/>
                          <a:gd name="T18" fmla="*/ 139 w 611"/>
                          <a:gd name="T19" fmla="*/ 24 h 211"/>
                          <a:gd name="T20" fmla="*/ 154 w 611"/>
                          <a:gd name="T21" fmla="*/ 24 h 211"/>
                          <a:gd name="T22" fmla="*/ 168 w 611"/>
                          <a:gd name="T23" fmla="*/ 24 h 211"/>
                          <a:gd name="T24" fmla="*/ 183 w 611"/>
                          <a:gd name="T25" fmla="*/ 24 h 211"/>
                          <a:gd name="T26" fmla="*/ 197 w 611"/>
                          <a:gd name="T27" fmla="*/ 20 h 211"/>
                          <a:gd name="T28" fmla="*/ 212 w 611"/>
                          <a:gd name="T29" fmla="*/ 20 h 211"/>
                          <a:gd name="T30" fmla="*/ 227 w 611"/>
                          <a:gd name="T31" fmla="*/ 16 h 211"/>
                          <a:gd name="T32" fmla="*/ 241 w 611"/>
                          <a:gd name="T33" fmla="*/ 12 h 211"/>
                          <a:gd name="T34" fmla="*/ 256 w 611"/>
                          <a:gd name="T35" fmla="*/ 8 h 211"/>
                          <a:gd name="T36" fmla="*/ 271 w 611"/>
                          <a:gd name="T37" fmla="*/ 8 h 211"/>
                          <a:gd name="T38" fmla="*/ 285 w 611"/>
                          <a:gd name="T39" fmla="*/ 4 h 211"/>
                          <a:gd name="T40" fmla="*/ 300 w 611"/>
                          <a:gd name="T41" fmla="*/ 4 h 211"/>
                          <a:gd name="T42" fmla="*/ 314 w 611"/>
                          <a:gd name="T43" fmla="*/ 0 h 211"/>
                          <a:gd name="T44" fmla="*/ 325 w 611"/>
                          <a:gd name="T45" fmla="*/ 4 h 211"/>
                          <a:gd name="T46" fmla="*/ 340 w 611"/>
                          <a:gd name="T47" fmla="*/ 4 h 211"/>
                          <a:gd name="T48" fmla="*/ 355 w 611"/>
                          <a:gd name="T49" fmla="*/ 8 h 211"/>
                          <a:gd name="T50" fmla="*/ 369 w 611"/>
                          <a:gd name="T51" fmla="*/ 12 h 211"/>
                          <a:gd name="T52" fmla="*/ 384 w 611"/>
                          <a:gd name="T53" fmla="*/ 20 h 211"/>
                          <a:gd name="T54" fmla="*/ 399 w 611"/>
                          <a:gd name="T55" fmla="*/ 29 h 211"/>
                          <a:gd name="T56" fmla="*/ 413 w 611"/>
                          <a:gd name="T57" fmla="*/ 41 h 211"/>
                          <a:gd name="T58" fmla="*/ 428 w 611"/>
                          <a:gd name="T59" fmla="*/ 54 h 211"/>
                          <a:gd name="T60" fmla="*/ 443 w 611"/>
                          <a:gd name="T61" fmla="*/ 70 h 211"/>
                          <a:gd name="T62" fmla="*/ 457 w 611"/>
                          <a:gd name="T63" fmla="*/ 87 h 211"/>
                          <a:gd name="T64" fmla="*/ 472 w 611"/>
                          <a:gd name="T65" fmla="*/ 103 h 211"/>
                          <a:gd name="T66" fmla="*/ 486 w 611"/>
                          <a:gd name="T67" fmla="*/ 120 h 211"/>
                          <a:gd name="T68" fmla="*/ 501 w 611"/>
                          <a:gd name="T69" fmla="*/ 137 h 211"/>
                          <a:gd name="T70" fmla="*/ 516 w 611"/>
                          <a:gd name="T71" fmla="*/ 149 h 211"/>
                          <a:gd name="T72" fmla="*/ 530 w 611"/>
                          <a:gd name="T73" fmla="*/ 166 h 211"/>
                          <a:gd name="T74" fmla="*/ 545 w 611"/>
                          <a:gd name="T75" fmla="*/ 178 h 211"/>
                          <a:gd name="T76" fmla="*/ 560 w 611"/>
                          <a:gd name="T77" fmla="*/ 187 h 211"/>
                          <a:gd name="T78" fmla="*/ 571 w 611"/>
                          <a:gd name="T79" fmla="*/ 199 h 211"/>
                          <a:gd name="T80" fmla="*/ 585 w 611"/>
                          <a:gd name="T81" fmla="*/ 203 h 211"/>
                          <a:gd name="T82" fmla="*/ 600 w 611"/>
                          <a:gd name="T8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11">
                            <a:moveTo>
                              <a:pt x="0" y="29"/>
                            </a:moveTo>
                            <a:lnTo>
                              <a:pt x="4" y="29"/>
                            </a:lnTo>
                            <a:lnTo>
                              <a:pt x="11" y="29"/>
                            </a:lnTo>
                            <a:lnTo>
                              <a:pt x="14" y="24"/>
                            </a:lnTo>
                            <a:lnTo>
                              <a:pt x="18" y="24"/>
                            </a:lnTo>
                            <a:lnTo>
                              <a:pt x="25" y="24"/>
                            </a:lnTo>
                            <a:lnTo>
                              <a:pt x="29" y="24"/>
                            </a:lnTo>
                            <a:lnTo>
                              <a:pt x="33" y="24"/>
                            </a:lnTo>
                            <a:lnTo>
                              <a:pt x="40" y="24"/>
                            </a:lnTo>
                            <a:lnTo>
                              <a:pt x="44" y="24"/>
                            </a:lnTo>
                            <a:lnTo>
                              <a:pt x="47" y="24"/>
                            </a:lnTo>
                            <a:lnTo>
                              <a:pt x="55" y="24"/>
                            </a:lnTo>
                            <a:lnTo>
                              <a:pt x="58" y="24"/>
                            </a:lnTo>
                            <a:lnTo>
                              <a:pt x="62" y="24"/>
                            </a:lnTo>
                            <a:lnTo>
                              <a:pt x="69" y="24"/>
                            </a:lnTo>
                            <a:lnTo>
                              <a:pt x="73" y="24"/>
                            </a:lnTo>
                            <a:lnTo>
                              <a:pt x="77" y="24"/>
                            </a:lnTo>
                            <a:lnTo>
                              <a:pt x="80" y="24"/>
                            </a:lnTo>
                            <a:lnTo>
                              <a:pt x="88" y="24"/>
                            </a:lnTo>
                            <a:lnTo>
                              <a:pt x="91" y="24"/>
                            </a:lnTo>
                            <a:lnTo>
                              <a:pt x="95" y="24"/>
                            </a:lnTo>
                            <a:lnTo>
                              <a:pt x="102" y="24"/>
                            </a:lnTo>
                            <a:lnTo>
                              <a:pt x="106" y="24"/>
                            </a:lnTo>
                            <a:lnTo>
                              <a:pt x="110" y="24"/>
                            </a:lnTo>
                            <a:lnTo>
                              <a:pt x="117" y="24"/>
                            </a:lnTo>
                            <a:lnTo>
                              <a:pt x="121" y="24"/>
                            </a:lnTo>
                            <a:lnTo>
                              <a:pt x="124" y="24"/>
                            </a:lnTo>
                            <a:lnTo>
                              <a:pt x="132" y="24"/>
                            </a:lnTo>
                            <a:lnTo>
                              <a:pt x="135" y="24"/>
                            </a:lnTo>
                            <a:lnTo>
                              <a:pt x="139" y="24"/>
                            </a:lnTo>
                            <a:lnTo>
                              <a:pt x="146" y="24"/>
                            </a:lnTo>
                            <a:lnTo>
                              <a:pt x="150" y="24"/>
                            </a:lnTo>
                            <a:lnTo>
                              <a:pt x="154" y="24"/>
                            </a:lnTo>
                            <a:lnTo>
                              <a:pt x="161" y="24"/>
                            </a:lnTo>
                            <a:lnTo>
                              <a:pt x="164" y="24"/>
                            </a:lnTo>
                            <a:lnTo>
                              <a:pt x="168" y="24"/>
                            </a:lnTo>
                            <a:lnTo>
                              <a:pt x="172" y="24"/>
                            </a:lnTo>
                            <a:lnTo>
                              <a:pt x="179" y="24"/>
                            </a:lnTo>
                            <a:lnTo>
                              <a:pt x="183" y="24"/>
                            </a:lnTo>
                            <a:lnTo>
                              <a:pt x="186" y="24"/>
                            </a:lnTo>
                            <a:lnTo>
                              <a:pt x="194" y="20"/>
                            </a:lnTo>
                            <a:lnTo>
                              <a:pt x="197" y="20"/>
                            </a:lnTo>
                            <a:lnTo>
                              <a:pt x="201" y="20"/>
                            </a:lnTo>
                            <a:lnTo>
                              <a:pt x="208" y="20"/>
                            </a:lnTo>
                            <a:lnTo>
                              <a:pt x="212" y="20"/>
                            </a:lnTo>
                            <a:lnTo>
                              <a:pt x="216" y="16"/>
                            </a:lnTo>
                            <a:lnTo>
                              <a:pt x="223" y="16"/>
                            </a:lnTo>
                            <a:lnTo>
                              <a:pt x="227" y="16"/>
                            </a:lnTo>
                            <a:lnTo>
                              <a:pt x="230" y="16"/>
                            </a:lnTo>
                            <a:lnTo>
                              <a:pt x="238" y="12"/>
                            </a:lnTo>
                            <a:lnTo>
                              <a:pt x="241" y="12"/>
                            </a:lnTo>
                            <a:lnTo>
                              <a:pt x="245" y="12"/>
                            </a:lnTo>
                            <a:lnTo>
                              <a:pt x="249" y="12"/>
                            </a:lnTo>
                            <a:lnTo>
                              <a:pt x="256" y="8"/>
                            </a:lnTo>
                            <a:lnTo>
                              <a:pt x="260" y="8"/>
                            </a:lnTo>
                            <a:lnTo>
                              <a:pt x="263" y="8"/>
                            </a:lnTo>
                            <a:lnTo>
                              <a:pt x="271" y="8"/>
                            </a:lnTo>
                            <a:lnTo>
                              <a:pt x="274" y="4"/>
                            </a:lnTo>
                            <a:lnTo>
                              <a:pt x="278" y="4"/>
                            </a:lnTo>
                            <a:lnTo>
                              <a:pt x="285" y="4"/>
                            </a:lnTo>
                            <a:lnTo>
                              <a:pt x="289" y="4"/>
                            </a:lnTo>
                            <a:lnTo>
                              <a:pt x="293" y="4"/>
                            </a:lnTo>
                            <a:lnTo>
                              <a:pt x="300" y="4"/>
                            </a:lnTo>
                            <a:lnTo>
                              <a:pt x="304" y="4"/>
                            </a:lnTo>
                            <a:lnTo>
                              <a:pt x="307" y="0"/>
                            </a:lnTo>
                            <a:lnTo>
                              <a:pt x="314" y="0"/>
                            </a:lnTo>
                            <a:lnTo>
                              <a:pt x="318" y="0"/>
                            </a:lnTo>
                            <a:lnTo>
                              <a:pt x="322" y="4"/>
                            </a:lnTo>
                            <a:lnTo>
                              <a:pt x="325" y="4"/>
                            </a:lnTo>
                            <a:lnTo>
                              <a:pt x="333" y="4"/>
                            </a:lnTo>
                            <a:lnTo>
                              <a:pt x="336" y="4"/>
                            </a:lnTo>
                            <a:lnTo>
                              <a:pt x="340" y="4"/>
                            </a:lnTo>
                            <a:lnTo>
                              <a:pt x="347" y="4"/>
                            </a:lnTo>
                            <a:lnTo>
                              <a:pt x="351" y="8"/>
                            </a:lnTo>
                            <a:lnTo>
                              <a:pt x="355" y="8"/>
                            </a:lnTo>
                            <a:lnTo>
                              <a:pt x="362" y="8"/>
                            </a:lnTo>
                            <a:lnTo>
                              <a:pt x="366" y="12"/>
                            </a:lnTo>
                            <a:lnTo>
                              <a:pt x="369" y="12"/>
                            </a:lnTo>
                            <a:lnTo>
                              <a:pt x="377" y="16"/>
                            </a:lnTo>
                            <a:lnTo>
                              <a:pt x="380" y="16"/>
                            </a:lnTo>
                            <a:lnTo>
                              <a:pt x="384" y="20"/>
                            </a:lnTo>
                            <a:lnTo>
                              <a:pt x="391" y="24"/>
                            </a:lnTo>
                            <a:lnTo>
                              <a:pt x="395" y="24"/>
                            </a:lnTo>
                            <a:lnTo>
                              <a:pt x="399" y="29"/>
                            </a:lnTo>
                            <a:lnTo>
                              <a:pt x="402" y="33"/>
                            </a:lnTo>
                            <a:lnTo>
                              <a:pt x="410" y="37"/>
                            </a:lnTo>
                            <a:lnTo>
                              <a:pt x="413" y="41"/>
                            </a:lnTo>
                            <a:lnTo>
                              <a:pt x="417" y="45"/>
                            </a:lnTo>
                            <a:lnTo>
                              <a:pt x="424" y="49"/>
                            </a:lnTo>
                            <a:lnTo>
                              <a:pt x="428" y="54"/>
                            </a:lnTo>
                            <a:lnTo>
                              <a:pt x="432" y="58"/>
                            </a:lnTo>
                            <a:lnTo>
                              <a:pt x="439" y="66"/>
                            </a:lnTo>
                            <a:lnTo>
                              <a:pt x="443" y="70"/>
                            </a:lnTo>
                            <a:lnTo>
                              <a:pt x="446" y="74"/>
                            </a:lnTo>
                            <a:lnTo>
                              <a:pt x="453" y="79"/>
                            </a:lnTo>
                            <a:lnTo>
                              <a:pt x="457" y="87"/>
                            </a:lnTo>
                            <a:lnTo>
                              <a:pt x="461" y="91"/>
                            </a:lnTo>
                            <a:lnTo>
                              <a:pt x="468" y="95"/>
                            </a:lnTo>
                            <a:lnTo>
                              <a:pt x="472" y="103"/>
                            </a:lnTo>
                            <a:lnTo>
                              <a:pt x="475" y="108"/>
                            </a:lnTo>
                            <a:lnTo>
                              <a:pt x="483" y="112"/>
                            </a:lnTo>
                            <a:lnTo>
                              <a:pt x="486" y="120"/>
                            </a:lnTo>
                            <a:lnTo>
                              <a:pt x="490" y="124"/>
                            </a:lnTo>
                            <a:lnTo>
                              <a:pt x="494" y="128"/>
                            </a:lnTo>
                            <a:lnTo>
                              <a:pt x="501" y="137"/>
                            </a:lnTo>
                            <a:lnTo>
                              <a:pt x="505" y="141"/>
                            </a:lnTo>
                            <a:lnTo>
                              <a:pt x="508" y="145"/>
                            </a:lnTo>
                            <a:lnTo>
                              <a:pt x="516" y="149"/>
                            </a:lnTo>
                            <a:lnTo>
                              <a:pt x="519" y="153"/>
                            </a:lnTo>
                            <a:lnTo>
                              <a:pt x="523" y="162"/>
                            </a:lnTo>
                            <a:lnTo>
                              <a:pt x="530" y="166"/>
                            </a:lnTo>
                            <a:lnTo>
                              <a:pt x="534" y="170"/>
                            </a:lnTo>
                            <a:lnTo>
                              <a:pt x="538" y="174"/>
                            </a:lnTo>
                            <a:lnTo>
                              <a:pt x="545" y="178"/>
                            </a:lnTo>
                            <a:lnTo>
                              <a:pt x="549" y="182"/>
                            </a:lnTo>
                            <a:lnTo>
                              <a:pt x="552" y="187"/>
                            </a:lnTo>
                            <a:lnTo>
                              <a:pt x="560" y="187"/>
                            </a:lnTo>
                            <a:lnTo>
                              <a:pt x="563" y="191"/>
                            </a:lnTo>
                            <a:lnTo>
                              <a:pt x="567" y="195"/>
                            </a:lnTo>
                            <a:lnTo>
                              <a:pt x="571" y="199"/>
                            </a:lnTo>
                            <a:lnTo>
                              <a:pt x="578" y="199"/>
                            </a:lnTo>
                            <a:lnTo>
                              <a:pt x="582" y="203"/>
                            </a:lnTo>
                            <a:lnTo>
                              <a:pt x="585" y="203"/>
                            </a:lnTo>
                            <a:lnTo>
                              <a:pt x="593" y="207"/>
                            </a:lnTo>
                            <a:lnTo>
                              <a:pt x="596" y="207"/>
                            </a:lnTo>
                            <a:lnTo>
                              <a:pt x="600" y="211"/>
                            </a:lnTo>
                            <a:lnTo>
                              <a:pt x="607" y="211"/>
                            </a:lnTo>
                            <a:lnTo>
                              <a:pt x="611" y="21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159"/>
                      <p:cNvSpPr>
                        <a:spLocks/>
                      </p:cNvSpPr>
                      <p:nvPr/>
                    </p:nvSpPr>
                    <p:spPr bwMode="auto">
                      <a:xfrm>
                        <a:off x="2528" y="2385"/>
                        <a:ext cx="33" cy="9"/>
                      </a:xfrm>
                      <a:custGeom>
                        <a:avLst/>
                        <a:gdLst>
                          <a:gd name="T0" fmla="*/ 0 w 33"/>
                          <a:gd name="T1" fmla="*/ 0 h 9"/>
                          <a:gd name="T2" fmla="*/ 3 w 33"/>
                          <a:gd name="T3" fmla="*/ 5 h 9"/>
                          <a:gd name="T4" fmla="*/ 11 w 33"/>
                          <a:gd name="T5" fmla="*/ 5 h 9"/>
                          <a:gd name="T6" fmla="*/ 14 w 33"/>
                          <a:gd name="T7" fmla="*/ 5 h 9"/>
                          <a:gd name="T8" fmla="*/ 18 w 33"/>
                          <a:gd name="T9" fmla="*/ 5 h 9"/>
                          <a:gd name="T10" fmla="*/ 25 w 33"/>
                          <a:gd name="T11" fmla="*/ 9 h 9"/>
                          <a:gd name="T12" fmla="*/ 29 w 33"/>
                          <a:gd name="T13" fmla="*/ 9 h 9"/>
                          <a:gd name="T14" fmla="*/ 33 w 3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0" y="0"/>
                            </a:moveTo>
                            <a:lnTo>
                              <a:pt x="3" y="5"/>
                            </a:lnTo>
                            <a:lnTo>
                              <a:pt x="11" y="5"/>
                            </a:lnTo>
                            <a:lnTo>
                              <a:pt x="14" y="5"/>
                            </a:lnTo>
                            <a:lnTo>
                              <a:pt x="18" y="5"/>
                            </a:lnTo>
                            <a:lnTo>
                              <a:pt x="25" y="9"/>
                            </a:lnTo>
                            <a:lnTo>
                              <a:pt x="29" y="9"/>
                            </a:lnTo>
                            <a:lnTo>
                              <a:pt x="33" y="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60"/>
                      <p:cNvSpPr>
                        <a:spLocks noChangeArrowheads="1"/>
                      </p:cNvSpPr>
                      <p:nvPr/>
                    </p:nvSpPr>
                    <p:spPr bwMode="auto">
                      <a:xfrm rot="16200000">
                        <a:off x="468" y="2291"/>
                        <a:ext cx="10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TB</a:t>
                        </a:r>
                        <a:endParaRPr lang="en-US" altLang="en-US"/>
                      </a:p>
                    </p:txBody>
                  </p:sp>
                  <p:sp>
                    <p:nvSpPr>
                      <p:cNvPr id="271" name="Rectangle 161"/>
                      <p:cNvSpPr>
                        <a:spLocks noChangeArrowheads="1"/>
                      </p:cNvSpPr>
                      <p:nvPr/>
                    </p:nvSpPr>
                    <p:spPr bwMode="auto">
                      <a:xfrm>
                        <a:off x="695" y="2651"/>
                        <a:ext cx="1862"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162"/>
                      <p:cNvSpPr>
                        <a:spLocks noChangeArrowheads="1"/>
                      </p:cNvSpPr>
                      <p:nvPr/>
                    </p:nvSpPr>
                    <p:spPr bwMode="auto">
                      <a:xfrm>
                        <a:off x="695" y="2651"/>
                        <a:ext cx="1862" cy="3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163"/>
                      <p:cNvSpPr>
                        <a:spLocks noChangeShapeType="1"/>
                      </p:cNvSpPr>
                      <p:nvPr/>
                    </p:nvSpPr>
                    <p:spPr bwMode="auto">
                      <a:xfrm>
                        <a:off x="695" y="265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164"/>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165"/>
                      <p:cNvSpPr>
                        <a:spLocks noChangeShapeType="1"/>
                      </p:cNvSpPr>
                      <p:nvPr/>
                    </p:nvSpPr>
                    <p:spPr bwMode="auto">
                      <a:xfrm flipV="1">
                        <a:off x="2557"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166"/>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167"/>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168"/>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169"/>
                      <p:cNvSpPr>
                        <a:spLocks noChangeShapeType="1"/>
                      </p:cNvSpPr>
                      <p:nvPr/>
                    </p:nvSpPr>
                    <p:spPr bwMode="auto">
                      <a:xfrm flipV="1">
                        <a:off x="929"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170"/>
                      <p:cNvSpPr>
                        <a:spLocks noChangeShapeType="1"/>
                      </p:cNvSpPr>
                      <p:nvPr/>
                    </p:nvSpPr>
                    <p:spPr bwMode="auto">
                      <a:xfrm>
                        <a:off x="929"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71"/>
                      <p:cNvSpPr>
                        <a:spLocks noChangeArrowheads="1"/>
                      </p:cNvSpPr>
                      <p:nvPr/>
                    </p:nvSpPr>
                    <p:spPr bwMode="auto">
                      <a:xfrm>
                        <a:off x="882"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282" name="Line 172"/>
                      <p:cNvSpPr>
                        <a:spLocks noChangeShapeType="1"/>
                      </p:cNvSpPr>
                      <p:nvPr/>
                    </p:nvSpPr>
                    <p:spPr bwMode="auto">
                      <a:xfrm flipV="1">
                        <a:off x="1167"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173"/>
                      <p:cNvSpPr>
                        <a:spLocks noChangeShapeType="1"/>
                      </p:cNvSpPr>
                      <p:nvPr/>
                    </p:nvSpPr>
                    <p:spPr bwMode="auto">
                      <a:xfrm>
                        <a:off x="1167"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74"/>
                      <p:cNvSpPr>
                        <a:spLocks noChangeArrowheads="1"/>
                      </p:cNvSpPr>
                      <p:nvPr/>
                    </p:nvSpPr>
                    <p:spPr bwMode="auto">
                      <a:xfrm>
                        <a:off x="1119"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285" name="Line 175"/>
                      <p:cNvSpPr>
                        <a:spLocks noChangeShapeType="1"/>
                      </p:cNvSpPr>
                      <p:nvPr/>
                    </p:nvSpPr>
                    <p:spPr bwMode="auto">
                      <a:xfrm flipV="1">
                        <a:off x="1408"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176"/>
                      <p:cNvSpPr>
                        <a:spLocks noChangeShapeType="1"/>
                      </p:cNvSpPr>
                      <p:nvPr/>
                    </p:nvSpPr>
                    <p:spPr bwMode="auto">
                      <a:xfrm>
                        <a:off x="1408"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77"/>
                      <p:cNvSpPr>
                        <a:spLocks noChangeArrowheads="1"/>
                      </p:cNvSpPr>
                      <p:nvPr/>
                    </p:nvSpPr>
                    <p:spPr bwMode="auto">
                      <a:xfrm>
                        <a:off x="1361"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288" name="Line 178"/>
                      <p:cNvSpPr>
                        <a:spLocks noChangeShapeType="1"/>
                      </p:cNvSpPr>
                      <p:nvPr/>
                    </p:nvSpPr>
                    <p:spPr bwMode="auto">
                      <a:xfrm flipV="1">
                        <a:off x="1650"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179"/>
                      <p:cNvSpPr>
                        <a:spLocks noChangeShapeType="1"/>
                      </p:cNvSpPr>
                      <p:nvPr/>
                    </p:nvSpPr>
                    <p:spPr bwMode="auto">
                      <a:xfrm>
                        <a:off x="1650"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80"/>
                      <p:cNvSpPr>
                        <a:spLocks noChangeArrowheads="1"/>
                      </p:cNvSpPr>
                      <p:nvPr/>
                    </p:nvSpPr>
                    <p:spPr bwMode="auto">
                      <a:xfrm>
                        <a:off x="1602"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291" name="Line 181"/>
                      <p:cNvSpPr>
                        <a:spLocks noChangeShapeType="1"/>
                      </p:cNvSpPr>
                      <p:nvPr/>
                    </p:nvSpPr>
                    <p:spPr bwMode="auto">
                      <a:xfrm flipV="1">
                        <a:off x="1888"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182"/>
                      <p:cNvSpPr>
                        <a:spLocks noChangeShapeType="1"/>
                      </p:cNvSpPr>
                      <p:nvPr/>
                    </p:nvSpPr>
                    <p:spPr bwMode="auto">
                      <a:xfrm>
                        <a:off x="1888"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83"/>
                      <p:cNvSpPr>
                        <a:spLocks noChangeArrowheads="1"/>
                      </p:cNvSpPr>
                      <p:nvPr/>
                    </p:nvSpPr>
                    <p:spPr bwMode="auto">
                      <a:xfrm>
                        <a:off x="1840"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294" name="Line 184"/>
                      <p:cNvSpPr>
                        <a:spLocks noChangeShapeType="1"/>
                      </p:cNvSpPr>
                      <p:nvPr/>
                    </p:nvSpPr>
                    <p:spPr bwMode="auto">
                      <a:xfrm flipV="1">
                        <a:off x="2129"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185"/>
                      <p:cNvSpPr>
                        <a:spLocks noChangeShapeType="1"/>
                      </p:cNvSpPr>
                      <p:nvPr/>
                    </p:nvSpPr>
                    <p:spPr bwMode="auto">
                      <a:xfrm>
                        <a:off x="2129"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86"/>
                      <p:cNvSpPr>
                        <a:spLocks noChangeArrowheads="1"/>
                      </p:cNvSpPr>
                      <p:nvPr/>
                    </p:nvSpPr>
                    <p:spPr bwMode="auto">
                      <a:xfrm>
                        <a:off x="2081"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297" name="Line 187"/>
                      <p:cNvSpPr>
                        <a:spLocks noChangeShapeType="1"/>
                      </p:cNvSpPr>
                      <p:nvPr/>
                    </p:nvSpPr>
                    <p:spPr bwMode="auto">
                      <a:xfrm flipV="1">
                        <a:off x="2370" y="2976"/>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188"/>
                      <p:cNvSpPr>
                        <a:spLocks noChangeShapeType="1"/>
                      </p:cNvSpPr>
                      <p:nvPr/>
                    </p:nvSpPr>
                    <p:spPr bwMode="auto">
                      <a:xfrm>
                        <a:off x="2370" y="2651"/>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89"/>
                      <p:cNvSpPr>
                        <a:spLocks noChangeArrowheads="1"/>
                      </p:cNvSpPr>
                      <p:nvPr/>
                    </p:nvSpPr>
                    <p:spPr bwMode="auto">
                      <a:xfrm>
                        <a:off x="2323" y="3013"/>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300" name="Line 190"/>
                      <p:cNvSpPr>
                        <a:spLocks noChangeShapeType="1"/>
                      </p:cNvSpPr>
                      <p:nvPr/>
                    </p:nvSpPr>
                    <p:spPr bwMode="auto">
                      <a:xfrm>
                        <a:off x="695" y="300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191"/>
                      <p:cNvSpPr>
                        <a:spLocks noChangeShapeType="1"/>
                      </p:cNvSpPr>
                      <p:nvPr/>
                    </p:nvSpPr>
                    <p:spPr bwMode="auto">
                      <a:xfrm flipH="1">
                        <a:off x="2535" y="300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92"/>
                      <p:cNvSpPr>
                        <a:spLocks noChangeArrowheads="1"/>
                      </p:cNvSpPr>
                      <p:nvPr/>
                    </p:nvSpPr>
                    <p:spPr bwMode="auto">
                      <a:xfrm>
                        <a:off x="640" y="2955"/>
                        <a:ext cx="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a:t>
                        </a:r>
                        <a:endParaRPr lang="en-US" altLang="en-US"/>
                      </a:p>
                    </p:txBody>
                  </p:sp>
                  <p:sp>
                    <p:nvSpPr>
                      <p:cNvPr id="303" name="Line 193"/>
                      <p:cNvSpPr>
                        <a:spLocks noChangeShapeType="1"/>
                      </p:cNvSpPr>
                      <p:nvPr/>
                    </p:nvSpPr>
                    <p:spPr bwMode="auto">
                      <a:xfrm>
                        <a:off x="695" y="2884"/>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194"/>
                      <p:cNvSpPr>
                        <a:spLocks noChangeShapeType="1"/>
                      </p:cNvSpPr>
                      <p:nvPr/>
                    </p:nvSpPr>
                    <p:spPr bwMode="auto">
                      <a:xfrm flipH="1">
                        <a:off x="2535" y="288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95"/>
                      <p:cNvSpPr>
                        <a:spLocks noChangeArrowheads="1"/>
                      </p:cNvSpPr>
                      <p:nvPr/>
                    </p:nvSpPr>
                    <p:spPr bwMode="auto">
                      <a:xfrm>
                        <a:off x="640" y="2838"/>
                        <a:ext cx="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5</a:t>
                        </a:r>
                        <a:endParaRPr lang="en-US" altLang="en-US"/>
                      </a:p>
                    </p:txBody>
                  </p:sp>
                  <p:sp>
                    <p:nvSpPr>
                      <p:cNvPr id="306" name="Line 196"/>
                      <p:cNvSpPr>
                        <a:spLocks noChangeShapeType="1"/>
                      </p:cNvSpPr>
                      <p:nvPr/>
                    </p:nvSpPr>
                    <p:spPr bwMode="auto">
                      <a:xfrm>
                        <a:off x="695" y="2768"/>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197"/>
                      <p:cNvSpPr>
                        <a:spLocks noChangeShapeType="1"/>
                      </p:cNvSpPr>
                      <p:nvPr/>
                    </p:nvSpPr>
                    <p:spPr bwMode="auto">
                      <a:xfrm flipH="1">
                        <a:off x="2535" y="2768"/>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198"/>
                      <p:cNvSpPr>
                        <a:spLocks noChangeArrowheads="1"/>
                      </p:cNvSpPr>
                      <p:nvPr/>
                    </p:nvSpPr>
                    <p:spPr bwMode="auto">
                      <a:xfrm>
                        <a:off x="600" y="2722"/>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10</a:t>
                        </a:r>
                        <a:endParaRPr lang="en-US" altLang="en-US"/>
                      </a:p>
                    </p:txBody>
                  </p:sp>
                  <p:sp>
                    <p:nvSpPr>
                      <p:cNvPr id="309" name="Line 199"/>
                      <p:cNvSpPr>
                        <a:spLocks noChangeShapeType="1"/>
                      </p:cNvSpPr>
                      <p:nvPr/>
                    </p:nvSpPr>
                    <p:spPr bwMode="auto">
                      <a:xfrm>
                        <a:off x="695" y="2651"/>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200"/>
                      <p:cNvSpPr>
                        <a:spLocks noChangeShapeType="1"/>
                      </p:cNvSpPr>
                      <p:nvPr/>
                    </p:nvSpPr>
                    <p:spPr bwMode="auto">
                      <a:xfrm flipH="1">
                        <a:off x="2535" y="2651"/>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01"/>
                      <p:cNvSpPr>
                        <a:spLocks noChangeArrowheads="1"/>
                      </p:cNvSpPr>
                      <p:nvPr/>
                    </p:nvSpPr>
                    <p:spPr bwMode="auto">
                      <a:xfrm>
                        <a:off x="600" y="2606"/>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312" name="Line 202"/>
                      <p:cNvSpPr>
                        <a:spLocks noChangeShapeType="1"/>
                      </p:cNvSpPr>
                      <p:nvPr/>
                    </p:nvSpPr>
                    <p:spPr bwMode="auto">
                      <a:xfrm>
                        <a:off x="695" y="265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203"/>
                      <p:cNvSpPr>
                        <a:spLocks noChangeShapeType="1"/>
                      </p:cNvSpPr>
                      <p:nvPr/>
                    </p:nvSpPr>
                    <p:spPr bwMode="auto">
                      <a:xfrm>
                        <a:off x="695" y="3001"/>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204"/>
                      <p:cNvSpPr>
                        <a:spLocks noChangeShapeType="1"/>
                      </p:cNvSpPr>
                      <p:nvPr/>
                    </p:nvSpPr>
                    <p:spPr bwMode="auto">
                      <a:xfrm flipV="1">
                        <a:off x="2557"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Line 206"/>
                    <p:cNvSpPr>
                      <a:spLocks noChangeShapeType="1"/>
                    </p:cNvSpPr>
                    <p:nvPr/>
                  </p:nvSpPr>
                  <p:spPr bwMode="auto">
                    <a:xfrm flipV="1">
                      <a:off x="695" y="2651"/>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7"/>
                    <p:cNvSpPr>
                      <a:spLocks/>
                    </p:cNvSpPr>
                    <p:nvPr/>
                  </p:nvSpPr>
                  <p:spPr bwMode="auto">
                    <a:xfrm>
                      <a:off x="695" y="2747"/>
                      <a:ext cx="611" cy="79"/>
                    </a:xfrm>
                    <a:custGeom>
                      <a:avLst/>
                      <a:gdLst>
                        <a:gd name="T0" fmla="*/ 11 w 611"/>
                        <a:gd name="T1" fmla="*/ 0 h 79"/>
                        <a:gd name="T2" fmla="*/ 26 w 611"/>
                        <a:gd name="T3" fmla="*/ 0 h 79"/>
                        <a:gd name="T4" fmla="*/ 40 w 611"/>
                        <a:gd name="T5" fmla="*/ 0 h 79"/>
                        <a:gd name="T6" fmla="*/ 55 w 611"/>
                        <a:gd name="T7" fmla="*/ 0 h 79"/>
                        <a:gd name="T8" fmla="*/ 69 w 611"/>
                        <a:gd name="T9" fmla="*/ 4 h 79"/>
                        <a:gd name="T10" fmla="*/ 84 w 611"/>
                        <a:gd name="T11" fmla="*/ 8 h 79"/>
                        <a:gd name="T12" fmla="*/ 99 w 611"/>
                        <a:gd name="T13" fmla="*/ 8 h 79"/>
                        <a:gd name="T14" fmla="*/ 113 w 611"/>
                        <a:gd name="T15" fmla="*/ 13 h 79"/>
                        <a:gd name="T16" fmla="*/ 128 w 611"/>
                        <a:gd name="T17" fmla="*/ 17 h 79"/>
                        <a:gd name="T18" fmla="*/ 143 w 611"/>
                        <a:gd name="T19" fmla="*/ 17 h 79"/>
                        <a:gd name="T20" fmla="*/ 157 w 611"/>
                        <a:gd name="T21" fmla="*/ 17 h 79"/>
                        <a:gd name="T22" fmla="*/ 168 w 611"/>
                        <a:gd name="T23" fmla="*/ 21 h 79"/>
                        <a:gd name="T24" fmla="*/ 183 w 611"/>
                        <a:gd name="T25" fmla="*/ 21 h 79"/>
                        <a:gd name="T26" fmla="*/ 198 w 611"/>
                        <a:gd name="T27" fmla="*/ 21 h 79"/>
                        <a:gd name="T28" fmla="*/ 212 w 611"/>
                        <a:gd name="T29" fmla="*/ 21 h 79"/>
                        <a:gd name="T30" fmla="*/ 227 w 611"/>
                        <a:gd name="T31" fmla="*/ 25 h 79"/>
                        <a:gd name="T32" fmla="*/ 241 w 611"/>
                        <a:gd name="T33" fmla="*/ 29 h 79"/>
                        <a:gd name="T34" fmla="*/ 256 w 611"/>
                        <a:gd name="T35" fmla="*/ 29 h 79"/>
                        <a:gd name="T36" fmla="*/ 271 w 611"/>
                        <a:gd name="T37" fmla="*/ 33 h 79"/>
                        <a:gd name="T38" fmla="*/ 285 w 611"/>
                        <a:gd name="T39" fmla="*/ 42 h 79"/>
                        <a:gd name="T40" fmla="*/ 300 w 611"/>
                        <a:gd name="T41" fmla="*/ 46 h 79"/>
                        <a:gd name="T42" fmla="*/ 315 w 611"/>
                        <a:gd name="T43" fmla="*/ 50 h 79"/>
                        <a:gd name="T44" fmla="*/ 329 w 611"/>
                        <a:gd name="T45" fmla="*/ 54 h 79"/>
                        <a:gd name="T46" fmla="*/ 344 w 611"/>
                        <a:gd name="T47" fmla="*/ 58 h 79"/>
                        <a:gd name="T48" fmla="*/ 358 w 611"/>
                        <a:gd name="T49" fmla="*/ 62 h 79"/>
                        <a:gd name="T50" fmla="*/ 373 w 611"/>
                        <a:gd name="T51" fmla="*/ 67 h 79"/>
                        <a:gd name="T52" fmla="*/ 388 w 611"/>
                        <a:gd name="T53" fmla="*/ 71 h 79"/>
                        <a:gd name="T54" fmla="*/ 402 w 611"/>
                        <a:gd name="T55" fmla="*/ 71 h 79"/>
                        <a:gd name="T56" fmla="*/ 413 w 611"/>
                        <a:gd name="T57" fmla="*/ 75 h 79"/>
                        <a:gd name="T58" fmla="*/ 428 w 611"/>
                        <a:gd name="T59" fmla="*/ 79 h 79"/>
                        <a:gd name="T60" fmla="*/ 443 w 611"/>
                        <a:gd name="T61" fmla="*/ 79 h 79"/>
                        <a:gd name="T62" fmla="*/ 457 w 611"/>
                        <a:gd name="T63" fmla="*/ 79 h 79"/>
                        <a:gd name="T64" fmla="*/ 472 w 611"/>
                        <a:gd name="T65" fmla="*/ 79 h 79"/>
                        <a:gd name="T66" fmla="*/ 487 w 611"/>
                        <a:gd name="T67" fmla="*/ 79 h 79"/>
                        <a:gd name="T68" fmla="*/ 501 w 611"/>
                        <a:gd name="T69" fmla="*/ 75 h 79"/>
                        <a:gd name="T70" fmla="*/ 516 w 611"/>
                        <a:gd name="T71" fmla="*/ 75 h 79"/>
                        <a:gd name="T72" fmla="*/ 530 w 611"/>
                        <a:gd name="T73" fmla="*/ 71 h 79"/>
                        <a:gd name="T74" fmla="*/ 545 w 611"/>
                        <a:gd name="T75" fmla="*/ 67 h 79"/>
                        <a:gd name="T76" fmla="*/ 560 w 611"/>
                        <a:gd name="T77" fmla="*/ 67 h 79"/>
                        <a:gd name="T78" fmla="*/ 574 w 611"/>
                        <a:gd name="T79" fmla="*/ 67 h 79"/>
                        <a:gd name="T80" fmla="*/ 589 w 611"/>
                        <a:gd name="T81" fmla="*/ 67 h 79"/>
                        <a:gd name="T82" fmla="*/ 604 w 611"/>
                        <a:gd name="T83"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79">
                          <a:moveTo>
                            <a:pt x="0" y="4"/>
                          </a:moveTo>
                          <a:lnTo>
                            <a:pt x="7" y="0"/>
                          </a:lnTo>
                          <a:lnTo>
                            <a:pt x="11" y="0"/>
                          </a:lnTo>
                          <a:lnTo>
                            <a:pt x="15" y="0"/>
                          </a:lnTo>
                          <a:lnTo>
                            <a:pt x="22" y="0"/>
                          </a:lnTo>
                          <a:lnTo>
                            <a:pt x="26" y="0"/>
                          </a:lnTo>
                          <a:lnTo>
                            <a:pt x="29" y="0"/>
                          </a:lnTo>
                          <a:lnTo>
                            <a:pt x="37" y="0"/>
                          </a:lnTo>
                          <a:lnTo>
                            <a:pt x="40" y="0"/>
                          </a:lnTo>
                          <a:lnTo>
                            <a:pt x="44" y="0"/>
                          </a:lnTo>
                          <a:lnTo>
                            <a:pt x="51" y="0"/>
                          </a:lnTo>
                          <a:lnTo>
                            <a:pt x="55" y="0"/>
                          </a:lnTo>
                          <a:lnTo>
                            <a:pt x="58" y="0"/>
                          </a:lnTo>
                          <a:lnTo>
                            <a:pt x="66" y="4"/>
                          </a:lnTo>
                          <a:lnTo>
                            <a:pt x="69" y="4"/>
                          </a:lnTo>
                          <a:lnTo>
                            <a:pt x="73" y="4"/>
                          </a:lnTo>
                          <a:lnTo>
                            <a:pt x="80" y="4"/>
                          </a:lnTo>
                          <a:lnTo>
                            <a:pt x="84" y="8"/>
                          </a:lnTo>
                          <a:lnTo>
                            <a:pt x="88" y="8"/>
                          </a:lnTo>
                          <a:lnTo>
                            <a:pt x="91" y="8"/>
                          </a:lnTo>
                          <a:lnTo>
                            <a:pt x="99" y="8"/>
                          </a:lnTo>
                          <a:lnTo>
                            <a:pt x="102" y="13"/>
                          </a:lnTo>
                          <a:lnTo>
                            <a:pt x="106" y="13"/>
                          </a:lnTo>
                          <a:lnTo>
                            <a:pt x="113" y="13"/>
                          </a:lnTo>
                          <a:lnTo>
                            <a:pt x="117" y="13"/>
                          </a:lnTo>
                          <a:lnTo>
                            <a:pt x="121" y="17"/>
                          </a:lnTo>
                          <a:lnTo>
                            <a:pt x="128" y="17"/>
                          </a:lnTo>
                          <a:lnTo>
                            <a:pt x="132" y="17"/>
                          </a:lnTo>
                          <a:lnTo>
                            <a:pt x="135" y="17"/>
                          </a:lnTo>
                          <a:lnTo>
                            <a:pt x="143" y="17"/>
                          </a:lnTo>
                          <a:lnTo>
                            <a:pt x="146" y="17"/>
                          </a:lnTo>
                          <a:lnTo>
                            <a:pt x="150" y="17"/>
                          </a:lnTo>
                          <a:lnTo>
                            <a:pt x="157" y="17"/>
                          </a:lnTo>
                          <a:lnTo>
                            <a:pt x="161" y="21"/>
                          </a:lnTo>
                          <a:lnTo>
                            <a:pt x="165" y="21"/>
                          </a:lnTo>
                          <a:lnTo>
                            <a:pt x="168" y="21"/>
                          </a:lnTo>
                          <a:lnTo>
                            <a:pt x="176" y="21"/>
                          </a:lnTo>
                          <a:lnTo>
                            <a:pt x="179" y="21"/>
                          </a:lnTo>
                          <a:lnTo>
                            <a:pt x="183" y="21"/>
                          </a:lnTo>
                          <a:lnTo>
                            <a:pt x="190" y="21"/>
                          </a:lnTo>
                          <a:lnTo>
                            <a:pt x="194" y="21"/>
                          </a:lnTo>
                          <a:lnTo>
                            <a:pt x="198" y="21"/>
                          </a:lnTo>
                          <a:lnTo>
                            <a:pt x="205" y="21"/>
                          </a:lnTo>
                          <a:lnTo>
                            <a:pt x="208" y="21"/>
                          </a:lnTo>
                          <a:lnTo>
                            <a:pt x="212" y="21"/>
                          </a:lnTo>
                          <a:lnTo>
                            <a:pt x="219" y="25"/>
                          </a:lnTo>
                          <a:lnTo>
                            <a:pt x="223" y="25"/>
                          </a:lnTo>
                          <a:lnTo>
                            <a:pt x="227" y="25"/>
                          </a:lnTo>
                          <a:lnTo>
                            <a:pt x="234" y="25"/>
                          </a:lnTo>
                          <a:lnTo>
                            <a:pt x="238" y="25"/>
                          </a:lnTo>
                          <a:lnTo>
                            <a:pt x="241" y="29"/>
                          </a:lnTo>
                          <a:lnTo>
                            <a:pt x="245" y="29"/>
                          </a:lnTo>
                          <a:lnTo>
                            <a:pt x="252" y="29"/>
                          </a:lnTo>
                          <a:lnTo>
                            <a:pt x="256" y="29"/>
                          </a:lnTo>
                          <a:lnTo>
                            <a:pt x="260" y="33"/>
                          </a:lnTo>
                          <a:lnTo>
                            <a:pt x="267" y="33"/>
                          </a:lnTo>
                          <a:lnTo>
                            <a:pt x="271" y="33"/>
                          </a:lnTo>
                          <a:lnTo>
                            <a:pt x="274" y="37"/>
                          </a:lnTo>
                          <a:lnTo>
                            <a:pt x="282" y="37"/>
                          </a:lnTo>
                          <a:lnTo>
                            <a:pt x="285" y="42"/>
                          </a:lnTo>
                          <a:lnTo>
                            <a:pt x="289" y="42"/>
                          </a:lnTo>
                          <a:lnTo>
                            <a:pt x="296" y="42"/>
                          </a:lnTo>
                          <a:lnTo>
                            <a:pt x="300" y="46"/>
                          </a:lnTo>
                          <a:lnTo>
                            <a:pt x="304" y="46"/>
                          </a:lnTo>
                          <a:lnTo>
                            <a:pt x="311" y="46"/>
                          </a:lnTo>
                          <a:lnTo>
                            <a:pt x="315" y="50"/>
                          </a:lnTo>
                          <a:lnTo>
                            <a:pt x="318" y="50"/>
                          </a:lnTo>
                          <a:lnTo>
                            <a:pt x="322" y="50"/>
                          </a:lnTo>
                          <a:lnTo>
                            <a:pt x="329" y="54"/>
                          </a:lnTo>
                          <a:lnTo>
                            <a:pt x="333" y="54"/>
                          </a:lnTo>
                          <a:lnTo>
                            <a:pt x="337" y="58"/>
                          </a:lnTo>
                          <a:lnTo>
                            <a:pt x="344" y="58"/>
                          </a:lnTo>
                          <a:lnTo>
                            <a:pt x="348" y="58"/>
                          </a:lnTo>
                          <a:lnTo>
                            <a:pt x="351" y="62"/>
                          </a:lnTo>
                          <a:lnTo>
                            <a:pt x="358" y="62"/>
                          </a:lnTo>
                          <a:lnTo>
                            <a:pt x="362" y="62"/>
                          </a:lnTo>
                          <a:lnTo>
                            <a:pt x="366" y="67"/>
                          </a:lnTo>
                          <a:lnTo>
                            <a:pt x="373" y="67"/>
                          </a:lnTo>
                          <a:lnTo>
                            <a:pt x="377" y="67"/>
                          </a:lnTo>
                          <a:lnTo>
                            <a:pt x="380" y="67"/>
                          </a:lnTo>
                          <a:lnTo>
                            <a:pt x="388" y="71"/>
                          </a:lnTo>
                          <a:lnTo>
                            <a:pt x="391" y="71"/>
                          </a:lnTo>
                          <a:lnTo>
                            <a:pt x="395" y="71"/>
                          </a:lnTo>
                          <a:lnTo>
                            <a:pt x="402" y="71"/>
                          </a:lnTo>
                          <a:lnTo>
                            <a:pt x="406" y="75"/>
                          </a:lnTo>
                          <a:lnTo>
                            <a:pt x="410" y="75"/>
                          </a:lnTo>
                          <a:lnTo>
                            <a:pt x="413" y="75"/>
                          </a:lnTo>
                          <a:lnTo>
                            <a:pt x="421" y="75"/>
                          </a:lnTo>
                          <a:lnTo>
                            <a:pt x="424" y="75"/>
                          </a:lnTo>
                          <a:lnTo>
                            <a:pt x="428" y="79"/>
                          </a:lnTo>
                          <a:lnTo>
                            <a:pt x="435" y="79"/>
                          </a:lnTo>
                          <a:lnTo>
                            <a:pt x="439" y="79"/>
                          </a:lnTo>
                          <a:lnTo>
                            <a:pt x="443" y="79"/>
                          </a:lnTo>
                          <a:lnTo>
                            <a:pt x="450" y="79"/>
                          </a:lnTo>
                          <a:lnTo>
                            <a:pt x="454" y="79"/>
                          </a:lnTo>
                          <a:lnTo>
                            <a:pt x="457" y="79"/>
                          </a:lnTo>
                          <a:lnTo>
                            <a:pt x="465" y="79"/>
                          </a:lnTo>
                          <a:lnTo>
                            <a:pt x="468" y="79"/>
                          </a:lnTo>
                          <a:lnTo>
                            <a:pt x="472" y="79"/>
                          </a:lnTo>
                          <a:lnTo>
                            <a:pt x="479" y="79"/>
                          </a:lnTo>
                          <a:lnTo>
                            <a:pt x="483" y="79"/>
                          </a:lnTo>
                          <a:lnTo>
                            <a:pt x="487" y="79"/>
                          </a:lnTo>
                          <a:lnTo>
                            <a:pt x="490" y="79"/>
                          </a:lnTo>
                          <a:lnTo>
                            <a:pt x="498" y="79"/>
                          </a:lnTo>
                          <a:lnTo>
                            <a:pt x="501" y="75"/>
                          </a:lnTo>
                          <a:lnTo>
                            <a:pt x="505" y="75"/>
                          </a:lnTo>
                          <a:lnTo>
                            <a:pt x="512" y="75"/>
                          </a:lnTo>
                          <a:lnTo>
                            <a:pt x="516" y="75"/>
                          </a:lnTo>
                          <a:lnTo>
                            <a:pt x="519" y="75"/>
                          </a:lnTo>
                          <a:lnTo>
                            <a:pt x="527" y="71"/>
                          </a:lnTo>
                          <a:lnTo>
                            <a:pt x="530" y="71"/>
                          </a:lnTo>
                          <a:lnTo>
                            <a:pt x="534" y="71"/>
                          </a:lnTo>
                          <a:lnTo>
                            <a:pt x="541" y="71"/>
                          </a:lnTo>
                          <a:lnTo>
                            <a:pt x="545" y="67"/>
                          </a:lnTo>
                          <a:lnTo>
                            <a:pt x="549" y="67"/>
                          </a:lnTo>
                          <a:lnTo>
                            <a:pt x="556" y="67"/>
                          </a:lnTo>
                          <a:lnTo>
                            <a:pt x="560" y="67"/>
                          </a:lnTo>
                          <a:lnTo>
                            <a:pt x="563" y="67"/>
                          </a:lnTo>
                          <a:lnTo>
                            <a:pt x="567" y="67"/>
                          </a:lnTo>
                          <a:lnTo>
                            <a:pt x="574" y="67"/>
                          </a:lnTo>
                          <a:lnTo>
                            <a:pt x="578" y="67"/>
                          </a:lnTo>
                          <a:lnTo>
                            <a:pt x="582" y="67"/>
                          </a:lnTo>
                          <a:lnTo>
                            <a:pt x="589" y="67"/>
                          </a:lnTo>
                          <a:lnTo>
                            <a:pt x="593" y="71"/>
                          </a:lnTo>
                          <a:lnTo>
                            <a:pt x="596" y="71"/>
                          </a:lnTo>
                          <a:lnTo>
                            <a:pt x="604" y="71"/>
                          </a:lnTo>
                          <a:lnTo>
                            <a:pt x="607" y="75"/>
                          </a:lnTo>
                          <a:lnTo>
                            <a:pt x="611" y="7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08"/>
                    <p:cNvSpPr>
                      <a:spLocks/>
                    </p:cNvSpPr>
                    <p:nvPr/>
                  </p:nvSpPr>
                  <p:spPr bwMode="auto">
                    <a:xfrm>
                      <a:off x="1306" y="2672"/>
                      <a:ext cx="611" cy="329"/>
                    </a:xfrm>
                    <a:custGeom>
                      <a:avLst/>
                      <a:gdLst>
                        <a:gd name="T0" fmla="*/ 11 w 611"/>
                        <a:gd name="T1" fmla="*/ 158 h 329"/>
                        <a:gd name="T2" fmla="*/ 26 w 611"/>
                        <a:gd name="T3" fmla="*/ 175 h 329"/>
                        <a:gd name="T4" fmla="*/ 40 w 611"/>
                        <a:gd name="T5" fmla="*/ 191 h 329"/>
                        <a:gd name="T6" fmla="*/ 55 w 611"/>
                        <a:gd name="T7" fmla="*/ 208 h 329"/>
                        <a:gd name="T8" fmla="*/ 69 w 611"/>
                        <a:gd name="T9" fmla="*/ 229 h 329"/>
                        <a:gd name="T10" fmla="*/ 84 w 611"/>
                        <a:gd name="T11" fmla="*/ 254 h 329"/>
                        <a:gd name="T12" fmla="*/ 99 w 611"/>
                        <a:gd name="T13" fmla="*/ 275 h 329"/>
                        <a:gd name="T14" fmla="*/ 113 w 611"/>
                        <a:gd name="T15" fmla="*/ 291 h 329"/>
                        <a:gd name="T16" fmla="*/ 124 w 611"/>
                        <a:gd name="T17" fmla="*/ 308 h 329"/>
                        <a:gd name="T18" fmla="*/ 139 w 611"/>
                        <a:gd name="T19" fmla="*/ 320 h 329"/>
                        <a:gd name="T20" fmla="*/ 154 w 611"/>
                        <a:gd name="T21" fmla="*/ 329 h 329"/>
                        <a:gd name="T22" fmla="*/ 168 w 611"/>
                        <a:gd name="T23" fmla="*/ 329 h 329"/>
                        <a:gd name="T24" fmla="*/ 183 w 611"/>
                        <a:gd name="T25" fmla="*/ 329 h 329"/>
                        <a:gd name="T26" fmla="*/ 197 w 611"/>
                        <a:gd name="T27" fmla="*/ 324 h 329"/>
                        <a:gd name="T28" fmla="*/ 212 w 611"/>
                        <a:gd name="T29" fmla="*/ 316 h 329"/>
                        <a:gd name="T30" fmla="*/ 227 w 611"/>
                        <a:gd name="T31" fmla="*/ 304 h 329"/>
                        <a:gd name="T32" fmla="*/ 241 w 611"/>
                        <a:gd name="T33" fmla="*/ 291 h 329"/>
                        <a:gd name="T34" fmla="*/ 256 w 611"/>
                        <a:gd name="T35" fmla="*/ 279 h 329"/>
                        <a:gd name="T36" fmla="*/ 271 w 611"/>
                        <a:gd name="T37" fmla="*/ 262 h 329"/>
                        <a:gd name="T38" fmla="*/ 285 w 611"/>
                        <a:gd name="T39" fmla="*/ 250 h 329"/>
                        <a:gd name="T40" fmla="*/ 300 w 611"/>
                        <a:gd name="T41" fmla="*/ 233 h 329"/>
                        <a:gd name="T42" fmla="*/ 315 w 611"/>
                        <a:gd name="T43" fmla="*/ 221 h 329"/>
                        <a:gd name="T44" fmla="*/ 329 w 611"/>
                        <a:gd name="T45" fmla="*/ 204 h 329"/>
                        <a:gd name="T46" fmla="*/ 344 w 611"/>
                        <a:gd name="T47" fmla="*/ 191 h 329"/>
                        <a:gd name="T48" fmla="*/ 358 w 611"/>
                        <a:gd name="T49" fmla="*/ 175 h 329"/>
                        <a:gd name="T50" fmla="*/ 369 w 611"/>
                        <a:gd name="T51" fmla="*/ 162 h 329"/>
                        <a:gd name="T52" fmla="*/ 384 w 611"/>
                        <a:gd name="T53" fmla="*/ 146 h 329"/>
                        <a:gd name="T54" fmla="*/ 399 w 611"/>
                        <a:gd name="T55" fmla="*/ 133 h 329"/>
                        <a:gd name="T56" fmla="*/ 413 w 611"/>
                        <a:gd name="T57" fmla="*/ 121 h 329"/>
                        <a:gd name="T58" fmla="*/ 428 w 611"/>
                        <a:gd name="T59" fmla="*/ 108 h 329"/>
                        <a:gd name="T60" fmla="*/ 443 w 611"/>
                        <a:gd name="T61" fmla="*/ 96 h 329"/>
                        <a:gd name="T62" fmla="*/ 457 w 611"/>
                        <a:gd name="T63" fmla="*/ 88 h 329"/>
                        <a:gd name="T64" fmla="*/ 472 w 611"/>
                        <a:gd name="T65" fmla="*/ 79 h 329"/>
                        <a:gd name="T66" fmla="*/ 486 w 611"/>
                        <a:gd name="T67" fmla="*/ 67 h 329"/>
                        <a:gd name="T68" fmla="*/ 501 w 611"/>
                        <a:gd name="T69" fmla="*/ 58 h 329"/>
                        <a:gd name="T70" fmla="*/ 516 w 611"/>
                        <a:gd name="T71" fmla="*/ 50 h 329"/>
                        <a:gd name="T72" fmla="*/ 530 w 611"/>
                        <a:gd name="T73" fmla="*/ 42 h 329"/>
                        <a:gd name="T74" fmla="*/ 545 w 611"/>
                        <a:gd name="T75" fmla="*/ 33 h 329"/>
                        <a:gd name="T76" fmla="*/ 560 w 611"/>
                        <a:gd name="T77" fmla="*/ 25 h 329"/>
                        <a:gd name="T78" fmla="*/ 574 w 611"/>
                        <a:gd name="T79" fmla="*/ 17 h 329"/>
                        <a:gd name="T80" fmla="*/ 589 w 611"/>
                        <a:gd name="T81" fmla="*/ 9 h 329"/>
                        <a:gd name="T82" fmla="*/ 604 w 611"/>
                        <a:gd name="T8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329">
                          <a:moveTo>
                            <a:pt x="0" y="154"/>
                          </a:moveTo>
                          <a:lnTo>
                            <a:pt x="7" y="154"/>
                          </a:lnTo>
                          <a:lnTo>
                            <a:pt x="11" y="158"/>
                          </a:lnTo>
                          <a:lnTo>
                            <a:pt x="15" y="162"/>
                          </a:lnTo>
                          <a:lnTo>
                            <a:pt x="22" y="166"/>
                          </a:lnTo>
                          <a:lnTo>
                            <a:pt x="26" y="175"/>
                          </a:lnTo>
                          <a:lnTo>
                            <a:pt x="29" y="179"/>
                          </a:lnTo>
                          <a:lnTo>
                            <a:pt x="36" y="183"/>
                          </a:lnTo>
                          <a:lnTo>
                            <a:pt x="40" y="191"/>
                          </a:lnTo>
                          <a:lnTo>
                            <a:pt x="44" y="196"/>
                          </a:lnTo>
                          <a:lnTo>
                            <a:pt x="47" y="204"/>
                          </a:lnTo>
                          <a:lnTo>
                            <a:pt x="55" y="208"/>
                          </a:lnTo>
                          <a:lnTo>
                            <a:pt x="58" y="216"/>
                          </a:lnTo>
                          <a:lnTo>
                            <a:pt x="62" y="225"/>
                          </a:lnTo>
                          <a:lnTo>
                            <a:pt x="69" y="229"/>
                          </a:lnTo>
                          <a:lnTo>
                            <a:pt x="73" y="237"/>
                          </a:lnTo>
                          <a:lnTo>
                            <a:pt x="77" y="245"/>
                          </a:lnTo>
                          <a:lnTo>
                            <a:pt x="84" y="254"/>
                          </a:lnTo>
                          <a:lnTo>
                            <a:pt x="88" y="258"/>
                          </a:lnTo>
                          <a:lnTo>
                            <a:pt x="91" y="266"/>
                          </a:lnTo>
                          <a:lnTo>
                            <a:pt x="99" y="275"/>
                          </a:lnTo>
                          <a:lnTo>
                            <a:pt x="102" y="279"/>
                          </a:lnTo>
                          <a:lnTo>
                            <a:pt x="106" y="287"/>
                          </a:lnTo>
                          <a:lnTo>
                            <a:pt x="113" y="291"/>
                          </a:lnTo>
                          <a:lnTo>
                            <a:pt x="117" y="299"/>
                          </a:lnTo>
                          <a:lnTo>
                            <a:pt x="121" y="304"/>
                          </a:lnTo>
                          <a:lnTo>
                            <a:pt x="124" y="308"/>
                          </a:lnTo>
                          <a:lnTo>
                            <a:pt x="132" y="312"/>
                          </a:lnTo>
                          <a:lnTo>
                            <a:pt x="135" y="316"/>
                          </a:lnTo>
                          <a:lnTo>
                            <a:pt x="139" y="320"/>
                          </a:lnTo>
                          <a:lnTo>
                            <a:pt x="146" y="324"/>
                          </a:lnTo>
                          <a:lnTo>
                            <a:pt x="150" y="324"/>
                          </a:lnTo>
                          <a:lnTo>
                            <a:pt x="154" y="329"/>
                          </a:lnTo>
                          <a:lnTo>
                            <a:pt x="161" y="329"/>
                          </a:lnTo>
                          <a:lnTo>
                            <a:pt x="165" y="329"/>
                          </a:lnTo>
                          <a:lnTo>
                            <a:pt x="168" y="329"/>
                          </a:lnTo>
                          <a:lnTo>
                            <a:pt x="176" y="329"/>
                          </a:lnTo>
                          <a:lnTo>
                            <a:pt x="179" y="329"/>
                          </a:lnTo>
                          <a:lnTo>
                            <a:pt x="183" y="329"/>
                          </a:lnTo>
                          <a:lnTo>
                            <a:pt x="190" y="329"/>
                          </a:lnTo>
                          <a:lnTo>
                            <a:pt x="194" y="324"/>
                          </a:lnTo>
                          <a:lnTo>
                            <a:pt x="197" y="324"/>
                          </a:lnTo>
                          <a:lnTo>
                            <a:pt x="201" y="320"/>
                          </a:lnTo>
                          <a:lnTo>
                            <a:pt x="208" y="316"/>
                          </a:lnTo>
                          <a:lnTo>
                            <a:pt x="212" y="316"/>
                          </a:lnTo>
                          <a:lnTo>
                            <a:pt x="216" y="312"/>
                          </a:lnTo>
                          <a:lnTo>
                            <a:pt x="223" y="308"/>
                          </a:lnTo>
                          <a:lnTo>
                            <a:pt x="227" y="304"/>
                          </a:lnTo>
                          <a:lnTo>
                            <a:pt x="230" y="299"/>
                          </a:lnTo>
                          <a:lnTo>
                            <a:pt x="238" y="295"/>
                          </a:lnTo>
                          <a:lnTo>
                            <a:pt x="241" y="291"/>
                          </a:lnTo>
                          <a:lnTo>
                            <a:pt x="245" y="287"/>
                          </a:lnTo>
                          <a:lnTo>
                            <a:pt x="252" y="283"/>
                          </a:lnTo>
                          <a:lnTo>
                            <a:pt x="256" y="279"/>
                          </a:lnTo>
                          <a:lnTo>
                            <a:pt x="260" y="270"/>
                          </a:lnTo>
                          <a:lnTo>
                            <a:pt x="267" y="266"/>
                          </a:lnTo>
                          <a:lnTo>
                            <a:pt x="271" y="262"/>
                          </a:lnTo>
                          <a:lnTo>
                            <a:pt x="274" y="258"/>
                          </a:lnTo>
                          <a:lnTo>
                            <a:pt x="282" y="254"/>
                          </a:lnTo>
                          <a:lnTo>
                            <a:pt x="285" y="250"/>
                          </a:lnTo>
                          <a:lnTo>
                            <a:pt x="289" y="245"/>
                          </a:lnTo>
                          <a:lnTo>
                            <a:pt x="293" y="237"/>
                          </a:lnTo>
                          <a:lnTo>
                            <a:pt x="300" y="233"/>
                          </a:lnTo>
                          <a:lnTo>
                            <a:pt x="304" y="229"/>
                          </a:lnTo>
                          <a:lnTo>
                            <a:pt x="307" y="225"/>
                          </a:lnTo>
                          <a:lnTo>
                            <a:pt x="315" y="221"/>
                          </a:lnTo>
                          <a:lnTo>
                            <a:pt x="318" y="216"/>
                          </a:lnTo>
                          <a:lnTo>
                            <a:pt x="322" y="208"/>
                          </a:lnTo>
                          <a:lnTo>
                            <a:pt x="329" y="204"/>
                          </a:lnTo>
                          <a:lnTo>
                            <a:pt x="333" y="200"/>
                          </a:lnTo>
                          <a:lnTo>
                            <a:pt x="336" y="196"/>
                          </a:lnTo>
                          <a:lnTo>
                            <a:pt x="344" y="191"/>
                          </a:lnTo>
                          <a:lnTo>
                            <a:pt x="347" y="183"/>
                          </a:lnTo>
                          <a:lnTo>
                            <a:pt x="351" y="179"/>
                          </a:lnTo>
                          <a:lnTo>
                            <a:pt x="358" y="175"/>
                          </a:lnTo>
                          <a:lnTo>
                            <a:pt x="362" y="171"/>
                          </a:lnTo>
                          <a:lnTo>
                            <a:pt x="366" y="166"/>
                          </a:lnTo>
                          <a:lnTo>
                            <a:pt x="369" y="162"/>
                          </a:lnTo>
                          <a:lnTo>
                            <a:pt x="377" y="158"/>
                          </a:lnTo>
                          <a:lnTo>
                            <a:pt x="380" y="150"/>
                          </a:lnTo>
                          <a:lnTo>
                            <a:pt x="384" y="146"/>
                          </a:lnTo>
                          <a:lnTo>
                            <a:pt x="391" y="142"/>
                          </a:lnTo>
                          <a:lnTo>
                            <a:pt x="395" y="137"/>
                          </a:lnTo>
                          <a:lnTo>
                            <a:pt x="399" y="133"/>
                          </a:lnTo>
                          <a:lnTo>
                            <a:pt x="406" y="129"/>
                          </a:lnTo>
                          <a:lnTo>
                            <a:pt x="410" y="125"/>
                          </a:lnTo>
                          <a:lnTo>
                            <a:pt x="413" y="121"/>
                          </a:lnTo>
                          <a:lnTo>
                            <a:pt x="421" y="117"/>
                          </a:lnTo>
                          <a:lnTo>
                            <a:pt x="424" y="112"/>
                          </a:lnTo>
                          <a:lnTo>
                            <a:pt x="428" y="108"/>
                          </a:lnTo>
                          <a:lnTo>
                            <a:pt x="435" y="104"/>
                          </a:lnTo>
                          <a:lnTo>
                            <a:pt x="439" y="100"/>
                          </a:lnTo>
                          <a:lnTo>
                            <a:pt x="443" y="96"/>
                          </a:lnTo>
                          <a:lnTo>
                            <a:pt x="446" y="92"/>
                          </a:lnTo>
                          <a:lnTo>
                            <a:pt x="454" y="92"/>
                          </a:lnTo>
                          <a:lnTo>
                            <a:pt x="457" y="88"/>
                          </a:lnTo>
                          <a:lnTo>
                            <a:pt x="461" y="83"/>
                          </a:lnTo>
                          <a:lnTo>
                            <a:pt x="468" y="79"/>
                          </a:lnTo>
                          <a:lnTo>
                            <a:pt x="472" y="79"/>
                          </a:lnTo>
                          <a:lnTo>
                            <a:pt x="476" y="75"/>
                          </a:lnTo>
                          <a:lnTo>
                            <a:pt x="483" y="71"/>
                          </a:lnTo>
                          <a:lnTo>
                            <a:pt x="486" y="67"/>
                          </a:lnTo>
                          <a:lnTo>
                            <a:pt x="490" y="67"/>
                          </a:lnTo>
                          <a:lnTo>
                            <a:pt x="497" y="63"/>
                          </a:lnTo>
                          <a:lnTo>
                            <a:pt x="501" y="58"/>
                          </a:lnTo>
                          <a:lnTo>
                            <a:pt x="505" y="58"/>
                          </a:lnTo>
                          <a:lnTo>
                            <a:pt x="512" y="54"/>
                          </a:lnTo>
                          <a:lnTo>
                            <a:pt x="516" y="50"/>
                          </a:lnTo>
                          <a:lnTo>
                            <a:pt x="519" y="50"/>
                          </a:lnTo>
                          <a:lnTo>
                            <a:pt x="527" y="46"/>
                          </a:lnTo>
                          <a:lnTo>
                            <a:pt x="530" y="42"/>
                          </a:lnTo>
                          <a:lnTo>
                            <a:pt x="534" y="38"/>
                          </a:lnTo>
                          <a:lnTo>
                            <a:pt x="538" y="38"/>
                          </a:lnTo>
                          <a:lnTo>
                            <a:pt x="545" y="33"/>
                          </a:lnTo>
                          <a:lnTo>
                            <a:pt x="549" y="29"/>
                          </a:lnTo>
                          <a:lnTo>
                            <a:pt x="552" y="29"/>
                          </a:lnTo>
                          <a:lnTo>
                            <a:pt x="560" y="25"/>
                          </a:lnTo>
                          <a:lnTo>
                            <a:pt x="563" y="21"/>
                          </a:lnTo>
                          <a:lnTo>
                            <a:pt x="567" y="21"/>
                          </a:lnTo>
                          <a:lnTo>
                            <a:pt x="574" y="17"/>
                          </a:lnTo>
                          <a:lnTo>
                            <a:pt x="578" y="13"/>
                          </a:lnTo>
                          <a:lnTo>
                            <a:pt x="582" y="13"/>
                          </a:lnTo>
                          <a:lnTo>
                            <a:pt x="589" y="9"/>
                          </a:lnTo>
                          <a:lnTo>
                            <a:pt x="593" y="9"/>
                          </a:lnTo>
                          <a:lnTo>
                            <a:pt x="596" y="4"/>
                          </a:lnTo>
                          <a:lnTo>
                            <a:pt x="604" y="4"/>
                          </a:lnTo>
                          <a:lnTo>
                            <a:pt x="607" y="4"/>
                          </a:lnTo>
                          <a:lnTo>
                            <a:pt x="6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09"/>
                    <p:cNvSpPr>
                      <a:spLocks/>
                    </p:cNvSpPr>
                    <p:nvPr/>
                  </p:nvSpPr>
                  <p:spPr bwMode="auto">
                    <a:xfrm>
                      <a:off x="1917" y="2672"/>
                      <a:ext cx="611" cy="254"/>
                    </a:xfrm>
                    <a:custGeom>
                      <a:avLst/>
                      <a:gdLst>
                        <a:gd name="T0" fmla="*/ 11 w 611"/>
                        <a:gd name="T1" fmla="*/ 0 h 254"/>
                        <a:gd name="T2" fmla="*/ 25 w 611"/>
                        <a:gd name="T3" fmla="*/ 0 h 254"/>
                        <a:gd name="T4" fmla="*/ 40 w 611"/>
                        <a:gd name="T5" fmla="*/ 4 h 254"/>
                        <a:gd name="T6" fmla="*/ 55 w 611"/>
                        <a:gd name="T7" fmla="*/ 13 h 254"/>
                        <a:gd name="T8" fmla="*/ 69 w 611"/>
                        <a:gd name="T9" fmla="*/ 21 h 254"/>
                        <a:gd name="T10" fmla="*/ 80 w 611"/>
                        <a:gd name="T11" fmla="*/ 33 h 254"/>
                        <a:gd name="T12" fmla="*/ 95 w 611"/>
                        <a:gd name="T13" fmla="*/ 46 h 254"/>
                        <a:gd name="T14" fmla="*/ 110 w 611"/>
                        <a:gd name="T15" fmla="*/ 58 h 254"/>
                        <a:gd name="T16" fmla="*/ 124 w 611"/>
                        <a:gd name="T17" fmla="*/ 75 h 254"/>
                        <a:gd name="T18" fmla="*/ 139 w 611"/>
                        <a:gd name="T19" fmla="*/ 88 h 254"/>
                        <a:gd name="T20" fmla="*/ 154 w 611"/>
                        <a:gd name="T21" fmla="*/ 100 h 254"/>
                        <a:gd name="T22" fmla="*/ 168 w 611"/>
                        <a:gd name="T23" fmla="*/ 108 h 254"/>
                        <a:gd name="T24" fmla="*/ 183 w 611"/>
                        <a:gd name="T25" fmla="*/ 117 h 254"/>
                        <a:gd name="T26" fmla="*/ 197 w 611"/>
                        <a:gd name="T27" fmla="*/ 121 h 254"/>
                        <a:gd name="T28" fmla="*/ 212 w 611"/>
                        <a:gd name="T29" fmla="*/ 121 h 254"/>
                        <a:gd name="T30" fmla="*/ 227 w 611"/>
                        <a:gd name="T31" fmla="*/ 121 h 254"/>
                        <a:gd name="T32" fmla="*/ 241 w 611"/>
                        <a:gd name="T33" fmla="*/ 121 h 254"/>
                        <a:gd name="T34" fmla="*/ 256 w 611"/>
                        <a:gd name="T35" fmla="*/ 121 h 254"/>
                        <a:gd name="T36" fmla="*/ 271 w 611"/>
                        <a:gd name="T37" fmla="*/ 121 h 254"/>
                        <a:gd name="T38" fmla="*/ 285 w 611"/>
                        <a:gd name="T39" fmla="*/ 121 h 254"/>
                        <a:gd name="T40" fmla="*/ 300 w 611"/>
                        <a:gd name="T41" fmla="*/ 121 h 254"/>
                        <a:gd name="T42" fmla="*/ 314 w 611"/>
                        <a:gd name="T43" fmla="*/ 121 h 254"/>
                        <a:gd name="T44" fmla="*/ 325 w 611"/>
                        <a:gd name="T45" fmla="*/ 125 h 254"/>
                        <a:gd name="T46" fmla="*/ 340 w 611"/>
                        <a:gd name="T47" fmla="*/ 133 h 254"/>
                        <a:gd name="T48" fmla="*/ 355 w 611"/>
                        <a:gd name="T49" fmla="*/ 142 h 254"/>
                        <a:gd name="T50" fmla="*/ 369 w 611"/>
                        <a:gd name="T51" fmla="*/ 150 h 254"/>
                        <a:gd name="T52" fmla="*/ 384 w 611"/>
                        <a:gd name="T53" fmla="*/ 162 h 254"/>
                        <a:gd name="T54" fmla="*/ 399 w 611"/>
                        <a:gd name="T55" fmla="*/ 175 h 254"/>
                        <a:gd name="T56" fmla="*/ 413 w 611"/>
                        <a:gd name="T57" fmla="*/ 187 h 254"/>
                        <a:gd name="T58" fmla="*/ 428 w 611"/>
                        <a:gd name="T59" fmla="*/ 200 h 254"/>
                        <a:gd name="T60" fmla="*/ 443 w 611"/>
                        <a:gd name="T61" fmla="*/ 216 h 254"/>
                        <a:gd name="T62" fmla="*/ 457 w 611"/>
                        <a:gd name="T63" fmla="*/ 225 h 254"/>
                        <a:gd name="T64" fmla="*/ 472 w 611"/>
                        <a:gd name="T65" fmla="*/ 237 h 254"/>
                        <a:gd name="T66" fmla="*/ 486 w 611"/>
                        <a:gd name="T67" fmla="*/ 245 h 254"/>
                        <a:gd name="T68" fmla="*/ 501 w 611"/>
                        <a:gd name="T69" fmla="*/ 250 h 254"/>
                        <a:gd name="T70" fmla="*/ 516 w 611"/>
                        <a:gd name="T71" fmla="*/ 254 h 254"/>
                        <a:gd name="T72" fmla="*/ 530 w 611"/>
                        <a:gd name="T73" fmla="*/ 254 h 254"/>
                        <a:gd name="T74" fmla="*/ 545 w 611"/>
                        <a:gd name="T75" fmla="*/ 250 h 254"/>
                        <a:gd name="T76" fmla="*/ 560 w 611"/>
                        <a:gd name="T77" fmla="*/ 250 h 254"/>
                        <a:gd name="T78" fmla="*/ 571 w 611"/>
                        <a:gd name="T79" fmla="*/ 245 h 254"/>
                        <a:gd name="T80" fmla="*/ 585 w 611"/>
                        <a:gd name="T81" fmla="*/ 241 h 254"/>
                        <a:gd name="T82" fmla="*/ 600 w 611"/>
                        <a:gd name="T83" fmla="*/ 23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54">
                          <a:moveTo>
                            <a:pt x="0" y="0"/>
                          </a:moveTo>
                          <a:lnTo>
                            <a:pt x="4" y="0"/>
                          </a:lnTo>
                          <a:lnTo>
                            <a:pt x="11" y="0"/>
                          </a:lnTo>
                          <a:lnTo>
                            <a:pt x="14" y="0"/>
                          </a:lnTo>
                          <a:lnTo>
                            <a:pt x="18" y="0"/>
                          </a:lnTo>
                          <a:lnTo>
                            <a:pt x="25" y="0"/>
                          </a:lnTo>
                          <a:lnTo>
                            <a:pt x="29" y="0"/>
                          </a:lnTo>
                          <a:lnTo>
                            <a:pt x="33" y="4"/>
                          </a:lnTo>
                          <a:lnTo>
                            <a:pt x="40" y="4"/>
                          </a:lnTo>
                          <a:lnTo>
                            <a:pt x="44" y="4"/>
                          </a:lnTo>
                          <a:lnTo>
                            <a:pt x="47" y="9"/>
                          </a:lnTo>
                          <a:lnTo>
                            <a:pt x="55" y="13"/>
                          </a:lnTo>
                          <a:lnTo>
                            <a:pt x="58" y="13"/>
                          </a:lnTo>
                          <a:lnTo>
                            <a:pt x="62" y="17"/>
                          </a:lnTo>
                          <a:lnTo>
                            <a:pt x="69" y="21"/>
                          </a:lnTo>
                          <a:lnTo>
                            <a:pt x="73" y="25"/>
                          </a:lnTo>
                          <a:lnTo>
                            <a:pt x="77" y="29"/>
                          </a:lnTo>
                          <a:lnTo>
                            <a:pt x="80" y="33"/>
                          </a:lnTo>
                          <a:lnTo>
                            <a:pt x="88" y="38"/>
                          </a:lnTo>
                          <a:lnTo>
                            <a:pt x="91" y="42"/>
                          </a:lnTo>
                          <a:lnTo>
                            <a:pt x="95" y="46"/>
                          </a:lnTo>
                          <a:lnTo>
                            <a:pt x="102" y="50"/>
                          </a:lnTo>
                          <a:lnTo>
                            <a:pt x="106" y="54"/>
                          </a:lnTo>
                          <a:lnTo>
                            <a:pt x="110" y="58"/>
                          </a:lnTo>
                          <a:lnTo>
                            <a:pt x="117" y="67"/>
                          </a:lnTo>
                          <a:lnTo>
                            <a:pt x="121" y="71"/>
                          </a:lnTo>
                          <a:lnTo>
                            <a:pt x="124" y="75"/>
                          </a:lnTo>
                          <a:lnTo>
                            <a:pt x="132" y="79"/>
                          </a:lnTo>
                          <a:lnTo>
                            <a:pt x="135" y="83"/>
                          </a:lnTo>
                          <a:lnTo>
                            <a:pt x="139" y="88"/>
                          </a:lnTo>
                          <a:lnTo>
                            <a:pt x="146" y="92"/>
                          </a:lnTo>
                          <a:lnTo>
                            <a:pt x="150" y="96"/>
                          </a:lnTo>
                          <a:lnTo>
                            <a:pt x="154" y="100"/>
                          </a:lnTo>
                          <a:lnTo>
                            <a:pt x="161" y="104"/>
                          </a:lnTo>
                          <a:lnTo>
                            <a:pt x="164" y="104"/>
                          </a:lnTo>
                          <a:lnTo>
                            <a:pt x="168" y="108"/>
                          </a:lnTo>
                          <a:lnTo>
                            <a:pt x="172" y="112"/>
                          </a:lnTo>
                          <a:lnTo>
                            <a:pt x="179" y="112"/>
                          </a:lnTo>
                          <a:lnTo>
                            <a:pt x="183" y="117"/>
                          </a:lnTo>
                          <a:lnTo>
                            <a:pt x="186" y="117"/>
                          </a:lnTo>
                          <a:lnTo>
                            <a:pt x="194" y="117"/>
                          </a:lnTo>
                          <a:lnTo>
                            <a:pt x="197" y="121"/>
                          </a:lnTo>
                          <a:lnTo>
                            <a:pt x="201" y="121"/>
                          </a:lnTo>
                          <a:lnTo>
                            <a:pt x="208" y="121"/>
                          </a:lnTo>
                          <a:lnTo>
                            <a:pt x="212" y="121"/>
                          </a:lnTo>
                          <a:lnTo>
                            <a:pt x="216" y="121"/>
                          </a:lnTo>
                          <a:lnTo>
                            <a:pt x="223" y="121"/>
                          </a:lnTo>
                          <a:lnTo>
                            <a:pt x="227" y="121"/>
                          </a:lnTo>
                          <a:lnTo>
                            <a:pt x="230" y="121"/>
                          </a:lnTo>
                          <a:lnTo>
                            <a:pt x="238" y="121"/>
                          </a:lnTo>
                          <a:lnTo>
                            <a:pt x="241" y="121"/>
                          </a:lnTo>
                          <a:lnTo>
                            <a:pt x="245" y="121"/>
                          </a:lnTo>
                          <a:lnTo>
                            <a:pt x="249" y="121"/>
                          </a:lnTo>
                          <a:lnTo>
                            <a:pt x="256" y="121"/>
                          </a:lnTo>
                          <a:lnTo>
                            <a:pt x="260" y="121"/>
                          </a:lnTo>
                          <a:lnTo>
                            <a:pt x="263" y="121"/>
                          </a:lnTo>
                          <a:lnTo>
                            <a:pt x="271" y="121"/>
                          </a:lnTo>
                          <a:lnTo>
                            <a:pt x="274" y="121"/>
                          </a:lnTo>
                          <a:lnTo>
                            <a:pt x="278" y="121"/>
                          </a:lnTo>
                          <a:lnTo>
                            <a:pt x="285" y="121"/>
                          </a:lnTo>
                          <a:lnTo>
                            <a:pt x="289" y="121"/>
                          </a:lnTo>
                          <a:lnTo>
                            <a:pt x="293" y="121"/>
                          </a:lnTo>
                          <a:lnTo>
                            <a:pt x="300" y="121"/>
                          </a:lnTo>
                          <a:lnTo>
                            <a:pt x="304" y="121"/>
                          </a:lnTo>
                          <a:lnTo>
                            <a:pt x="307" y="121"/>
                          </a:lnTo>
                          <a:lnTo>
                            <a:pt x="314" y="121"/>
                          </a:lnTo>
                          <a:lnTo>
                            <a:pt x="318" y="125"/>
                          </a:lnTo>
                          <a:lnTo>
                            <a:pt x="322" y="125"/>
                          </a:lnTo>
                          <a:lnTo>
                            <a:pt x="325" y="125"/>
                          </a:lnTo>
                          <a:lnTo>
                            <a:pt x="333" y="129"/>
                          </a:lnTo>
                          <a:lnTo>
                            <a:pt x="336" y="129"/>
                          </a:lnTo>
                          <a:lnTo>
                            <a:pt x="340" y="133"/>
                          </a:lnTo>
                          <a:lnTo>
                            <a:pt x="347" y="133"/>
                          </a:lnTo>
                          <a:lnTo>
                            <a:pt x="351" y="137"/>
                          </a:lnTo>
                          <a:lnTo>
                            <a:pt x="355" y="142"/>
                          </a:lnTo>
                          <a:lnTo>
                            <a:pt x="362" y="142"/>
                          </a:lnTo>
                          <a:lnTo>
                            <a:pt x="366" y="146"/>
                          </a:lnTo>
                          <a:lnTo>
                            <a:pt x="369" y="150"/>
                          </a:lnTo>
                          <a:lnTo>
                            <a:pt x="377" y="154"/>
                          </a:lnTo>
                          <a:lnTo>
                            <a:pt x="380" y="158"/>
                          </a:lnTo>
                          <a:lnTo>
                            <a:pt x="384" y="162"/>
                          </a:lnTo>
                          <a:lnTo>
                            <a:pt x="391" y="166"/>
                          </a:lnTo>
                          <a:lnTo>
                            <a:pt x="395" y="171"/>
                          </a:lnTo>
                          <a:lnTo>
                            <a:pt x="399" y="175"/>
                          </a:lnTo>
                          <a:lnTo>
                            <a:pt x="402" y="179"/>
                          </a:lnTo>
                          <a:lnTo>
                            <a:pt x="410" y="183"/>
                          </a:lnTo>
                          <a:lnTo>
                            <a:pt x="413" y="187"/>
                          </a:lnTo>
                          <a:lnTo>
                            <a:pt x="417" y="191"/>
                          </a:lnTo>
                          <a:lnTo>
                            <a:pt x="424" y="196"/>
                          </a:lnTo>
                          <a:lnTo>
                            <a:pt x="428" y="200"/>
                          </a:lnTo>
                          <a:lnTo>
                            <a:pt x="432" y="204"/>
                          </a:lnTo>
                          <a:lnTo>
                            <a:pt x="439" y="212"/>
                          </a:lnTo>
                          <a:lnTo>
                            <a:pt x="443" y="216"/>
                          </a:lnTo>
                          <a:lnTo>
                            <a:pt x="446" y="221"/>
                          </a:lnTo>
                          <a:lnTo>
                            <a:pt x="453" y="225"/>
                          </a:lnTo>
                          <a:lnTo>
                            <a:pt x="457" y="225"/>
                          </a:lnTo>
                          <a:lnTo>
                            <a:pt x="461" y="229"/>
                          </a:lnTo>
                          <a:lnTo>
                            <a:pt x="468" y="233"/>
                          </a:lnTo>
                          <a:lnTo>
                            <a:pt x="472" y="237"/>
                          </a:lnTo>
                          <a:lnTo>
                            <a:pt x="475" y="241"/>
                          </a:lnTo>
                          <a:lnTo>
                            <a:pt x="483" y="241"/>
                          </a:lnTo>
                          <a:lnTo>
                            <a:pt x="486" y="245"/>
                          </a:lnTo>
                          <a:lnTo>
                            <a:pt x="490" y="245"/>
                          </a:lnTo>
                          <a:lnTo>
                            <a:pt x="494" y="250"/>
                          </a:lnTo>
                          <a:lnTo>
                            <a:pt x="501" y="250"/>
                          </a:lnTo>
                          <a:lnTo>
                            <a:pt x="505" y="250"/>
                          </a:lnTo>
                          <a:lnTo>
                            <a:pt x="508" y="254"/>
                          </a:lnTo>
                          <a:lnTo>
                            <a:pt x="516" y="254"/>
                          </a:lnTo>
                          <a:lnTo>
                            <a:pt x="519" y="254"/>
                          </a:lnTo>
                          <a:lnTo>
                            <a:pt x="523" y="254"/>
                          </a:lnTo>
                          <a:lnTo>
                            <a:pt x="530" y="254"/>
                          </a:lnTo>
                          <a:lnTo>
                            <a:pt x="534" y="254"/>
                          </a:lnTo>
                          <a:lnTo>
                            <a:pt x="538" y="254"/>
                          </a:lnTo>
                          <a:lnTo>
                            <a:pt x="545" y="250"/>
                          </a:lnTo>
                          <a:lnTo>
                            <a:pt x="549" y="250"/>
                          </a:lnTo>
                          <a:lnTo>
                            <a:pt x="552" y="250"/>
                          </a:lnTo>
                          <a:lnTo>
                            <a:pt x="560" y="250"/>
                          </a:lnTo>
                          <a:lnTo>
                            <a:pt x="563" y="245"/>
                          </a:lnTo>
                          <a:lnTo>
                            <a:pt x="567" y="245"/>
                          </a:lnTo>
                          <a:lnTo>
                            <a:pt x="571" y="245"/>
                          </a:lnTo>
                          <a:lnTo>
                            <a:pt x="578" y="245"/>
                          </a:lnTo>
                          <a:lnTo>
                            <a:pt x="582" y="241"/>
                          </a:lnTo>
                          <a:lnTo>
                            <a:pt x="585" y="241"/>
                          </a:lnTo>
                          <a:lnTo>
                            <a:pt x="593" y="241"/>
                          </a:lnTo>
                          <a:lnTo>
                            <a:pt x="596" y="241"/>
                          </a:lnTo>
                          <a:lnTo>
                            <a:pt x="600" y="237"/>
                          </a:lnTo>
                          <a:lnTo>
                            <a:pt x="607" y="237"/>
                          </a:lnTo>
                          <a:lnTo>
                            <a:pt x="611" y="23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10"/>
                    <p:cNvSpPr>
                      <a:spLocks/>
                    </p:cNvSpPr>
                    <p:nvPr/>
                  </p:nvSpPr>
                  <p:spPr bwMode="auto">
                    <a:xfrm>
                      <a:off x="2528" y="2909"/>
                      <a:ext cx="33" cy="4"/>
                    </a:xfrm>
                    <a:custGeom>
                      <a:avLst/>
                      <a:gdLst>
                        <a:gd name="T0" fmla="*/ 0 w 33"/>
                        <a:gd name="T1" fmla="*/ 0 h 4"/>
                        <a:gd name="T2" fmla="*/ 3 w 33"/>
                        <a:gd name="T3" fmla="*/ 0 h 4"/>
                        <a:gd name="T4" fmla="*/ 11 w 33"/>
                        <a:gd name="T5" fmla="*/ 0 h 4"/>
                        <a:gd name="T6" fmla="*/ 14 w 33"/>
                        <a:gd name="T7" fmla="*/ 0 h 4"/>
                        <a:gd name="T8" fmla="*/ 18 w 33"/>
                        <a:gd name="T9" fmla="*/ 0 h 4"/>
                        <a:gd name="T10" fmla="*/ 25 w 33"/>
                        <a:gd name="T11" fmla="*/ 0 h 4"/>
                        <a:gd name="T12" fmla="*/ 29 w 33"/>
                        <a:gd name="T13" fmla="*/ 0 h 4"/>
                        <a:gd name="T14" fmla="*/ 33 w 3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
                          <a:moveTo>
                            <a:pt x="0" y="0"/>
                          </a:moveTo>
                          <a:lnTo>
                            <a:pt x="3" y="0"/>
                          </a:lnTo>
                          <a:lnTo>
                            <a:pt x="11" y="0"/>
                          </a:lnTo>
                          <a:lnTo>
                            <a:pt x="14" y="0"/>
                          </a:lnTo>
                          <a:lnTo>
                            <a:pt x="18" y="0"/>
                          </a:lnTo>
                          <a:lnTo>
                            <a:pt x="25" y="0"/>
                          </a:lnTo>
                          <a:lnTo>
                            <a:pt x="29" y="0"/>
                          </a:lnTo>
                          <a:lnTo>
                            <a:pt x="33" y="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211"/>
                    <p:cNvSpPr>
                      <a:spLocks noChangeArrowheads="1"/>
                    </p:cNvSpPr>
                    <p:nvPr/>
                  </p:nvSpPr>
                  <p:spPr bwMode="auto">
                    <a:xfrm rot="16200000">
                      <a:off x="492" y="2783"/>
                      <a:ext cx="10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TT</a:t>
                      </a:r>
                      <a:endParaRPr lang="en-US" altLang="en-US"/>
                    </a:p>
                  </p:txBody>
                </p:sp>
                <p:sp>
                  <p:nvSpPr>
                    <p:cNvPr id="68" name="Rectangle 212"/>
                    <p:cNvSpPr>
                      <a:spLocks noChangeArrowheads="1"/>
                    </p:cNvSpPr>
                    <p:nvPr/>
                  </p:nvSpPr>
                  <p:spPr bwMode="auto">
                    <a:xfrm>
                      <a:off x="695" y="3142"/>
                      <a:ext cx="1862" cy="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13"/>
                    <p:cNvSpPr>
                      <a:spLocks noChangeArrowheads="1"/>
                    </p:cNvSpPr>
                    <p:nvPr/>
                  </p:nvSpPr>
                  <p:spPr bwMode="auto">
                    <a:xfrm>
                      <a:off x="695" y="3142"/>
                      <a:ext cx="1862" cy="35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214"/>
                    <p:cNvSpPr>
                      <a:spLocks noChangeShapeType="1"/>
                    </p:cNvSpPr>
                    <p:nvPr/>
                  </p:nvSpPr>
                  <p:spPr bwMode="auto">
                    <a:xfrm>
                      <a:off x="695" y="314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215"/>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16"/>
                    <p:cNvSpPr>
                      <a:spLocks noChangeShapeType="1"/>
                    </p:cNvSpPr>
                    <p:nvPr/>
                  </p:nvSpPr>
                  <p:spPr bwMode="auto">
                    <a:xfrm flipV="1">
                      <a:off x="2557"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17"/>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218"/>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219"/>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220"/>
                    <p:cNvSpPr>
                      <a:spLocks noChangeShapeType="1"/>
                    </p:cNvSpPr>
                    <p:nvPr/>
                  </p:nvSpPr>
                  <p:spPr bwMode="auto">
                    <a:xfrm flipV="1">
                      <a:off x="929"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221"/>
                    <p:cNvSpPr>
                      <a:spLocks noChangeShapeType="1"/>
                    </p:cNvSpPr>
                    <p:nvPr/>
                  </p:nvSpPr>
                  <p:spPr bwMode="auto">
                    <a:xfrm>
                      <a:off x="929"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222"/>
                    <p:cNvSpPr>
                      <a:spLocks noChangeArrowheads="1"/>
                    </p:cNvSpPr>
                    <p:nvPr/>
                  </p:nvSpPr>
                  <p:spPr bwMode="auto">
                    <a:xfrm>
                      <a:off x="882"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0.1</a:t>
                      </a:r>
                      <a:endParaRPr lang="en-US" altLang="en-US"/>
                    </a:p>
                  </p:txBody>
                </p:sp>
                <p:sp>
                  <p:nvSpPr>
                    <p:cNvPr id="79" name="Line 223"/>
                    <p:cNvSpPr>
                      <a:spLocks noChangeShapeType="1"/>
                    </p:cNvSpPr>
                    <p:nvPr/>
                  </p:nvSpPr>
                  <p:spPr bwMode="auto">
                    <a:xfrm flipV="1">
                      <a:off x="1167"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224"/>
                    <p:cNvSpPr>
                      <a:spLocks noChangeShapeType="1"/>
                    </p:cNvSpPr>
                    <p:nvPr/>
                  </p:nvSpPr>
                  <p:spPr bwMode="auto">
                    <a:xfrm>
                      <a:off x="1167"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225"/>
                    <p:cNvSpPr>
                      <a:spLocks noChangeArrowheads="1"/>
                    </p:cNvSpPr>
                    <p:nvPr/>
                  </p:nvSpPr>
                  <p:spPr bwMode="auto">
                    <a:xfrm>
                      <a:off x="1119"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0.2</a:t>
                      </a:r>
                      <a:endParaRPr lang="en-US" altLang="en-US"/>
                    </a:p>
                  </p:txBody>
                </p:sp>
                <p:sp>
                  <p:nvSpPr>
                    <p:cNvPr id="82" name="Line 226"/>
                    <p:cNvSpPr>
                      <a:spLocks noChangeShapeType="1"/>
                    </p:cNvSpPr>
                    <p:nvPr/>
                  </p:nvSpPr>
                  <p:spPr bwMode="auto">
                    <a:xfrm flipV="1">
                      <a:off x="1408"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27"/>
                    <p:cNvSpPr>
                      <a:spLocks noChangeShapeType="1"/>
                    </p:cNvSpPr>
                    <p:nvPr/>
                  </p:nvSpPr>
                  <p:spPr bwMode="auto">
                    <a:xfrm>
                      <a:off x="1408"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228"/>
                    <p:cNvSpPr>
                      <a:spLocks noChangeArrowheads="1"/>
                    </p:cNvSpPr>
                    <p:nvPr/>
                  </p:nvSpPr>
                  <p:spPr bwMode="auto">
                    <a:xfrm>
                      <a:off x="1361"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0.3</a:t>
                      </a:r>
                      <a:endParaRPr lang="en-US" altLang="en-US"/>
                    </a:p>
                  </p:txBody>
                </p:sp>
                <p:sp>
                  <p:nvSpPr>
                    <p:cNvPr id="85" name="Line 229"/>
                    <p:cNvSpPr>
                      <a:spLocks noChangeShapeType="1"/>
                    </p:cNvSpPr>
                    <p:nvPr/>
                  </p:nvSpPr>
                  <p:spPr bwMode="auto">
                    <a:xfrm flipV="1">
                      <a:off x="1650"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30"/>
                    <p:cNvSpPr>
                      <a:spLocks noChangeShapeType="1"/>
                    </p:cNvSpPr>
                    <p:nvPr/>
                  </p:nvSpPr>
                  <p:spPr bwMode="auto">
                    <a:xfrm>
                      <a:off x="1650"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231"/>
                    <p:cNvSpPr>
                      <a:spLocks noChangeArrowheads="1"/>
                    </p:cNvSpPr>
                    <p:nvPr/>
                  </p:nvSpPr>
                  <p:spPr bwMode="auto">
                    <a:xfrm>
                      <a:off x="1602"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0.4</a:t>
                      </a:r>
                      <a:endParaRPr lang="en-US" altLang="en-US"/>
                    </a:p>
                  </p:txBody>
                </p:sp>
                <p:sp>
                  <p:nvSpPr>
                    <p:cNvPr id="88" name="Line 232"/>
                    <p:cNvSpPr>
                      <a:spLocks noChangeShapeType="1"/>
                    </p:cNvSpPr>
                    <p:nvPr/>
                  </p:nvSpPr>
                  <p:spPr bwMode="auto">
                    <a:xfrm flipV="1">
                      <a:off x="1888"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33"/>
                    <p:cNvSpPr>
                      <a:spLocks noChangeShapeType="1"/>
                    </p:cNvSpPr>
                    <p:nvPr/>
                  </p:nvSpPr>
                  <p:spPr bwMode="auto">
                    <a:xfrm>
                      <a:off x="1888"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234"/>
                    <p:cNvSpPr>
                      <a:spLocks noChangeArrowheads="1"/>
                    </p:cNvSpPr>
                    <p:nvPr/>
                  </p:nvSpPr>
                  <p:spPr bwMode="auto">
                    <a:xfrm>
                      <a:off x="1840"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0.5</a:t>
                      </a:r>
                      <a:endParaRPr lang="en-US" altLang="en-US"/>
                    </a:p>
                  </p:txBody>
                </p:sp>
                <p:sp>
                  <p:nvSpPr>
                    <p:cNvPr id="91" name="Line 235"/>
                    <p:cNvSpPr>
                      <a:spLocks noChangeShapeType="1"/>
                    </p:cNvSpPr>
                    <p:nvPr/>
                  </p:nvSpPr>
                  <p:spPr bwMode="auto">
                    <a:xfrm flipV="1">
                      <a:off x="2129"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36"/>
                    <p:cNvSpPr>
                      <a:spLocks noChangeShapeType="1"/>
                    </p:cNvSpPr>
                    <p:nvPr/>
                  </p:nvSpPr>
                  <p:spPr bwMode="auto">
                    <a:xfrm>
                      <a:off x="2129"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237"/>
                    <p:cNvSpPr>
                      <a:spLocks noChangeArrowheads="1"/>
                    </p:cNvSpPr>
                    <p:nvPr/>
                  </p:nvSpPr>
                  <p:spPr bwMode="auto">
                    <a:xfrm>
                      <a:off x="2081"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0.6</a:t>
                      </a:r>
                      <a:endParaRPr lang="en-US" altLang="en-US"/>
                    </a:p>
                  </p:txBody>
                </p:sp>
                <p:sp>
                  <p:nvSpPr>
                    <p:cNvPr id="94" name="Line 238"/>
                    <p:cNvSpPr>
                      <a:spLocks noChangeShapeType="1"/>
                    </p:cNvSpPr>
                    <p:nvPr/>
                  </p:nvSpPr>
                  <p:spPr bwMode="auto">
                    <a:xfrm flipV="1">
                      <a:off x="2370" y="3470"/>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39"/>
                    <p:cNvSpPr>
                      <a:spLocks noChangeShapeType="1"/>
                    </p:cNvSpPr>
                    <p:nvPr/>
                  </p:nvSpPr>
                  <p:spPr bwMode="auto">
                    <a:xfrm>
                      <a:off x="2370" y="3142"/>
                      <a:ext cx="0" cy="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240"/>
                    <p:cNvSpPr>
                      <a:spLocks noChangeArrowheads="1"/>
                    </p:cNvSpPr>
                    <p:nvPr/>
                  </p:nvSpPr>
                  <p:spPr bwMode="auto">
                    <a:xfrm>
                      <a:off x="2323" y="3508"/>
                      <a:ext cx="9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0.7</a:t>
                      </a:r>
                      <a:endParaRPr lang="en-US" altLang="en-US"/>
                    </a:p>
                  </p:txBody>
                </p:sp>
                <p:sp>
                  <p:nvSpPr>
                    <p:cNvPr id="97" name="Line 241"/>
                    <p:cNvSpPr>
                      <a:spLocks noChangeShapeType="1"/>
                    </p:cNvSpPr>
                    <p:nvPr/>
                  </p:nvSpPr>
                  <p:spPr bwMode="auto">
                    <a:xfrm>
                      <a:off x="695" y="3429"/>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42"/>
                    <p:cNvSpPr>
                      <a:spLocks noChangeShapeType="1"/>
                    </p:cNvSpPr>
                    <p:nvPr/>
                  </p:nvSpPr>
                  <p:spPr bwMode="auto">
                    <a:xfrm flipH="1">
                      <a:off x="2535" y="3429"/>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243"/>
                    <p:cNvSpPr>
                      <a:spLocks noChangeArrowheads="1"/>
                    </p:cNvSpPr>
                    <p:nvPr/>
                  </p:nvSpPr>
                  <p:spPr bwMode="auto">
                    <a:xfrm>
                      <a:off x="600" y="3383"/>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15</a:t>
                      </a:r>
                      <a:endParaRPr lang="en-US" altLang="en-US"/>
                    </a:p>
                  </p:txBody>
                </p:sp>
                <p:sp>
                  <p:nvSpPr>
                    <p:cNvPr id="100" name="Line 244"/>
                    <p:cNvSpPr>
                      <a:spLocks noChangeShapeType="1"/>
                    </p:cNvSpPr>
                    <p:nvPr/>
                  </p:nvSpPr>
                  <p:spPr bwMode="auto">
                    <a:xfrm>
                      <a:off x="695" y="3316"/>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245"/>
                    <p:cNvSpPr>
                      <a:spLocks noChangeShapeType="1"/>
                    </p:cNvSpPr>
                    <p:nvPr/>
                  </p:nvSpPr>
                  <p:spPr bwMode="auto">
                    <a:xfrm flipH="1">
                      <a:off x="2535" y="3316"/>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46"/>
                    <p:cNvSpPr>
                      <a:spLocks noChangeArrowheads="1"/>
                    </p:cNvSpPr>
                    <p:nvPr/>
                  </p:nvSpPr>
                  <p:spPr bwMode="auto">
                    <a:xfrm>
                      <a:off x="600" y="3271"/>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20</a:t>
                      </a:r>
                      <a:endParaRPr lang="en-US" altLang="en-US"/>
                    </a:p>
                  </p:txBody>
                </p:sp>
                <p:sp>
                  <p:nvSpPr>
                    <p:cNvPr id="103" name="Line 247"/>
                    <p:cNvSpPr>
                      <a:spLocks noChangeShapeType="1"/>
                    </p:cNvSpPr>
                    <p:nvPr/>
                  </p:nvSpPr>
                  <p:spPr bwMode="auto">
                    <a:xfrm>
                      <a:off x="695" y="3204"/>
                      <a:ext cx="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248"/>
                    <p:cNvSpPr>
                      <a:spLocks noChangeShapeType="1"/>
                    </p:cNvSpPr>
                    <p:nvPr/>
                  </p:nvSpPr>
                  <p:spPr bwMode="auto">
                    <a:xfrm flipH="1">
                      <a:off x="2535" y="3204"/>
                      <a:ext cx="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49"/>
                    <p:cNvSpPr>
                      <a:spLocks noChangeArrowheads="1"/>
                    </p:cNvSpPr>
                    <p:nvPr/>
                  </p:nvSpPr>
                  <p:spPr bwMode="auto">
                    <a:xfrm>
                      <a:off x="600" y="3158"/>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25</a:t>
                      </a:r>
                      <a:endParaRPr lang="en-US" altLang="en-US"/>
                    </a:p>
                  </p:txBody>
                </p:sp>
                <p:sp>
                  <p:nvSpPr>
                    <p:cNvPr id="106" name="Line 250"/>
                    <p:cNvSpPr>
                      <a:spLocks noChangeShapeType="1"/>
                    </p:cNvSpPr>
                    <p:nvPr/>
                  </p:nvSpPr>
                  <p:spPr bwMode="auto">
                    <a:xfrm>
                      <a:off x="695" y="3142"/>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51"/>
                    <p:cNvSpPr>
                      <a:spLocks noChangeShapeType="1"/>
                    </p:cNvSpPr>
                    <p:nvPr/>
                  </p:nvSpPr>
                  <p:spPr bwMode="auto">
                    <a:xfrm>
                      <a:off x="695" y="3495"/>
                      <a:ext cx="18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52"/>
                    <p:cNvSpPr>
                      <a:spLocks noChangeShapeType="1"/>
                    </p:cNvSpPr>
                    <p:nvPr/>
                  </p:nvSpPr>
                  <p:spPr bwMode="auto">
                    <a:xfrm flipV="1">
                      <a:off x="2557"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53"/>
                    <p:cNvSpPr>
                      <a:spLocks noChangeShapeType="1"/>
                    </p:cNvSpPr>
                    <p:nvPr/>
                  </p:nvSpPr>
                  <p:spPr bwMode="auto">
                    <a:xfrm flipV="1">
                      <a:off x="695" y="3142"/>
                      <a:ext cx="0" cy="3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54"/>
                    <p:cNvSpPr>
                      <a:spLocks/>
                    </p:cNvSpPr>
                    <p:nvPr/>
                  </p:nvSpPr>
                  <p:spPr bwMode="auto">
                    <a:xfrm>
                      <a:off x="695" y="3171"/>
                      <a:ext cx="607" cy="183"/>
                    </a:xfrm>
                    <a:custGeom>
                      <a:avLst/>
                      <a:gdLst>
                        <a:gd name="T0" fmla="*/ 7 w 607"/>
                        <a:gd name="T1" fmla="*/ 150 h 183"/>
                        <a:gd name="T2" fmla="*/ 22 w 607"/>
                        <a:gd name="T3" fmla="*/ 133 h 183"/>
                        <a:gd name="T4" fmla="*/ 37 w 607"/>
                        <a:gd name="T5" fmla="*/ 116 h 183"/>
                        <a:gd name="T6" fmla="*/ 51 w 607"/>
                        <a:gd name="T7" fmla="*/ 100 h 183"/>
                        <a:gd name="T8" fmla="*/ 66 w 607"/>
                        <a:gd name="T9" fmla="*/ 79 h 183"/>
                        <a:gd name="T10" fmla="*/ 80 w 607"/>
                        <a:gd name="T11" fmla="*/ 62 h 183"/>
                        <a:gd name="T12" fmla="*/ 91 w 607"/>
                        <a:gd name="T13" fmla="*/ 50 h 183"/>
                        <a:gd name="T14" fmla="*/ 106 w 607"/>
                        <a:gd name="T15" fmla="*/ 37 h 183"/>
                        <a:gd name="T16" fmla="*/ 121 w 607"/>
                        <a:gd name="T17" fmla="*/ 25 h 183"/>
                        <a:gd name="T18" fmla="*/ 135 w 607"/>
                        <a:gd name="T19" fmla="*/ 17 h 183"/>
                        <a:gd name="T20" fmla="*/ 150 w 607"/>
                        <a:gd name="T21" fmla="*/ 12 h 183"/>
                        <a:gd name="T22" fmla="*/ 165 w 607"/>
                        <a:gd name="T23" fmla="*/ 8 h 183"/>
                        <a:gd name="T24" fmla="*/ 179 w 607"/>
                        <a:gd name="T25" fmla="*/ 4 h 183"/>
                        <a:gd name="T26" fmla="*/ 194 w 607"/>
                        <a:gd name="T27" fmla="*/ 4 h 183"/>
                        <a:gd name="T28" fmla="*/ 208 w 607"/>
                        <a:gd name="T29" fmla="*/ 0 h 183"/>
                        <a:gd name="T30" fmla="*/ 223 w 607"/>
                        <a:gd name="T31" fmla="*/ 0 h 183"/>
                        <a:gd name="T32" fmla="*/ 238 w 607"/>
                        <a:gd name="T33" fmla="*/ 0 h 183"/>
                        <a:gd name="T34" fmla="*/ 252 w 607"/>
                        <a:gd name="T35" fmla="*/ 0 h 183"/>
                        <a:gd name="T36" fmla="*/ 267 w 607"/>
                        <a:gd name="T37" fmla="*/ 4 h 183"/>
                        <a:gd name="T38" fmla="*/ 282 w 607"/>
                        <a:gd name="T39" fmla="*/ 12 h 183"/>
                        <a:gd name="T40" fmla="*/ 296 w 607"/>
                        <a:gd name="T41" fmla="*/ 21 h 183"/>
                        <a:gd name="T42" fmla="*/ 311 w 607"/>
                        <a:gd name="T43" fmla="*/ 33 h 183"/>
                        <a:gd name="T44" fmla="*/ 322 w 607"/>
                        <a:gd name="T45" fmla="*/ 46 h 183"/>
                        <a:gd name="T46" fmla="*/ 337 w 607"/>
                        <a:gd name="T47" fmla="*/ 62 h 183"/>
                        <a:gd name="T48" fmla="*/ 351 w 607"/>
                        <a:gd name="T49" fmla="*/ 79 h 183"/>
                        <a:gd name="T50" fmla="*/ 366 w 607"/>
                        <a:gd name="T51" fmla="*/ 100 h 183"/>
                        <a:gd name="T52" fmla="*/ 380 w 607"/>
                        <a:gd name="T53" fmla="*/ 116 h 183"/>
                        <a:gd name="T54" fmla="*/ 395 w 607"/>
                        <a:gd name="T55" fmla="*/ 133 h 183"/>
                        <a:gd name="T56" fmla="*/ 410 w 607"/>
                        <a:gd name="T57" fmla="*/ 145 h 183"/>
                        <a:gd name="T58" fmla="*/ 424 w 607"/>
                        <a:gd name="T59" fmla="*/ 158 h 183"/>
                        <a:gd name="T60" fmla="*/ 439 w 607"/>
                        <a:gd name="T61" fmla="*/ 170 h 183"/>
                        <a:gd name="T62" fmla="*/ 454 w 607"/>
                        <a:gd name="T63" fmla="*/ 179 h 183"/>
                        <a:gd name="T64" fmla="*/ 468 w 607"/>
                        <a:gd name="T65" fmla="*/ 183 h 183"/>
                        <a:gd name="T66" fmla="*/ 483 w 607"/>
                        <a:gd name="T67" fmla="*/ 183 h 183"/>
                        <a:gd name="T68" fmla="*/ 498 w 607"/>
                        <a:gd name="T69" fmla="*/ 183 h 183"/>
                        <a:gd name="T70" fmla="*/ 512 w 607"/>
                        <a:gd name="T71" fmla="*/ 179 h 183"/>
                        <a:gd name="T72" fmla="*/ 527 w 607"/>
                        <a:gd name="T73" fmla="*/ 175 h 183"/>
                        <a:gd name="T74" fmla="*/ 541 w 607"/>
                        <a:gd name="T75" fmla="*/ 166 h 183"/>
                        <a:gd name="T76" fmla="*/ 556 w 607"/>
                        <a:gd name="T77" fmla="*/ 154 h 183"/>
                        <a:gd name="T78" fmla="*/ 567 w 607"/>
                        <a:gd name="T79" fmla="*/ 145 h 183"/>
                        <a:gd name="T80" fmla="*/ 582 w 607"/>
                        <a:gd name="T81" fmla="*/ 133 h 183"/>
                        <a:gd name="T82" fmla="*/ 596 w 607"/>
                        <a:gd name="T8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7" h="183">
                          <a:moveTo>
                            <a:pt x="0" y="158"/>
                          </a:moveTo>
                          <a:lnTo>
                            <a:pt x="0" y="154"/>
                          </a:lnTo>
                          <a:lnTo>
                            <a:pt x="7" y="150"/>
                          </a:lnTo>
                          <a:lnTo>
                            <a:pt x="11" y="145"/>
                          </a:lnTo>
                          <a:lnTo>
                            <a:pt x="15" y="141"/>
                          </a:lnTo>
                          <a:lnTo>
                            <a:pt x="22" y="133"/>
                          </a:lnTo>
                          <a:lnTo>
                            <a:pt x="26" y="129"/>
                          </a:lnTo>
                          <a:lnTo>
                            <a:pt x="29" y="120"/>
                          </a:lnTo>
                          <a:lnTo>
                            <a:pt x="37" y="116"/>
                          </a:lnTo>
                          <a:lnTo>
                            <a:pt x="40" y="108"/>
                          </a:lnTo>
                          <a:lnTo>
                            <a:pt x="44" y="104"/>
                          </a:lnTo>
                          <a:lnTo>
                            <a:pt x="51" y="100"/>
                          </a:lnTo>
                          <a:lnTo>
                            <a:pt x="55" y="91"/>
                          </a:lnTo>
                          <a:lnTo>
                            <a:pt x="58" y="87"/>
                          </a:lnTo>
                          <a:lnTo>
                            <a:pt x="66" y="79"/>
                          </a:lnTo>
                          <a:lnTo>
                            <a:pt x="69" y="75"/>
                          </a:lnTo>
                          <a:lnTo>
                            <a:pt x="73" y="71"/>
                          </a:lnTo>
                          <a:lnTo>
                            <a:pt x="80" y="62"/>
                          </a:lnTo>
                          <a:lnTo>
                            <a:pt x="84" y="58"/>
                          </a:lnTo>
                          <a:lnTo>
                            <a:pt x="88" y="54"/>
                          </a:lnTo>
                          <a:lnTo>
                            <a:pt x="91" y="50"/>
                          </a:lnTo>
                          <a:lnTo>
                            <a:pt x="99" y="46"/>
                          </a:lnTo>
                          <a:lnTo>
                            <a:pt x="102" y="42"/>
                          </a:lnTo>
                          <a:lnTo>
                            <a:pt x="106" y="37"/>
                          </a:lnTo>
                          <a:lnTo>
                            <a:pt x="113" y="33"/>
                          </a:lnTo>
                          <a:lnTo>
                            <a:pt x="117" y="29"/>
                          </a:lnTo>
                          <a:lnTo>
                            <a:pt x="121" y="25"/>
                          </a:lnTo>
                          <a:lnTo>
                            <a:pt x="128" y="25"/>
                          </a:lnTo>
                          <a:lnTo>
                            <a:pt x="132" y="21"/>
                          </a:lnTo>
                          <a:lnTo>
                            <a:pt x="135" y="17"/>
                          </a:lnTo>
                          <a:lnTo>
                            <a:pt x="143" y="17"/>
                          </a:lnTo>
                          <a:lnTo>
                            <a:pt x="146" y="12"/>
                          </a:lnTo>
                          <a:lnTo>
                            <a:pt x="150" y="12"/>
                          </a:lnTo>
                          <a:lnTo>
                            <a:pt x="157" y="12"/>
                          </a:lnTo>
                          <a:lnTo>
                            <a:pt x="161" y="8"/>
                          </a:lnTo>
                          <a:lnTo>
                            <a:pt x="165" y="8"/>
                          </a:lnTo>
                          <a:lnTo>
                            <a:pt x="168" y="8"/>
                          </a:lnTo>
                          <a:lnTo>
                            <a:pt x="176" y="4"/>
                          </a:lnTo>
                          <a:lnTo>
                            <a:pt x="179" y="4"/>
                          </a:lnTo>
                          <a:lnTo>
                            <a:pt x="183" y="4"/>
                          </a:lnTo>
                          <a:lnTo>
                            <a:pt x="190" y="4"/>
                          </a:lnTo>
                          <a:lnTo>
                            <a:pt x="194" y="4"/>
                          </a:lnTo>
                          <a:lnTo>
                            <a:pt x="198" y="0"/>
                          </a:lnTo>
                          <a:lnTo>
                            <a:pt x="205" y="0"/>
                          </a:lnTo>
                          <a:lnTo>
                            <a:pt x="208" y="0"/>
                          </a:lnTo>
                          <a:lnTo>
                            <a:pt x="212" y="0"/>
                          </a:lnTo>
                          <a:lnTo>
                            <a:pt x="219" y="0"/>
                          </a:lnTo>
                          <a:lnTo>
                            <a:pt x="223" y="0"/>
                          </a:lnTo>
                          <a:lnTo>
                            <a:pt x="227" y="0"/>
                          </a:lnTo>
                          <a:lnTo>
                            <a:pt x="234" y="0"/>
                          </a:lnTo>
                          <a:lnTo>
                            <a:pt x="238" y="0"/>
                          </a:lnTo>
                          <a:lnTo>
                            <a:pt x="241" y="0"/>
                          </a:lnTo>
                          <a:lnTo>
                            <a:pt x="245" y="0"/>
                          </a:lnTo>
                          <a:lnTo>
                            <a:pt x="252" y="0"/>
                          </a:lnTo>
                          <a:lnTo>
                            <a:pt x="256" y="4"/>
                          </a:lnTo>
                          <a:lnTo>
                            <a:pt x="260" y="4"/>
                          </a:lnTo>
                          <a:lnTo>
                            <a:pt x="267" y="4"/>
                          </a:lnTo>
                          <a:lnTo>
                            <a:pt x="271" y="8"/>
                          </a:lnTo>
                          <a:lnTo>
                            <a:pt x="274" y="8"/>
                          </a:lnTo>
                          <a:lnTo>
                            <a:pt x="282" y="12"/>
                          </a:lnTo>
                          <a:lnTo>
                            <a:pt x="285" y="12"/>
                          </a:lnTo>
                          <a:lnTo>
                            <a:pt x="289" y="17"/>
                          </a:lnTo>
                          <a:lnTo>
                            <a:pt x="296" y="21"/>
                          </a:lnTo>
                          <a:lnTo>
                            <a:pt x="300" y="25"/>
                          </a:lnTo>
                          <a:lnTo>
                            <a:pt x="304" y="29"/>
                          </a:lnTo>
                          <a:lnTo>
                            <a:pt x="311" y="33"/>
                          </a:lnTo>
                          <a:lnTo>
                            <a:pt x="315" y="37"/>
                          </a:lnTo>
                          <a:lnTo>
                            <a:pt x="318" y="42"/>
                          </a:lnTo>
                          <a:lnTo>
                            <a:pt x="322" y="46"/>
                          </a:lnTo>
                          <a:lnTo>
                            <a:pt x="329" y="50"/>
                          </a:lnTo>
                          <a:lnTo>
                            <a:pt x="333" y="58"/>
                          </a:lnTo>
                          <a:lnTo>
                            <a:pt x="337" y="62"/>
                          </a:lnTo>
                          <a:lnTo>
                            <a:pt x="344" y="66"/>
                          </a:lnTo>
                          <a:lnTo>
                            <a:pt x="348" y="75"/>
                          </a:lnTo>
                          <a:lnTo>
                            <a:pt x="351" y="79"/>
                          </a:lnTo>
                          <a:lnTo>
                            <a:pt x="358" y="87"/>
                          </a:lnTo>
                          <a:lnTo>
                            <a:pt x="362" y="91"/>
                          </a:lnTo>
                          <a:lnTo>
                            <a:pt x="366" y="100"/>
                          </a:lnTo>
                          <a:lnTo>
                            <a:pt x="373" y="104"/>
                          </a:lnTo>
                          <a:lnTo>
                            <a:pt x="377" y="108"/>
                          </a:lnTo>
                          <a:lnTo>
                            <a:pt x="380" y="116"/>
                          </a:lnTo>
                          <a:lnTo>
                            <a:pt x="388" y="120"/>
                          </a:lnTo>
                          <a:lnTo>
                            <a:pt x="391" y="129"/>
                          </a:lnTo>
                          <a:lnTo>
                            <a:pt x="395" y="133"/>
                          </a:lnTo>
                          <a:lnTo>
                            <a:pt x="402" y="137"/>
                          </a:lnTo>
                          <a:lnTo>
                            <a:pt x="406" y="141"/>
                          </a:lnTo>
                          <a:lnTo>
                            <a:pt x="410" y="145"/>
                          </a:lnTo>
                          <a:lnTo>
                            <a:pt x="413" y="150"/>
                          </a:lnTo>
                          <a:lnTo>
                            <a:pt x="421" y="154"/>
                          </a:lnTo>
                          <a:lnTo>
                            <a:pt x="424" y="158"/>
                          </a:lnTo>
                          <a:lnTo>
                            <a:pt x="428" y="162"/>
                          </a:lnTo>
                          <a:lnTo>
                            <a:pt x="435" y="166"/>
                          </a:lnTo>
                          <a:lnTo>
                            <a:pt x="439" y="170"/>
                          </a:lnTo>
                          <a:lnTo>
                            <a:pt x="443" y="170"/>
                          </a:lnTo>
                          <a:lnTo>
                            <a:pt x="450" y="175"/>
                          </a:lnTo>
                          <a:lnTo>
                            <a:pt x="454" y="179"/>
                          </a:lnTo>
                          <a:lnTo>
                            <a:pt x="457" y="179"/>
                          </a:lnTo>
                          <a:lnTo>
                            <a:pt x="465" y="179"/>
                          </a:lnTo>
                          <a:lnTo>
                            <a:pt x="468" y="183"/>
                          </a:lnTo>
                          <a:lnTo>
                            <a:pt x="472" y="183"/>
                          </a:lnTo>
                          <a:lnTo>
                            <a:pt x="479" y="183"/>
                          </a:lnTo>
                          <a:lnTo>
                            <a:pt x="483" y="183"/>
                          </a:lnTo>
                          <a:lnTo>
                            <a:pt x="487" y="183"/>
                          </a:lnTo>
                          <a:lnTo>
                            <a:pt x="490" y="183"/>
                          </a:lnTo>
                          <a:lnTo>
                            <a:pt x="498" y="183"/>
                          </a:lnTo>
                          <a:lnTo>
                            <a:pt x="501" y="183"/>
                          </a:lnTo>
                          <a:lnTo>
                            <a:pt x="505" y="179"/>
                          </a:lnTo>
                          <a:lnTo>
                            <a:pt x="512" y="179"/>
                          </a:lnTo>
                          <a:lnTo>
                            <a:pt x="516" y="179"/>
                          </a:lnTo>
                          <a:lnTo>
                            <a:pt x="519" y="175"/>
                          </a:lnTo>
                          <a:lnTo>
                            <a:pt x="527" y="175"/>
                          </a:lnTo>
                          <a:lnTo>
                            <a:pt x="530" y="170"/>
                          </a:lnTo>
                          <a:lnTo>
                            <a:pt x="534" y="166"/>
                          </a:lnTo>
                          <a:lnTo>
                            <a:pt x="541" y="166"/>
                          </a:lnTo>
                          <a:lnTo>
                            <a:pt x="545" y="162"/>
                          </a:lnTo>
                          <a:lnTo>
                            <a:pt x="549" y="158"/>
                          </a:lnTo>
                          <a:lnTo>
                            <a:pt x="556" y="154"/>
                          </a:lnTo>
                          <a:lnTo>
                            <a:pt x="560" y="154"/>
                          </a:lnTo>
                          <a:lnTo>
                            <a:pt x="563" y="150"/>
                          </a:lnTo>
                          <a:lnTo>
                            <a:pt x="567" y="145"/>
                          </a:lnTo>
                          <a:lnTo>
                            <a:pt x="574" y="141"/>
                          </a:lnTo>
                          <a:lnTo>
                            <a:pt x="578" y="137"/>
                          </a:lnTo>
                          <a:lnTo>
                            <a:pt x="582" y="133"/>
                          </a:lnTo>
                          <a:lnTo>
                            <a:pt x="589" y="129"/>
                          </a:lnTo>
                          <a:lnTo>
                            <a:pt x="593" y="125"/>
                          </a:lnTo>
                          <a:lnTo>
                            <a:pt x="596" y="120"/>
                          </a:lnTo>
                          <a:lnTo>
                            <a:pt x="604" y="116"/>
                          </a:lnTo>
                          <a:lnTo>
                            <a:pt x="607"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55"/>
                    <p:cNvSpPr>
                      <a:spLocks/>
                    </p:cNvSpPr>
                    <p:nvPr/>
                  </p:nvSpPr>
                  <p:spPr bwMode="auto">
                    <a:xfrm>
                      <a:off x="1302" y="3200"/>
                      <a:ext cx="611" cy="224"/>
                    </a:xfrm>
                    <a:custGeom>
                      <a:avLst/>
                      <a:gdLst>
                        <a:gd name="T0" fmla="*/ 11 w 611"/>
                        <a:gd name="T1" fmla="*/ 75 h 224"/>
                        <a:gd name="T2" fmla="*/ 26 w 611"/>
                        <a:gd name="T3" fmla="*/ 62 h 224"/>
                        <a:gd name="T4" fmla="*/ 40 w 611"/>
                        <a:gd name="T5" fmla="*/ 54 h 224"/>
                        <a:gd name="T6" fmla="*/ 51 w 611"/>
                        <a:gd name="T7" fmla="*/ 46 h 224"/>
                        <a:gd name="T8" fmla="*/ 66 w 611"/>
                        <a:gd name="T9" fmla="*/ 37 h 224"/>
                        <a:gd name="T10" fmla="*/ 81 w 611"/>
                        <a:gd name="T11" fmla="*/ 33 h 224"/>
                        <a:gd name="T12" fmla="*/ 95 w 611"/>
                        <a:gd name="T13" fmla="*/ 29 h 224"/>
                        <a:gd name="T14" fmla="*/ 110 w 611"/>
                        <a:gd name="T15" fmla="*/ 25 h 224"/>
                        <a:gd name="T16" fmla="*/ 125 w 611"/>
                        <a:gd name="T17" fmla="*/ 21 h 224"/>
                        <a:gd name="T18" fmla="*/ 139 w 611"/>
                        <a:gd name="T19" fmla="*/ 21 h 224"/>
                        <a:gd name="T20" fmla="*/ 154 w 611"/>
                        <a:gd name="T21" fmla="*/ 13 h 224"/>
                        <a:gd name="T22" fmla="*/ 169 w 611"/>
                        <a:gd name="T23" fmla="*/ 8 h 224"/>
                        <a:gd name="T24" fmla="*/ 183 w 611"/>
                        <a:gd name="T25" fmla="*/ 4 h 224"/>
                        <a:gd name="T26" fmla="*/ 198 w 611"/>
                        <a:gd name="T27" fmla="*/ 0 h 224"/>
                        <a:gd name="T28" fmla="*/ 212 w 611"/>
                        <a:gd name="T29" fmla="*/ 0 h 224"/>
                        <a:gd name="T30" fmla="*/ 227 w 611"/>
                        <a:gd name="T31" fmla="*/ 0 h 224"/>
                        <a:gd name="T32" fmla="*/ 242 w 611"/>
                        <a:gd name="T33" fmla="*/ 8 h 224"/>
                        <a:gd name="T34" fmla="*/ 256 w 611"/>
                        <a:gd name="T35" fmla="*/ 17 h 224"/>
                        <a:gd name="T36" fmla="*/ 271 w 611"/>
                        <a:gd name="T37" fmla="*/ 33 h 224"/>
                        <a:gd name="T38" fmla="*/ 286 w 611"/>
                        <a:gd name="T39" fmla="*/ 54 h 224"/>
                        <a:gd name="T40" fmla="*/ 297 w 611"/>
                        <a:gd name="T41" fmla="*/ 75 h 224"/>
                        <a:gd name="T42" fmla="*/ 311 w 611"/>
                        <a:gd name="T43" fmla="*/ 104 h 224"/>
                        <a:gd name="T44" fmla="*/ 326 w 611"/>
                        <a:gd name="T45" fmla="*/ 129 h 224"/>
                        <a:gd name="T46" fmla="*/ 340 w 611"/>
                        <a:gd name="T47" fmla="*/ 154 h 224"/>
                        <a:gd name="T48" fmla="*/ 355 w 611"/>
                        <a:gd name="T49" fmla="*/ 175 h 224"/>
                        <a:gd name="T50" fmla="*/ 370 w 611"/>
                        <a:gd name="T51" fmla="*/ 195 h 224"/>
                        <a:gd name="T52" fmla="*/ 384 w 611"/>
                        <a:gd name="T53" fmla="*/ 208 h 224"/>
                        <a:gd name="T54" fmla="*/ 399 w 611"/>
                        <a:gd name="T55" fmla="*/ 220 h 224"/>
                        <a:gd name="T56" fmla="*/ 414 w 611"/>
                        <a:gd name="T57" fmla="*/ 224 h 224"/>
                        <a:gd name="T58" fmla="*/ 428 w 611"/>
                        <a:gd name="T59" fmla="*/ 224 h 224"/>
                        <a:gd name="T60" fmla="*/ 443 w 611"/>
                        <a:gd name="T61" fmla="*/ 224 h 224"/>
                        <a:gd name="T62" fmla="*/ 458 w 611"/>
                        <a:gd name="T63" fmla="*/ 220 h 224"/>
                        <a:gd name="T64" fmla="*/ 472 w 611"/>
                        <a:gd name="T65" fmla="*/ 216 h 224"/>
                        <a:gd name="T66" fmla="*/ 487 w 611"/>
                        <a:gd name="T67" fmla="*/ 212 h 224"/>
                        <a:gd name="T68" fmla="*/ 501 w 611"/>
                        <a:gd name="T69" fmla="*/ 204 h 224"/>
                        <a:gd name="T70" fmla="*/ 516 w 611"/>
                        <a:gd name="T71" fmla="*/ 195 h 224"/>
                        <a:gd name="T72" fmla="*/ 531 w 611"/>
                        <a:gd name="T73" fmla="*/ 183 h 224"/>
                        <a:gd name="T74" fmla="*/ 542 w 611"/>
                        <a:gd name="T75" fmla="*/ 166 h 224"/>
                        <a:gd name="T76" fmla="*/ 556 w 611"/>
                        <a:gd name="T77" fmla="*/ 146 h 224"/>
                        <a:gd name="T78" fmla="*/ 571 w 611"/>
                        <a:gd name="T79" fmla="*/ 125 h 224"/>
                        <a:gd name="T80" fmla="*/ 586 w 611"/>
                        <a:gd name="T81" fmla="*/ 100 h 224"/>
                        <a:gd name="T82" fmla="*/ 600 w 611"/>
                        <a:gd name="T83" fmla="*/ 7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224">
                          <a:moveTo>
                            <a:pt x="0" y="83"/>
                          </a:moveTo>
                          <a:lnTo>
                            <a:pt x="4" y="79"/>
                          </a:lnTo>
                          <a:lnTo>
                            <a:pt x="11" y="75"/>
                          </a:lnTo>
                          <a:lnTo>
                            <a:pt x="15" y="71"/>
                          </a:lnTo>
                          <a:lnTo>
                            <a:pt x="19" y="67"/>
                          </a:lnTo>
                          <a:lnTo>
                            <a:pt x="26" y="62"/>
                          </a:lnTo>
                          <a:lnTo>
                            <a:pt x="30" y="62"/>
                          </a:lnTo>
                          <a:lnTo>
                            <a:pt x="33" y="58"/>
                          </a:lnTo>
                          <a:lnTo>
                            <a:pt x="40" y="54"/>
                          </a:lnTo>
                          <a:lnTo>
                            <a:pt x="44" y="50"/>
                          </a:lnTo>
                          <a:lnTo>
                            <a:pt x="48" y="50"/>
                          </a:lnTo>
                          <a:lnTo>
                            <a:pt x="51" y="46"/>
                          </a:lnTo>
                          <a:lnTo>
                            <a:pt x="59" y="46"/>
                          </a:lnTo>
                          <a:lnTo>
                            <a:pt x="62" y="42"/>
                          </a:lnTo>
                          <a:lnTo>
                            <a:pt x="66" y="37"/>
                          </a:lnTo>
                          <a:lnTo>
                            <a:pt x="73" y="37"/>
                          </a:lnTo>
                          <a:lnTo>
                            <a:pt x="77" y="37"/>
                          </a:lnTo>
                          <a:lnTo>
                            <a:pt x="81" y="33"/>
                          </a:lnTo>
                          <a:lnTo>
                            <a:pt x="88" y="33"/>
                          </a:lnTo>
                          <a:lnTo>
                            <a:pt x="92" y="33"/>
                          </a:lnTo>
                          <a:lnTo>
                            <a:pt x="95" y="29"/>
                          </a:lnTo>
                          <a:lnTo>
                            <a:pt x="103" y="29"/>
                          </a:lnTo>
                          <a:lnTo>
                            <a:pt x="106" y="29"/>
                          </a:lnTo>
                          <a:lnTo>
                            <a:pt x="110" y="25"/>
                          </a:lnTo>
                          <a:lnTo>
                            <a:pt x="117" y="25"/>
                          </a:lnTo>
                          <a:lnTo>
                            <a:pt x="121" y="25"/>
                          </a:lnTo>
                          <a:lnTo>
                            <a:pt x="125" y="21"/>
                          </a:lnTo>
                          <a:lnTo>
                            <a:pt x="128" y="21"/>
                          </a:lnTo>
                          <a:lnTo>
                            <a:pt x="136" y="21"/>
                          </a:lnTo>
                          <a:lnTo>
                            <a:pt x="139" y="21"/>
                          </a:lnTo>
                          <a:lnTo>
                            <a:pt x="143" y="17"/>
                          </a:lnTo>
                          <a:lnTo>
                            <a:pt x="150" y="17"/>
                          </a:lnTo>
                          <a:lnTo>
                            <a:pt x="154" y="13"/>
                          </a:lnTo>
                          <a:lnTo>
                            <a:pt x="158" y="13"/>
                          </a:lnTo>
                          <a:lnTo>
                            <a:pt x="165" y="13"/>
                          </a:lnTo>
                          <a:lnTo>
                            <a:pt x="169" y="8"/>
                          </a:lnTo>
                          <a:lnTo>
                            <a:pt x="172" y="8"/>
                          </a:lnTo>
                          <a:lnTo>
                            <a:pt x="180" y="4"/>
                          </a:lnTo>
                          <a:lnTo>
                            <a:pt x="183" y="4"/>
                          </a:lnTo>
                          <a:lnTo>
                            <a:pt x="187" y="4"/>
                          </a:lnTo>
                          <a:lnTo>
                            <a:pt x="194" y="0"/>
                          </a:lnTo>
                          <a:lnTo>
                            <a:pt x="198" y="0"/>
                          </a:lnTo>
                          <a:lnTo>
                            <a:pt x="201" y="0"/>
                          </a:lnTo>
                          <a:lnTo>
                            <a:pt x="205" y="0"/>
                          </a:lnTo>
                          <a:lnTo>
                            <a:pt x="212" y="0"/>
                          </a:lnTo>
                          <a:lnTo>
                            <a:pt x="216" y="0"/>
                          </a:lnTo>
                          <a:lnTo>
                            <a:pt x="220" y="0"/>
                          </a:lnTo>
                          <a:lnTo>
                            <a:pt x="227" y="0"/>
                          </a:lnTo>
                          <a:lnTo>
                            <a:pt x="231" y="4"/>
                          </a:lnTo>
                          <a:lnTo>
                            <a:pt x="234" y="4"/>
                          </a:lnTo>
                          <a:lnTo>
                            <a:pt x="242" y="8"/>
                          </a:lnTo>
                          <a:lnTo>
                            <a:pt x="245" y="8"/>
                          </a:lnTo>
                          <a:lnTo>
                            <a:pt x="249" y="13"/>
                          </a:lnTo>
                          <a:lnTo>
                            <a:pt x="256" y="17"/>
                          </a:lnTo>
                          <a:lnTo>
                            <a:pt x="260" y="21"/>
                          </a:lnTo>
                          <a:lnTo>
                            <a:pt x="264" y="25"/>
                          </a:lnTo>
                          <a:lnTo>
                            <a:pt x="271" y="33"/>
                          </a:lnTo>
                          <a:lnTo>
                            <a:pt x="275" y="37"/>
                          </a:lnTo>
                          <a:lnTo>
                            <a:pt x="278" y="46"/>
                          </a:lnTo>
                          <a:lnTo>
                            <a:pt x="286" y="54"/>
                          </a:lnTo>
                          <a:lnTo>
                            <a:pt x="289" y="58"/>
                          </a:lnTo>
                          <a:lnTo>
                            <a:pt x="293" y="67"/>
                          </a:lnTo>
                          <a:lnTo>
                            <a:pt x="297" y="75"/>
                          </a:lnTo>
                          <a:lnTo>
                            <a:pt x="304" y="83"/>
                          </a:lnTo>
                          <a:lnTo>
                            <a:pt x="308" y="91"/>
                          </a:lnTo>
                          <a:lnTo>
                            <a:pt x="311" y="104"/>
                          </a:lnTo>
                          <a:lnTo>
                            <a:pt x="319" y="112"/>
                          </a:lnTo>
                          <a:lnTo>
                            <a:pt x="322" y="121"/>
                          </a:lnTo>
                          <a:lnTo>
                            <a:pt x="326" y="129"/>
                          </a:lnTo>
                          <a:lnTo>
                            <a:pt x="333" y="137"/>
                          </a:lnTo>
                          <a:lnTo>
                            <a:pt x="337" y="146"/>
                          </a:lnTo>
                          <a:lnTo>
                            <a:pt x="340" y="154"/>
                          </a:lnTo>
                          <a:lnTo>
                            <a:pt x="348" y="162"/>
                          </a:lnTo>
                          <a:lnTo>
                            <a:pt x="351" y="170"/>
                          </a:lnTo>
                          <a:lnTo>
                            <a:pt x="355" y="175"/>
                          </a:lnTo>
                          <a:lnTo>
                            <a:pt x="362" y="183"/>
                          </a:lnTo>
                          <a:lnTo>
                            <a:pt x="366" y="187"/>
                          </a:lnTo>
                          <a:lnTo>
                            <a:pt x="370" y="195"/>
                          </a:lnTo>
                          <a:lnTo>
                            <a:pt x="373" y="200"/>
                          </a:lnTo>
                          <a:lnTo>
                            <a:pt x="381" y="204"/>
                          </a:lnTo>
                          <a:lnTo>
                            <a:pt x="384" y="208"/>
                          </a:lnTo>
                          <a:lnTo>
                            <a:pt x="388" y="212"/>
                          </a:lnTo>
                          <a:lnTo>
                            <a:pt x="395" y="216"/>
                          </a:lnTo>
                          <a:lnTo>
                            <a:pt x="399" y="220"/>
                          </a:lnTo>
                          <a:lnTo>
                            <a:pt x="403" y="220"/>
                          </a:lnTo>
                          <a:lnTo>
                            <a:pt x="410" y="224"/>
                          </a:lnTo>
                          <a:lnTo>
                            <a:pt x="414" y="224"/>
                          </a:lnTo>
                          <a:lnTo>
                            <a:pt x="417" y="224"/>
                          </a:lnTo>
                          <a:lnTo>
                            <a:pt x="425" y="224"/>
                          </a:lnTo>
                          <a:lnTo>
                            <a:pt x="428" y="224"/>
                          </a:lnTo>
                          <a:lnTo>
                            <a:pt x="432" y="224"/>
                          </a:lnTo>
                          <a:lnTo>
                            <a:pt x="439" y="224"/>
                          </a:lnTo>
                          <a:lnTo>
                            <a:pt x="443" y="224"/>
                          </a:lnTo>
                          <a:lnTo>
                            <a:pt x="447" y="224"/>
                          </a:lnTo>
                          <a:lnTo>
                            <a:pt x="450" y="220"/>
                          </a:lnTo>
                          <a:lnTo>
                            <a:pt x="458" y="220"/>
                          </a:lnTo>
                          <a:lnTo>
                            <a:pt x="461" y="220"/>
                          </a:lnTo>
                          <a:lnTo>
                            <a:pt x="465" y="220"/>
                          </a:lnTo>
                          <a:lnTo>
                            <a:pt x="472" y="216"/>
                          </a:lnTo>
                          <a:lnTo>
                            <a:pt x="476" y="216"/>
                          </a:lnTo>
                          <a:lnTo>
                            <a:pt x="480" y="212"/>
                          </a:lnTo>
                          <a:lnTo>
                            <a:pt x="487" y="212"/>
                          </a:lnTo>
                          <a:lnTo>
                            <a:pt x="490" y="208"/>
                          </a:lnTo>
                          <a:lnTo>
                            <a:pt x="494" y="208"/>
                          </a:lnTo>
                          <a:lnTo>
                            <a:pt x="501" y="204"/>
                          </a:lnTo>
                          <a:lnTo>
                            <a:pt x="505" y="200"/>
                          </a:lnTo>
                          <a:lnTo>
                            <a:pt x="509" y="195"/>
                          </a:lnTo>
                          <a:lnTo>
                            <a:pt x="516" y="195"/>
                          </a:lnTo>
                          <a:lnTo>
                            <a:pt x="520" y="191"/>
                          </a:lnTo>
                          <a:lnTo>
                            <a:pt x="523" y="187"/>
                          </a:lnTo>
                          <a:lnTo>
                            <a:pt x="531" y="183"/>
                          </a:lnTo>
                          <a:lnTo>
                            <a:pt x="534" y="175"/>
                          </a:lnTo>
                          <a:lnTo>
                            <a:pt x="538" y="170"/>
                          </a:lnTo>
                          <a:lnTo>
                            <a:pt x="542" y="166"/>
                          </a:lnTo>
                          <a:lnTo>
                            <a:pt x="549" y="158"/>
                          </a:lnTo>
                          <a:lnTo>
                            <a:pt x="553" y="154"/>
                          </a:lnTo>
                          <a:lnTo>
                            <a:pt x="556" y="146"/>
                          </a:lnTo>
                          <a:lnTo>
                            <a:pt x="564" y="137"/>
                          </a:lnTo>
                          <a:lnTo>
                            <a:pt x="567" y="133"/>
                          </a:lnTo>
                          <a:lnTo>
                            <a:pt x="571" y="125"/>
                          </a:lnTo>
                          <a:lnTo>
                            <a:pt x="578" y="116"/>
                          </a:lnTo>
                          <a:lnTo>
                            <a:pt x="582" y="108"/>
                          </a:lnTo>
                          <a:lnTo>
                            <a:pt x="586" y="100"/>
                          </a:lnTo>
                          <a:lnTo>
                            <a:pt x="593" y="91"/>
                          </a:lnTo>
                          <a:lnTo>
                            <a:pt x="597" y="83"/>
                          </a:lnTo>
                          <a:lnTo>
                            <a:pt x="600" y="71"/>
                          </a:lnTo>
                          <a:lnTo>
                            <a:pt x="608" y="62"/>
                          </a:lnTo>
                          <a:lnTo>
                            <a:pt x="611"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56"/>
                    <p:cNvSpPr>
                      <a:spLocks/>
                    </p:cNvSpPr>
                    <p:nvPr/>
                  </p:nvSpPr>
                  <p:spPr bwMode="auto">
                    <a:xfrm>
                      <a:off x="1913" y="3183"/>
                      <a:ext cx="611" cy="142"/>
                    </a:xfrm>
                    <a:custGeom>
                      <a:avLst/>
                      <a:gdLst>
                        <a:gd name="T0" fmla="*/ 8 w 611"/>
                        <a:gd name="T1" fmla="*/ 59 h 142"/>
                        <a:gd name="T2" fmla="*/ 22 w 611"/>
                        <a:gd name="T3" fmla="*/ 38 h 142"/>
                        <a:gd name="T4" fmla="*/ 37 w 611"/>
                        <a:gd name="T5" fmla="*/ 25 h 142"/>
                        <a:gd name="T6" fmla="*/ 51 w 611"/>
                        <a:gd name="T7" fmla="*/ 17 h 142"/>
                        <a:gd name="T8" fmla="*/ 66 w 611"/>
                        <a:gd name="T9" fmla="*/ 21 h 142"/>
                        <a:gd name="T10" fmla="*/ 81 w 611"/>
                        <a:gd name="T11" fmla="*/ 30 h 142"/>
                        <a:gd name="T12" fmla="*/ 95 w 611"/>
                        <a:gd name="T13" fmla="*/ 46 h 142"/>
                        <a:gd name="T14" fmla="*/ 110 w 611"/>
                        <a:gd name="T15" fmla="*/ 67 h 142"/>
                        <a:gd name="T16" fmla="*/ 125 w 611"/>
                        <a:gd name="T17" fmla="*/ 88 h 142"/>
                        <a:gd name="T18" fmla="*/ 139 w 611"/>
                        <a:gd name="T19" fmla="*/ 108 h 142"/>
                        <a:gd name="T20" fmla="*/ 154 w 611"/>
                        <a:gd name="T21" fmla="*/ 125 h 142"/>
                        <a:gd name="T22" fmla="*/ 168 w 611"/>
                        <a:gd name="T23" fmla="*/ 138 h 142"/>
                        <a:gd name="T24" fmla="*/ 183 w 611"/>
                        <a:gd name="T25" fmla="*/ 142 h 142"/>
                        <a:gd name="T26" fmla="*/ 198 w 611"/>
                        <a:gd name="T27" fmla="*/ 138 h 142"/>
                        <a:gd name="T28" fmla="*/ 212 w 611"/>
                        <a:gd name="T29" fmla="*/ 129 h 142"/>
                        <a:gd name="T30" fmla="*/ 227 w 611"/>
                        <a:gd name="T31" fmla="*/ 121 h 142"/>
                        <a:gd name="T32" fmla="*/ 242 w 611"/>
                        <a:gd name="T33" fmla="*/ 104 h 142"/>
                        <a:gd name="T34" fmla="*/ 253 w 611"/>
                        <a:gd name="T35" fmla="*/ 88 h 142"/>
                        <a:gd name="T36" fmla="*/ 267 w 611"/>
                        <a:gd name="T37" fmla="*/ 71 h 142"/>
                        <a:gd name="T38" fmla="*/ 282 w 611"/>
                        <a:gd name="T39" fmla="*/ 54 h 142"/>
                        <a:gd name="T40" fmla="*/ 297 w 611"/>
                        <a:gd name="T41" fmla="*/ 42 h 142"/>
                        <a:gd name="T42" fmla="*/ 311 w 611"/>
                        <a:gd name="T43" fmla="*/ 30 h 142"/>
                        <a:gd name="T44" fmla="*/ 326 w 611"/>
                        <a:gd name="T45" fmla="*/ 21 h 142"/>
                        <a:gd name="T46" fmla="*/ 340 w 611"/>
                        <a:gd name="T47" fmla="*/ 17 h 142"/>
                        <a:gd name="T48" fmla="*/ 355 w 611"/>
                        <a:gd name="T49" fmla="*/ 13 h 142"/>
                        <a:gd name="T50" fmla="*/ 370 w 611"/>
                        <a:gd name="T51" fmla="*/ 9 h 142"/>
                        <a:gd name="T52" fmla="*/ 384 w 611"/>
                        <a:gd name="T53" fmla="*/ 9 h 142"/>
                        <a:gd name="T54" fmla="*/ 399 w 611"/>
                        <a:gd name="T55" fmla="*/ 9 h 142"/>
                        <a:gd name="T56" fmla="*/ 414 w 611"/>
                        <a:gd name="T57" fmla="*/ 5 h 142"/>
                        <a:gd name="T58" fmla="*/ 428 w 611"/>
                        <a:gd name="T59" fmla="*/ 5 h 142"/>
                        <a:gd name="T60" fmla="*/ 443 w 611"/>
                        <a:gd name="T61" fmla="*/ 5 h 142"/>
                        <a:gd name="T62" fmla="*/ 457 w 611"/>
                        <a:gd name="T63" fmla="*/ 9 h 142"/>
                        <a:gd name="T64" fmla="*/ 472 w 611"/>
                        <a:gd name="T65" fmla="*/ 9 h 142"/>
                        <a:gd name="T66" fmla="*/ 487 w 611"/>
                        <a:gd name="T67" fmla="*/ 9 h 142"/>
                        <a:gd name="T68" fmla="*/ 498 w 611"/>
                        <a:gd name="T69" fmla="*/ 5 h 142"/>
                        <a:gd name="T70" fmla="*/ 512 w 611"/>
                        <a:gd name="T71" fmla="*/ 5 h 142"/>
                        <a:gd name="T72" fmla="*/ 527 w 611"/>
                        <a:gd name="T73" fmla="*/ 5 h 142"/>
                        <a:gd name="T74" fmla="*/ 542 w 611"/>
                        <a:gd name="T75" fmla="*/ 5 h 142"/>
                        <a:gd name="T76" fmla="*/ 556 w 611"/>
                        <a:gd name="T77" fmla="*/ 0 h 142"/>
                        <a:gd name="T78" fmla="*/ 571 w 611"/>
                        <a:gd name="T79" fmla="*/ 0 h 142"/>
                        <a:gd name="T80" fmla="*/ 586 w 611"/>
                        <a:gd name="T81" fmla="*/ 0 h 142"/>
                        <a:gd name="T82" fmla="*/ 600 w 611"/>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1" h="142">
                          <a:moveTo>
                            <a:pt x="0" y="71"/>
                          </a:moveTo>
                          <a:lnTo>
                            <a:pt x="4" y="67"/>
                          </a:lnTo>
                          <a:lnTo>
                            <a:pt x="8" y="59"/>
                          </a:lnTo>
                          <a:lnTo>
                            <a:pt x="15" y="50"/>
                          </a:lnTo>
                          <a:lnTo>
                            <a:pt x="18" y="42"/>
                          </a:lnTo>
                          <a:lnTo>
                            <a:pt x="22" y="38"/>
                          </a:lnTo>
                          <a:lnTo>
                            <a:pt x="29" y="34"/>
                          </a:lnTo>
                          <a:lnTo>
                            <a:pt x="33" y="30"/>
                          </a:lnTo>
                          <a:lnTo>
                            <a:pt x="37" y="25"/>
                          </a:lnTo>
                          <a:lnTo>
                            <a:pt x="44" y="21"/>
                          </a:lnTo>
                          <a:lnTo>
                            <a:pt x="48" y="21"/>
                          </a:lnTo>
                          <a:lnTo>
                            <a:pt x="51" y="17"/>
                          </a:lnTo>
                          <a:lnTo>
                            <a:pt x="59" y="17"/>
                          </a:lnTo>
                          <a:lnTo>
                            <a:pt x="62" y="21"/>
                          </a:lnTo>
                          <a:lnTo>
                            <a:pt x="66" y="21"/>
                          </a:lnTo>
                          <a:lnTo>
                            <a:pt x="73" y="21"/>
                          </a:lnTo>
                          <a:lnTo>
                            <a:pt x="77" y="25"/>
                          </a:lnTo>
                          <a:lnTo>
                            <a:pt x="81" y="30"/>
                          </a:lnTo>
                          <a:lnTo>
                            <a:pt x="84" y="34"/>
                          </a:lnTo>
                          <a:lnTo>
                            <a:pt x="92" y="42"/>
                          </a:lnTo>
                          <a:lnTo>
                            <a:pt x="95" y="46"/>
                          </a:lnTo>
                          <a:lnTo>
                            <a:pt x="99" y="50"/>
                          </a:lnTo>
                          <a:lnTo>
                            <a:pt x="106" y="59"/>
                          </a:lnTo>
                          <a:lnTo>
                            <a:pt x="110" y="67"/>
                          </a:lnTo>
                          <a:lnTo>
                            <a:pt x="114" y="71"/>
                          </a:lnTo>
                          <a:lnTo>
                            <a:pt x="121" y="79"/>
                          </a:lnTo>
                          <a:lnTo>
                            <a:pt x="125" y="88"/>
                          </a:lnTo>
                          <a:lnTo>
                            <a:pt x="128" y="96"/>
                          </a:lnTo>
                          <a:lnTo>
                            <a:pt x="136" y="100"/>
                          </a:lnTo>
                          <a:lnTo>
                            <a:pt x="139" y="108"/>
                          </a:lnTo>
                          <a:lnTo>
                            <a:pt x="143" y="113"/>
                          </a:lnTo>
                          <a:lnTo>
                            <a:pt x="150" y="121"/>
                          </a:lnTo>
                          <a:lnTo>
                            <a:pt x="154" y="125"/>
                          </a:lnTo>
                          <a:lnTo>
                            <a:pt x="158" y="129"/>
                          </a:lnTo>
                          <a:lnTo>
                            <a:pt x="165" y="133"/>
                          </a:lnTo>
                          <a:lnTo>
                            <a:pt x="168" y="138"/>
                          </a:lnTo>
                          <a:lnTo>
                            <a:pt x="172" y="138"/>
                          </a:lnTo>
                          <a:lnTo>
                            <a:pt x="176" y="138"/>
                          </a:lnTo>
                          <a:lnTo>
                            <a:pt x="183" y="142"/>
                          </a:lnTo>
                          <a:lnTo>
                            <a:pt x="187" y="142"/>
                          </a:lnTo>
                          <a:lnTo>
                            <a:pt x="190" y="142"/>
                          </a:lnTo>
                          <a:lnTo>
                            <a:pt x="198" y="138"/>
                          </a:lnTo>
                          <a:lnTo>
                            <a:pt x="201" y="138"/>
                          </a:lnTo>
                          <a:lnTo>
                            <a:pt x="205" y="133"/>
                          </a:lnTo>
                          <a:lnTo>
                            <a:pt x="212" y="129"/>
                          </a:lnTo>
                          <a:lnTo>
                            <a:pt x="216" y="129"/>
                          </a:lnTo>
                          <a:lnTo>
                            <a:pt x="220" y="125"/>
                          </a:lnTo>
                          <a:lnTo>
                            <a:pt x="227" y="121"/>
                          </a:lnTo>
                          <a:lnTo>
                            <a:pt x="231" y="113"/>
                          </a:lnTo>
                          <a:lnTo>
                            <a:pt x="234" y="108"/>
                          </a:lnTo>
                          <a:lnTo>
                            <a:pt x="242" y="104"/>
                          </a:lnTo>
                          <a:lnTo>
                            <a:pt x="245" y="96"/>
                          </a:lnTo>
                          <a:lnTo>
                            <a:pt x="249" y="92"/>
                          </a:lnTo>
                          <a:lnTo>
                            <a:pt x="253" y="88"/>
                          </a:lnTo>
                          <a:lnTo>
                            <a:pt x="260" y="79"/>
                          </a:lnTo>
                          <a:lnTo>
                            <a:pt x="264" y="75"/>
                          </a:lnTo>
                          <a:lnTo>
                            <a:pt x="267" y="71"/>
                          </a:lnTo>
                          <a:lnTo>
                            <a:pt x="275" y="63"/>
                          </a:lnTo>
                          <a:lnTo>
                            <a:pt x="278" y="59"/>
                          </a:lnTo>
                          <a:lnTo>
                            <a:pt x="282" y="54"/>
                          </a:lnTo>
                          <a:lnTo>
                            <a:pt x="289" y="50"/>
                          </a:lnTo>
                          <a:lnTo>
                            <a:pt x="293" y="46"/>
                          </a:lnTo>
                          <a:lnTo>
                            <a:pt x="297" y="42"/>
                          </a:lnTo>
                          <a:lnTo>
                            <a:pt x="304" y="38"/>
                          </a:lnTo>
                          <a:lnTo>
                            <a:pt x="308" y="34"/>
                          </a:lnTo>
                          <a:lnTo>
                            <a:pt x="311" y="30"/>
                          </a:lnTo>
                          <a:lnTo>
                            <a:pt x="318" y="25"/>
                          </a:lnTo>
                          <a:lnTo>
                            <a:pt x="322" y="25"/>
                          </a:lnTo>
                          <a:lnTo>
                            <a:pt x="326" y="21"/>
                          </a:lnTo>
                          <a:lnTo>
                            <a:pt x="329" y="21"/>
                          </a:lnTo>
                          <a:lnTo>
                            <a:pt x="337" y="17"/>
                          </a:lnTo>
                          <a:lnTo>
                            <a:pt x="340" y="17"/>
                          </a:lnTo>
                          <a:lnTo>
                            <a:pt x="344" y="13"/>
                          </a:lnTo>
                          <a:lnTo>
                            <a:pt x="351" y="13"/>
                          </a:lnTo>
                          <a:lnTo>
                            <a:pt x="355" y="13"/>
                          </a:lnTo>
                          <a:lnTo>
                            <a:pt x="359" y="9"/>
                          </a:lnTo>
                          <a:lnTo>
                            <a:pt x="366" y="9"/>
                          </a:lnTo>
                          <a:lnTo>
                            <a:pt x="370" y="9"/>
                          </a:lnTo>
                          <a:lnTo>
                            <a:pt x="373" y="9"/>
                          </a:lnTo>
                          <a:lnTo>
                            <a:pt x="381" y="9"/>
                          </a:lnTo>
                          <a:lnTo>
                            <a:pt x="384" y="9"/>
                          </a:lnTo>
                          <a:lnTo>
                            <a:pt x="388" y="9"/>
                          </a:lnTo>
                          <a:lnTo>
                            <a:pt x="395" y="9"/>
                          </a:lnTo>
                          <a:lnTo>
                            <a:pt x="399" y="9"/>
                          </a:lnTo>
                          <a:lnTo>
                            <a:pt x="403" y="5"/>
                          </a:lnTo>
                          <a:lnTo>
                            <a:pt x="406" y="5"/>
                          </a:lnTo>
                          <a:lnTo>
                            <a:pt x="414" y="5"/>
                          </a:lnTo>
                          <a:lnTo>
                            <a:pt x="417" y="5"/>
                          </a:lnTo>
                          <a:lnTo>
                            <a:pt x="421" y="5"/>
                          </a:lnTo>
                          <a:lnTo>
                            <a:pt x="428" y="5"/>
                          </a:lnTo>
                          <a:lnTo>
                            <a:pt x="432" y="5"/>
                          </a:lnTo>
                          <a:lnTo>
                            <a:pt x="436" y="5"/>
                          </a:lnTo>
                          <a:lnTo>
                            <a:pt x="443" y="5"/>
                          </a:lnTo>
                          <a:lnTo>
                            <a:pt x="447" y="5"/>
                          </a:lnTo>
                          <a:lnTo>
                            <a:pt x="450" y="9"/>
                          </a:lnTo>
                          <a:lnTo>
                            <a:pt x="457" y="9"/>
                          </a:lnTo>
                          <a:lnTo>
                            <a:pt x="461" y="9"/>
                          </a:lnTo>
                          <a:lnTo>
                            <a:pt x="465" y="9"/>
                          </a:lnTo>
                          <a:lnTo>
                            <a:pt x="472" y="9"/>
                          </a:lnTo>
                          <a:lnTo>
                            <a:pt x="476" y="9"/>
                          </a:lnTo>
                          <a:lnTo>
                            <a:pt x="479" y="9"/>
                          </a:lnTo>
                          <a:lnTo>
                            <a:pt x="487" y="9"/>
                          </a:lnTo>
                          <a:lnTo>
                            <a:pt x="490" y="9"/>
                          </a:lnTo>
                          <a:lnTo>
                            <a:pt x="494" y="5"/>
                          </a:lnTo>
                          <a:lnTo>
                            <a:pt x="498" y="5"/>
                          </a:lnTo>
                          <a:lnTo>
                            <a:pt x="505" y="5"/>
                          </a:lnTo>
                          <a:lnTo>
                            <a:pt x="509" y="5"/>
                          </a:lnTo>
                          <a:lnTo>
                            <a:pt x="512" y="5"/>
                          </a:lnTo>
                          <a:lnTo>
                            <a:pt x="520" y="5"/>
                          </a:lnTo>
                          <a:lnTo>
                            <a:pt x="523" y="5"/>
                          </a:lnTo>
                          <a:lnTo>
                            <a:pt x="527" y="5"/>
                          </a:lnTo>
                          <a:lnTo>
                            <a:pt x="534" y="5"/>
                          </a:lnTo>
                          <a:lnTo>
                            <a:pt x="538" y="5"/>
                          </a:lnTo>
                          <a:lnTo>
                            <a:pt x="542" y="5"/>
                          </a:lnTo>
                          <a:lnTo>
                            <a:pt x="549" y="0"/>
                          </a:lnTo>
                          <a:lnTo>
                            <a:pt x="553" y="0"/>
                          </a:lnTo>
                          <a:lnTo>
                            <a:pt x="556" y="0"/>
                          </a:lnTo>
                          <a:lnTo>
                            <a:pt x="564" y="0"/>
                          </a:lnTo>
                          <a:lnTo>
                            <a:pt x="567" y="0"/>
                          </a:lnTo>
                          <a:lnTo>
                            <a:pt x="571" y="0"/>
                          </a:lnTo>
                          <a:lnTo>
                            <a:pt x="575" y="0"/>
                          </a:lnTo>
                          <a:lnTo>
                            <a:pt x="582" y="0"/>
                          </a:lnTo>
                          <a:lnTo>
                            <a:pt x="586" y="0"/>
                          </a:lnTo>
                          <a:lnTo>
                            <a:pt x="589" y="0"/>
                          </a:lnTo>
                          <a:lnTo>
                            <a:pt x="597" y="0"/>
                          </a:lnTo>
                          <a:lnTo>
                            <a:pt x="600" y="0"/>
                          </a:lnTo>
                          <a:lnTo>
                            <a:pt x="604" y="0"/>
                          </a:lnTo>
                          <a:lnTo>
                            <a:pt x="6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57"/>
                    <p:cNvSpPr>
                      <a:spLocks/>
                    </p:cNvSpPr>
                    <p:nvPr/>
                  </p:nvSpPr>
                  <p:spPr bwMode="auto">
                    <a:xfrm>
                      <a:off x="2524" y="3183"/>
                      <a:ext cx="37" cy="17"/>
                    </a:xfrm>
                    <a:custGeom>
                      <a:avLst/>
                      <a:gdLst>
                        <a:gd name="T0" fmla="*/ 0 w 37"/>
                        <a:gd name="T1" fmla="*/ 0 h 17"/>
                        <a:gd name="T2" fmla="*/ 4 w 37"/>
                        <a:gd name="T3" fmla="*/ 5 h 17"/>
                        <a:gd name="T4" fmla="*/ 7 w 37"/>
                        <a:gd name="T5" fmla="*/ 5 h 17"/>
                        <a:gd name="T6" fmla="*/ 15 w 37"/>
                        <a:gd name="T7" fmla="*/ 9 h 17"/>
                        <a:gd name="T8" fmla="*/ 18 w 37"/>
                        <a:gd name="T9" fmla="*/ 9 h 17"/>
                        <a:gd name="T10" fmla="*/ 22 w 37"/>
                        <a:gd name="T11" fmla="*/ 13 h 17"/>
                        <a:gd name="T12" fmla="*/ 29 w 37"/>
                        <a:gd name="T13" fmla="*/ 13 h 17"/>
                        <a:gd name="T14" fmla="*/ 33 w 37"/>
                        <a:gd name="T15" fmla="*/ 17 h 17"/>
                        <a:gd name="T16" fmla="*/ 37 w 3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
                          <a:moveTo>
                            <a:pt x="0" y="0"/>
                          </a:moveTo>
                          <a:lnTo>
                            <a:pt x="4" y="5"/>
                          </a:lnTo>
                          <a:lnTo>
                            <a:pt x="7" y="5"/>
                          </a:lnTo>
                          <a:lnTo>
                            <a:pt x="15" y="9"/>
                          </a:lnTo>
                          <a:lnTo>
                            <a:pt x="18" y="9"/>
                          </a:lnTo>
                          <a:lnTo>
                            <a:pt x="22" y="13"/>
                          </a:lnTo>
                          <a:lnTo>
                            <a:pt x="29" y="13"/>
                          </a:lnTo>
                          <a:lnTo>
                            <a:pt x="33" y="17"/>
                          </a:lnTo>
                          <a:lnTo>
                            <a:pt x="37" y="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258"/>
                    <p:cNvSpPr>
                      <a:spLocks noChangeArrowheads="1"/>
                    </p:cNvSpPr>
                    <p:nvPr/>
                  </p:nvSpPr>
                  <p:spPr bwMode="auto">
                    <a:xfrm>
                      <a:off x="1427" y="3599"/>
                      <a:ext cx="35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a:solidFill>
                            <a:srgbClr val="000000"/>
                          </a:solidFill>
                          <a:latin typeface="Helvetica" charset="0"/>
                        </a:rPr>
                        <a:t>time (secs)</a:t>
                      </a:r>
                      <a:endParaRPr lang="en-US" altLang="en-US"/>
                    </a:p>
                  </p:txBody>
                </p:sp>
                <p:sp>
                  <p:nvSpPr>
                    <p:cNvPr id="115" name="Rectangle 259"/>
                    <p:cNvSpPr>
                      <a:spLocks noChangeArrowheads="1"/>
                    </p:cNvSpPr>
                    <p:nvPr/>
                  </p:nvSpPr>
                  <p:spPr bwMode="auto">
                    <a:xfrm rot="16200000">
                      <a:off x="493" y="3273"/>
                      <a:ext cx="10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a:solidFill>
                            <a:srgbClr val="000000"/>
                          </a:solidFill>
                          <a:latin typeface="Helvetica" charset="0"/>
                        </a:rPr>
                        <a:t>LA</a:t>
                      </a:r>
                      <a:endParaRPr lang="en-US" altLang="en-US"/>
                    </a:p>
                  </p:txBody>
                </p:sp>
              </p:grpSp>
              <p:sp>
                <p:nvSpPr>
                  <p:cNvPr id="58" name="Rectangle 57"/>
                  <p:cNvSpPr/>
                  <p:nvPr/>
                </p:nvSpPr>
                <p:spPr>
                  <a:xfrm>
                    <a:off x="1337739" y="3497263"/>
                    <a:ext cx="414861" cy="447676"/>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Rectangle 58"/>
                  <p:cNvSpPr/>
                  <p:nvPr/>
                </p:nvSpPr>
                <p:spPr>
                  <a:xfrm>
                    <a:off x="1371600" y="4322064"/>
                    <a:ext cx="381000" cy="461074"/>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Rectangle 59"/>
                  <p:cNvSpPr/>
                  <p:nvPr/>
                </p:nvSpPr>
                <p:spPr>
                  <a:xfrm>
                    <a:off x="1729103" y="5053013"/>
                    <a:ext cx="381000" cy="455612"/>
                  </a:xfrm>
                  <a:prstGeom prst="rect">
                    <a:avLst/>
                  </a:prstGeom>
                  <a:solidFill>
                    <a:srgbClr val="00CCFF">
                      <a:alpha val="10000"/>
                    </a:srgbClr>
                  </a:solidFill>
                  <a:ln w="19050">
                    <a:solidFill>
                      <a:srgbClr val="C0000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51" name="Picture 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5073" y="5095499"/>
                  <a:ext cx="921382" cy="5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5073" y="3581400"/>
                  <a:ext cx="942727" cy="5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1515" y="4358664"/>
                  <a:ext cx="942727" cy="59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54"/>
                <p:cNvSpPr>
                  <a:spLocks noChangeShapeType="1"/>
                </p:cNvSpPr>
                <p:nvPr/>
              </p:nvSpPr>
              <p:spPr bwMode="auto">
                <a:xfrm flipH="1">
                  <a:off x="2856904" y="3923884"/>
                  <a:ext cx="2055822" cy="125033"/>
                </a:xfrm>
                <a:prstGeom prst="line">
                  <a:avLst/>
                </a:prstGeom>
                <a:noFill/>
                <a:ln w="25400">
                  <a:solidFill>
                    <a:srgbClr val="969696"/>
                  </a:solidFill>
                  <a:round/>
                  <a:headEnd/>
                  <a:tailEnd type="arrow" w="med" len="sm"/>
                </a:ln>
                <a:extLst>
                  <a:ext uri="{909E8E84-426E-40DD-AFC4-6F175D3DCCD1}">
                    <a14:hiddenFill xmlns:a14="http://schemas.microsoft.com/office/drawing/2010/main">
                      <a:noFill/>
                    </a14:hiddenFill>
                  </a:ext>
                </a:extLst>
              </p:spPr>
              <p:txBody>
                <a:bodyPr/>
                <a:lstStyle/>
                <a:p>
                  <a:endParaRPr lang="en-US"/>
                </a:p>
              </p:txBody>
            </p:sp>
            <p:sp>
              <p:nvSpPr>
                <p:cNvPr id="55" name="Line 55"/>
                <p:cNvSpPr>
                  <a:spLocks noChangeShapeType="1"/>
                </p:cNvSpPr>
                <p:nvPr/>
              </p:nvSpPr>
              <p:spPr bwMode="auto">
                <a:xfrm flipH="1">
                  <a:off x="2863629" y="4729369"/>
                  <a:ext cx="1707581" cy="219678"/>
                </a:xfrm>
                <a:prstGeom prst="line">
                  <a:avLst/>
                </a:prstGeom>
                <a:noFill/>
                <a:ln w="25400">
                  <a:solidFill>
                    <a:srgbClr val="969696"/>
                  </a:solidFill>
                  <a:round/>
                  <a:headEnd/>
                  <a:tailEnd type="arrow" w="med" len="sm"/>
                </a:ln>
                <a:extLst>
                  <a:ext uri="{909E8E84-426E-40DD-AFC4-6F175D3DCCD1}">
                    <a14:hiddenFill xmlns:a14="http://schemas.microsoft.com/office/drawing/2010/main">
                      <a:noFill/>
                    </a14:hiddenFill>
                  </a:ext>
                </a:extLst>
              </p:spPr>
              <p:txBody>
                <a:bodyPr/>
                <a:lstStyle/>
                <a:p>
                  <a:endParaRPr lang="en-US"/>
                </a:p>
              </p:txBody>
            </p:sp>
            <p:sp>
              <p:nvSpPr>
                <p:cNvPr id="56" name="Line 56"/>
                <p:cNvSpPr>
                  <a:spLocks noChangeShapeType="1"/>
                </p:cNvSpPr>
                <p:nvPr/>
              </p:nvSpPr>
              <p:spPr bwMode="auto">
                <a:xfrm flipH="1">
                  <a:off x="3376113" y="5534853"/>
                  <a:ext cx="1113276" cy="107913"/>
                </a:xfrm>
                <a:prstGeom prst="line">
                  <a:avLst/>
                </a:prstGeom>
                <a:noFill/>
                <a:ln w="25400">
                  <a:solidFill>
                    <a:srgbClr val="969696"/>
                  </a:solidFill>
                  <a:round/>
                  <a:headEnd/>
                  <a:tailEnd type="arrow" w="med" len="sm"/>
                </a:ln>
                <a:extLst>
                  <a:ext uri="{909E8E84-426E-40DD-AFC4-6F175D3DCCD1}">
                    <a14:hiddenFill xmlns:a14="http://schemas.microsoft.com/office/drawing/2010/main">
                      <a:noFill/>
                    </a14:hiddenFill>
                  </a:ext>
                </a:extLst>
              </p:spPr>
              <p:txBody>
                <a:bodyPr/>
                <a:lstStyle/>
                <a:p>
                  <a:endParaRPr lang="en-US"/>
                </a:p>
              </p:txBody>
            </p:sp>
          </p:grpSp>
          <p:sp>
            <p:nvSpPr>
              <p:cNvPr id="49" name="Oval 50"/>
              <p:cNvSpPr>
                <a:spLocks noChangeArrowheads="1"/>
              </p:cNvSpPr>
              <p:nvPr/>
            </p:nvSpPr>
            <p:spPr bwMode="auto">
              <a:xfrm>
                <a:off x="2743200" y="2066923"/>
                <a:ext cx="310774" cy="1431131"/>
              </a:xfrm>
              <a:prstGeom prst="ellipse">
                <a:avLst/>
              </a:prstGeom>
              <a:noFill/>
              <a:ln w="254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FF0000"/>
                  </a:solidFill>
                </a:endParaRPr>
              </a:p>
            </p:txBody>
          </p:sp>
        </p:grpSp>
      </p:grpSp>
      <p:sp>
        <p:nvSpPr>
          <p:cNvPr id="3" name="Title 2"/>
          <p:cNvSpPr>
            <a:spLocks noGrp="1"/>
          </p:cNvSpPr>
          <p:nvPr>
            <p:ph type="title"/>
          </p:nvPr>
        </p:nvSpPr>
        <p:spPr/>
        <p:txBody>
          <a:bodyPr/>
          <a:lstStyle/>
          <a:p>
            <a:r>
              <a:rPr lang="en-US" sz="2800" dirty="0"/>
              <a:t>Example showing how articulatory features can be useful </a:t>
            </a:r>
          </a:p>
        </p:txBody>
      </p:sp>
      <p:sp>
        <p:nvSpPr>
          <p:cNvPr id="4" name="Date Placeholder 3"/>
          <p:cNvSpPr>
            <a:spLocks noGrp="1"/>
          </p:cNvSpPr>
          <p:nvPr>
            <p:ph type="dt" sz="half" idx="10"/>
          </p:nvPr>
        </p:nvSpPr>
        <p:spPr/>
        <p:txBody>
          <a:bodyPr/>
          <a:lstStyle/>
          <a:p>
            <a:fld id="{3941803F-D7DF-49F6-A4FE-E2CA5C29155C}" type="datetime1">
              <a:rPr lang="en-US" smtClean="0"/>
              <a:t>3/6/2017</a:t>
            </a:fld>
            <a:endParaRPr lang="en-US"/>
          </a:p>
        </p:txBody>
      </p:sp>
      <p:sp>
        <p:nvSpPr>
          <p:cNvPr id="6" name="Slide Number Placeholder 5"/>
          <p:cNvSpPr>
            <a:spLocks noGrp="1"/>
          </p:cNvSpPr>
          <p:nvPr>
            <p:ph type="sldNum" sz="quarter" idx="12"/>
          </p:nvPr>
        </p:nvSpPr>
        <p:spPr/>
        <p:txBody>
          <a:bodyPr/>
          <a:lstStyle/>
          <a:p>
            <a:fld id="{8196FD37-9105-4442-BB83-0B03F429D41E}" type="slidenum">
              <a:rPr lang="en-US" smtClean="0"/>
              <a:t>7</a:t>
            </a:fld>
            <a:endParaRPr lang="en-US" dirty="0"/>
          </a:p>
        </p:txBody>
      </p:sp>
      <p:pic>
        <p:nvPicPr>
          <p:cNvPr id="43" name="pmC.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889704" y="1087966"/>
            <a:ext cx="487363" cy="487363"/>
          </a:xfrm>
          <a:prstGeom prst="rect">
            <a:avLst/>
          </a:prstGeom>
        </p:spPr>
      </p:pic>
      <p:pic>
        <p:nvPicPr>
          <p:cNvPr id="44" name="pmF.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523038" y="1087966"/>
            <a:ext cx="487363" cy="487363"/>
          </a:xfrm>
          <a:prstGeom prst="rect">
            <a:avLst/>
          </a:prstGeom>
        </p:spPr>
      </p:pic>
      <p:sp>
        <p:nvSpPr>
          <p:cNvPr id="499" name="Rounded Rectangular Callout 498"/>
          <p:cNvSpPr/>
          <p:nvPr/>
        </p:nvSpPr>
        <p:spPr>
          <a:xfrm>
            <a:off x="3585863" y="6147329"/>
            <a:ext cx="5773862" cy="521677"/>
          </a:xfrm>
          <a:prstGeom prst="wedgeRoundRectCallout">
            <a:avLst>
              <a:gd name="adj1" fmla="val 18043"/>
              <a:gd name="adj2" fmla="val -4908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*GMM-HMM model with 4-gram phone based language model</a:t>
            </a:r>
          </a:p>
        </p:txBody>
      </p:sp>
      <p:sp>
        <p:nvSpPr>
          <p:cNvPr id="500" name="TextBox 499"/>
          <p:cNvSpPr txBox="1"/>
          <p:nvPr/>
        </p:nvSpPr>
        <p:spPr>
          <a:xfrm>
            <a:off x="3048000" y="5309129"/>
            <a:ext cx="3299934" cy="646331"/>
          </a:xfrm>
          <a:prstGeom prst="rect">
            <a:avLst/>
          </a:prstGeom>
          <a:noFill/>
        </p:spPr>
        <p:txBody>
          <a:bodyPr wrap="square" rtlCol="0">
            <a:spAutoFit/>
          </a:bodyPr>
          <a:lstStyle/>
          <a:p>
            <a:pPr algn="ctr"/>
            <a:r>
              <a:rPr lang="en-US" b="1" dirty="0"/>
              <a:t>Phone:</a:t>
            </a:r>
            <a:r>
              <a:rPr lang="en-US" dirty="0"/>
              <a:t> p </a:t>
            </a:r>
            <a:r>
              <a:rPr lang="en-US" dirty="0" err="1"/>
              <a:t>er</a:t>
            </a:r>
            <a:r>
              <a:rPr lang="en-US" dirty="0"/>
              <a:t> f </a:t>
            </a:r>
            <a:r>
              <a:rPr lang="en-US" dirty="0" err="1"/>
              <a:t>ih</a:t>
            </a:r>
            <a:r>
              <a:rPr lang="en-US" dirty="0"/>
              <a:t> k ah m </a:t>
            </a:r>
            <a:r>
              <a:rPr lang="en-US" dirty="0" err="1"/>
              <a:t>er</a:t>
            </a:r>
            <a:r>
              <a:rPr lang="en-US" dirty="0"/>
              <a:t> </a:t>
            </a:r>
            <a:r>
              <a:rPr lang="en-US" dirty="0" err="1"/>
              <a:t>iy</a:t>
            </a:r>
            <a:r>
              <a:rPr lang="en-US" dirty="0"/>
              <a:t/>
            </a:r>
            <a:br>
              <a:rPr lang="en-US" dirty="0"/>
            </a:br>
            <a:r>
              <a:rPr lang="en-US" b="1" dirty="0"/>
              <a:t>Words:</a:t>
            </a:r>
            <a:r>
              <a:rPr lang="en-US" dirty="0"/>
              <a:t> perfect memory</a:t>
            </a:r>
          </a:p>
        </p:txBody>
      </p:sp>
      <p:sp>
        <p:nvSpPr>
          <p:cNvPr id="501" name="TextBox 500"/>
          <p:cNvSpPr txBox="1"/>
          <p:nvPr/>
        </p:nvSpPr>
        <p:spPr>
          <a:xfrm>
            <a:off x="6864727" y="5214330"/>
            <a:ext cx="3299934" cy="646331"/>
          </a:xfrm>
          <a:prstGeom prst="rect">
            <a:avLst/>
          </a:prstGeom>
          <a:noFill/>
        </p:spPr>
        <p:txBody>
          <a:bodyPr wrap="square" rtlCol="0">
            <a:spAutoFit/>
          </a:bodyPr>
          <a:lstStyle/>
          <a:p>
            <a:pPr algn="ctr"/>
            <a:r>
              <a:rPr lang="en-US" b="1" dirty="0"/>
              <a:t>Phone:</a:t>
            </a:r>
            <a:r>
              <a:rPr lang="en-US" dirty="0"/>
              <a:t> v </a:t>
            </a:r>
            <a:r>
              <a:rPr lang="en-US" dirty="0" err="1"/>
              <a:t>er</a:t>
            </a:r>
            <a:r>
              <a:rPr lang="en-US" dirty="0"/>
              <a:t> g eh r </a:t>
            </a:r>
            <a:r>
              <a:rPr lang="en-US" dirty="0" err="1"/>
              <a:t>iy</a:t>
            </a:r>
            <a:r>
              <a:rPr lang="en-US" dirty="0"/>
              <a:t/>
            </a:r>
            <a:br>
              <a:rPr lang="en-US" dirty="0"/>
            </a:br>
            <a:r>
              <a:rPr lang="en-US" b="1" dirty="0"/>
              <a:t>Words: </a:t>
            </a:r>
            <a:r>
              <a:rPr lang="en-US" dirty="0"/>
              <a:t>part of the river</a:t>
            </a:r>
          </a:p>
        </p:txBody>
      </p:sp>
      <p:sp>
        <p:nvSpPr>
          <p:cNvPr id="502" name="TextBox 501"/>
          <p:cNvSpPr txBox="1"/>
          <p:nvPr/>
        </p:nvSpPr>
        <p:spPr>
          <a:xfrm>
            <a:off x="3195029" y="1041928"/>
            <a:ext cx="3299934" cy="369332"/>
          </a:xfrm>
          <a:prstGeom prst="rect">
            <a:avLst/>
          </a:prstGeom>
          <a:noFill/>
        </p:spPr>
        <p:txBody>
          <a:bodyPr wrap="square" rtlCol="0">
            <a:spAutoFit/>
          </a:bodyPr>
          <a:lstStyle/>
          <a:p>
            <a:pPr algn="ctr"/>
            <a:r>
              <a:rPr lang="en-US" b="1" dirty="0"/>
              <a:t>Perfect memory (normal rate)</a:t>
            </a:r>
            <a:endParaRPr lang="en-US" dirty="0"/>
          </a:p>
        </p:txBody>
      </p:sp>
      <p:sp>
        <p:nvSpPr>
          <p:cNvPr id="2" name="Rectangle 1"/>
          <p:cNvSpPr/>
          <p:nvPr/>
        </p:nvSpPr>
        <p:spPr>
          <a:xfrm>
            <a:off x="7190082" y="1048826"/>
            <a:ext cx="2705612" cy="369332"/>
          </a:xfrm>
          <a:prstGeom prst="rect">
            <a:avLst/>
          </a:prstGeom>
        </p:spPr>
        <p:txBody>
          <a:bodyPr wrap="none">
            <a:spAutoFit/>
          </a:bodyPr>
          <a:lstStyle/>
          <a:p>
            <a:pPr algn="ctr"/>
            <a:r>
              <a:rPr lang="en-US" b="1" dirty="0"/>
              <a:t>Perfect memory (fast rate)</a:t>
            </a:r>
            <a:endParaRPr lang="en-US" dirty="0"/>
          </a:p>
        </p:txBody>
      </p:sp>
      <p:sp>
        <p:nvSpPr>
          <p:cNvPr id="8" name="Left Brace 7"/>
          <p:cNvSpPr/>
          <p:nvPr/>
        </p:nvSpPr>
        <p:spPr>
          <a:xfrm>
            <a:off x="3228068" y="5374606"/>
            <a:ext cx="200932" cy="580854"/>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Rectangle 8"/>
          <p:cNvSpPr/>
          <p:nvPr/>
        </p:nvSpPr>
        <p:spPr>
          <a:xfrm>
            <a:off x="1524001" y="5232929"/>
            <a:ext cx="1748983" cy="1323439"/>
          </a:xfrm>
          <a:prstGeom prst="rect">
            <a:avLst/>
          </a:prstGeom>
        </p:spPr>
        <p:txBody>
          <a:bodyPr wrap="square">
            <a:spAutoFit/>
          </a:bodyPr>
          <a:lstStyle/>
          <a:p>
            <a:pPr algn="ctr"/>
            <a:r>
              <a:rPr lang="en-US" sz="1600" b="1" dirty="0"/>
              <a:t>SRI International's DECIPHER</a:t>
            </a:r>
            <a:r>
              <a:rPr lang="en-US" sz="1600" b="1" baseline="30000" dirty="0"/>
              <a:t>®</a:t>
            </a:r>
            <a:r>
              <a:rPr lang="en-US" sz="1600" b="1" dirty="0"/>
              <a:t> Speech Recognition system*</a:t>
            </a:r>
            <a:r>
              <a:rPr lang="en-US" sz="1600" dirty="0"/>
              <a:t/>
            </a:r>
            <a:br>
              <a:rPr lang="en-US" sz="1600" dirty="0"/>
            </a:br>
            <a:endParaRPr lang="en-US" sz="1600" dirty="0"/>
          </a:p>
        </p:txBody>
      </p:sp>
    </p:spTree>
    <p:extLst>
      <p:ext uri="{BB962C8B-B14F-4D97-AF65-F5344CB8AC3E}">
        <p14:creationId xmlns:p14="http://schemas.microsoft.com/office/powerpoint/2010/main" val="3960664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 fill="hold"/>
                                        <p:tgtEl>
                                          <p:spTgt spid="43"/>
                                        </p:tgtEl>
                                      </p:cBhvr>
                                    </p:cmd>
                                  </p:childTnLst>
                                </p:cTn>
                              </p:par>
                            </p:childTnLst>
                          </p:cTn>
                        </p:par>
                      </p:childTnLst>
                    </p:cTn>
                  </p:par>
                </p:childTnLst>
              </p:cTn>
              <p:nextCondLst>
                <p:cond evt="onClick" delay="0">
                  <p:tgtEl>
                    <p:spTgt spid="43"/>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74" fill="hold"/>
                                        <p:tgtEl>
                                          <p:spTgt spid="44"/>
                                        </p:tgtEl>
                                      </p:cBhvr>
                                    </p:cmd>
                                  </p:childTnLst>
                                </p:cTn>
                              </p:par>
                            </p:childTnLst>
                          </p:cTn>
                        </p:par>
                      </p:childTnLst>
                    </p:cTn>
                  </p:par>
                </p:childTnLst>
              </p:cTn>
              <p:nextCondLst>
                <p:cond evt="onClick" delay="0">
                  <p:tgtEl>
                    <p:spTgt spid="44"/>
                  </p:tgtEl>
                </p:cond>
              </p:nextCondLst>
            </p:seq>
            <p:audio>
              <p:cMediaNode vol="80000">
                <p:cTn id="12" fill="hold" display="0">
                  <p:stCondLst>
                    <p:cond delay="indefinite"/>
                  </p:stCondLst>
                  <p:endCondLst>
                    <p:cond evt="onStopAudio" delay="0">
                      <p:tgtEl>
                        <p:sldTgt/>
                      </p:tgtEl>
                    </p:cond>
                  </p:endCondLst>
                </p:cTn>
                <p:tgtEl>
                  <p:spTgt spid="43"/>
                </p:tgtEl>
              </p:cMediaNode>
            </p:audio>
            <p:audio>
              <p:cMediaNode vol="80000">
                <p:cTn id="13" fill="hold" display="0">
                  <p:stCondLst>
                    <p:cond delay="indefinite"/>
                  </p:stCondLst>
                  <p:endCondLst>
                    <p:cond evt="onStopAudio" delay="0">
                      <p:tgtEl>
                        <p:sldTgt/>
                      </p:tgtEl>
                    </p:cond>
                  </p:endCondLst>
                </p:cTn>
                <p:tgtEl>
                  <p:spTgt spid="4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features</a:t>
            </a:r>
            <a:endParaRPr lang="en-US" dirty="0"/>
          </a:p>
        </p:txBody>
      </p:sp>
      <p:sp>
        <p:nvSpPr>
          <p:cNvPr id="3" name="Content Placeholder 2"/>
          <p:cNvSpPr>
            <a:spLocks noGrp="1"/>
          </p:cNvSpPr>
          <p:nvPr>
            <p:ph idx="1"/>
          </p:nvPr>
        </p:nvSpPr>
        <p:spPr/>
        <p:txBody>
          <a:bodyPr/>
          <a:lstStyle/>
          <a:p>
            <a:r>
              <a:rPr lang="en-US" dirty="0" smtClean="0"/>
              <a:t>Articulatory features are representations of speech that provide a </a:t>
            </a:r>
            <a:r>
              <a:rPr lang="en-US" b="1" dirty="0" smtClean="0"/>
              <a:t>sequence of states of the articulators</a:t>
            </a:r>
            <a:r>
              <a:rPr lang="en-US" dirty="0" smtClean="0"/>
              <a:t> (organs) involved in production of the desired speech signal.</a:t>
            </a:r>
          </a:p>
          <a:p>
            <a:endParaRPr lang="en-US" dirty="0" smtClean="0"/>
          </a:p>
          <a:p>
            <a:r>
              <a:rPr lang="en-US" dirty="0" smtClean="0"/>
              <a:t>Different representations of articulatory features:</a:t>
            </a:r>
          </a:p>
          <a:p>
            <a:pPr lvl="1"/>
            <a:r>
              <a:rPr lang="en-US" i="1" dirty="0" smtClean="0"/>
              <a:t>Discrete articulatory features</a:t>
            </a:r>
            <a:r>
              <a:rPr lang="en-US" dirty="0" smtClean="0"/>
              <a:t>: Discrete positions of articulators motivated by distinctive phonetic feature theory</a:t>
            </a:r>
          </a:p>
          <a:p>
            <a:pPr lvl="1"/>
            <a:r>
              <a:rPr lang="en-US" i="1" dirty="0" smtClean="0"/>
              <a:t>Continuous articulatory features</a:t>
            </a:r>
            <a:r>
              <a:rPr lang="en-US" dirty="0" smtClean="0"/>
              <a:t>: Continuous values representing actual or simulated movements of articulators.</a:t>
            </a:r>
            <a:endParaRPr lang="en-US" i="1" dirty="0"/>
          </a:p>
        </p:txBody>
      </p:sp>
    </p:spTree>
    <p:extLst>
      <p:ext uri="{BB962C8B-B14F-4D97-AF65-F5344CB8AC3E}">
        <p14:creationId xmlns:p14="http://schemas.microsoft.com/office/powerpoint/2010/main" val="70197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 feature theory</a:t>
            </a:r>
            <a:endParaRPr lang="en-US" dirty="0"/>
          </a:p>
        </p:txBody>
      </p:sp>
      <p:sp>
        <p:nvSpPr>
          <p:cNvPr id="3" name="Content Placeholder 2"/>
          <p:cNvSpPr>
            <a:spLocks noGrp="1"/>
          </p:cNvSpPr>
          <p:nvPr>
            <p:ph idx="1"/>
          </p:nvPr>
        </p:nvSpPr>
        <p:spPr>
          <a:xfrm>
            <a:off x="1097280" y="1414732"/>
            <a:ext cx="10058400" cy="4744528"/>
          </a:xfrm>
        </p:spPr>
        <p:txBody>
          <a:bodyPr>
            <a:normAutofit/>
          </a:bodyPr>
          <a:lstStyle/>
          <a:p>
            <a:pPr marL="342900" indent="-342900">
              <a:spcBef>
                <a:spcPct val="20000"/>
              </a:spcBef>
              <a:buFontTx/>
              <a:buChar char="•"/>
            </a:pPr>
            <a:r>
              <a:rPr lang="en-US" sz="3200" dirty="0">
                <a:solidFill>
                  <a:srgbClr val="000000"/>
                </a:solidFill>
                <a:latin typeface="Times New Roman" charset="0"/>
                <a:cs typeface="Times New Roman" charset="0"/>
              </a:rPr>
              <a:t>20 or so phonetic features characterizing all of the world</a:t>
            </a:r>
            <a:r>
              <a:rPr lang="ja-JP" altLang="en-US" sz="3200" dirty="0">
                <a:solidFill>
                  <a:srgbClr val="000000"/>
                </a:solidFill>
                <a:latin typeface="Arial"/>
                <a:cs typeface="Times New Roman" charset="0"/>
              </a:rPr>
              <a:t>’</a:t>
            </a:r>
            <a:r>
              <a:rPr lang="en-US" sz="3200" dirty="0">
                <a:solidFill>
                  <a:srgbClr val="000000"/>
                </a:solidFill>
                <a:latin typeface="Times New Roman" charset="0"/>
                <a:cs typeface="Times New Roman" charset="0"/>
              </a:rPr>
              <a:t>s languages</a:t>
            </a:r>
          </a:p>
          <a:p>
            <a:pPr marL="342900" indent="-342900">
              <a:spcBef>
                <a:spcPct val="20000"/>
              </a:spcBef>
              <a:buFontTx/>
              <a:buChar char="•"/>
            </a:pPr>
            <a:r>
              <a:rPr lang="en-US" sz="3200" dirty="0">
                <a:solidFill>
                  <a:srgbClr val="000000"/>
                </a:solidFill>
                <a:latin typeface="Times New Roman" charset="0"/>
                <a:cs typeface="Times New Roman" charset="0"/>
              </a:rPr>
              <a:t>Based on the position of the articulators</a:t>
            </a:r>
          </a:p>
          <a:p>
            <a:pPr marL="342900" indent="-342900">
              <a:spcBef>
                <a:spcPct val="20000"/>
              </a:spcBef>
              <a:buFontTx/>
              <a:buChar char="•"/>
            </a:pPr>
            <a:r>
              <a:rPr lang="en-US" sz="3200" dirty="0">
                <a:solidFill>
                  <a:srgbClr val="000000"/>
                </a:solidFill>
                <a:latin typeface="Times New Roman" charset="0"/>
                <a:cs typeface="Times New Roman" charset="0"/>
              </a:rPr>
              <a:t>3 categories: </a:t>
            </a:r>
          </a:p>
          <a:p>
            <a:pPr marL="742950" lvl="1" indent="-285750">
              <a:spcBef>
                <a:spcPct val="20000"/>
              </a:spcBef>
              <a:buFontTx/>
              <a:buChar char="•"/>
            </a:pPr>
            <a:r>
              <a:rPr lang="en-US" sz="2800" b="1" dirty="0">
                <a:solidFill>
                  <a:srgbClr val="000000"/>
                </a:solidFill>
                <a:latin typeface="Times New Roman" charset="0"/>
                <a:cs typeface="Times New Roman" charset="0"/>
              </a:rPr>
              <a:t>Manner-of-articulation features </a:t>
            </a:r>
            <a:r>
              <a:rPr lang="en-US" sz="2800" dirty="0">
                <a:solidFill>
                  <a:srgbClr val="000000"/>
                </a:solidFill>
                <a:latin typeface="Times New Roman" charset="0"/>
                <a:cs typeface="Times New Roman" charset="0"/>
              </a:rPr>
              <a:t>are related to  how open or close</a:t>
            </a:r>
            <a:r>
              <a:rPr lang="en-US" sz="2800" dirty="0">
                <a:latin typeface="Times New Roman" charset="0"/>
                <a:cs typeface="Times New Roman" charset="0"/>
              </a:rPr>
              <a:t>d</a:t>
            </a:r>
            <a:r>
              <a:rPr lang="en-US" sz="2800" dirty="0">
                <a:solidFill>
                  <a:srgbClr val="000000"/>
                </a:solidFill>
                <a:latin typeface="Times New Roman" charset="0"/>
                <a:cs typeface="Times New Roman" charset="0"/>
              </a:rPr>
              <a:t> the vocal tract is</a:t>
            </a:r>
            <a:endParaRPr lang="en-US" sz="2800" dirty="0">
              <a:latin typeface="Times New Roman" charset="0"/>
            </a:endParaRPr>
          </a:p>
          <a:p>
            <a:pPr marL="742950" lvl="1" indent="-285750">
              <a:spcBef>
                <a:spcPct val="20000"/>
              </a:spcBef>
              <a:buFontTx/>
              <a:buChar char="•"/>
            </a:pPr>
            <a:r>
              <a:rPr lang="en-US" sz="2800" b="1" dirty="0">
                <a:solidFill>
                  <a:srgbClr val="000000"/>
                </a:solidFill>
                <a:latin typeface="Times New Roman" charset="0"/>
                <a:cs typeface="Times New Roman" charset="0"/>
              </a:rPr>
              <a:t>Place-of-articulation features </a:t>
            </a:r>
            <a:r>
              <a:rPr lang="en-US" sz="2800" dirty="0">
                <a:solidFill>
                  <a:srgbClr val="000000"/>
                </a:solidFill>
                <a:latin typeface="Times New Roman" charset="0"/>
                <a:cs typeface="Times New Roman" charset="0"/>
              </a:rPr>
              <a:t>specify where the main constriction is located in the vocal tract</a:t>
            </a:r>
            <a:endParaRPr lang="en-US" sz="2800" dirty="0">
              <a:latin typeface="Times New Roman" charset="0"/>
            </a:endParaRPr>
          </a:p>
          <a:p>
            <a:pPr marL="742950" lvl="1" indent="-285750">
              <a:spcBef>
                <a:spcPct val="20000"/>
              </a:spcBef>
              <a:buFontTx/>
              <a:buChar char="•"/>
            </a:pPr>
            <a:r>
              <a:rPr lang="en-US" sz="2800" b="1" dirty="0">
                <a:solidFill>
                  <a:srgbClr val="000000"/>
                </a:solidFill>
                <a:latin typeface="Times New Roman" charset="0"/>
                <a:cs typeface="Times New Roman" charset="0"/>
              </a:rPr>
              <a:t>Source feature </a:t>
            </a:r>
            <a:r>
              <a:rPr lang="en-US" sz="2800" dirty="0">
                <a:solidFill>
                  <a:srgbClr val="000000"/>
                </a:solidFill>
                <a:latin typeface="Times New Roman" charset="0"/>
                <a:cs typeface="Times New Roman" charset="0"/>
              </a:rPr>
              <a:t>specifies opening of the glottis and vibration of the vocal folds</a:t>
            </a:r>
          </a:p>
        </p:txBody>
      </p:sp>
    </p:spTree>
    <p:extLst>
      <p:ext uri="{BB962C8B-B14F-4D97-AF65-F5344CB8AC3E}">
        <p14:creationId xmlns:p14="http://schemas.microsoft.com/office/powerpoint/2010/main" val="4016284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345</TotalTime>
  <Words>2251</Words>
  <Application>Microsoft Office PowerPoint</Application>
  <PresentationFormat>Widescreen</PresentationFormat>
  <Paragraphs>784</Paragraphs>
  <Slides>38</Slides>
  <Notes>6</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 ??</vt:lpstr>
      <vt:lpstr>Arial</vt:lpstr>
      <vt:lpstr>Arial Narrow</vt:lpstr>
      <vt:lpstr>Calibri</vt:lpstr>
      <vt:lpstr>Cambria</vt:lpstr>
      <vt:lpstr>Cambria Math</vt:lpstr>
      <vt:lpstr>Courier New</vt:lpstr>
      <vt:lpstr>Helvetica</vt:lpstr>
      <vt:lpstr>Times New Roman</vt:lpstr>
      <vt:lpstr>Wingdings</vt:lpstr>
      <vt:lpstr>Wood Type</vt:lpstr>
      <vt:lpstr>Articulatory representations of speech</vt:lpstr>
      <vt:lpstr>Outline</vt:lpstr>
      <vt:lpstr>Human speech production system</vt:lpstr>
      <vt:lpstr>Motor theory of speech perception</vt:lpstr>
      <vt:lpstr>Machine vs Human Speech Recognition</vt:lpstr>
      <vt:lpstr>Reason for the gap in performance</vt:lpstr>
      <vt:lpstr>Example showing how articulatory features can be useful </vt:lpstr>
      <vt:lpstr>Articulatory features</vt:lpstr>
      <vt:lpstr>Phonetic feature theory</vt:lpstr>
      <vt:lpstr>Phonetic feature hierarchy</vt:lpstr>
      <vt:lpstr>Distinctive Phonetic features as discrete articulatory features</vt:lpstr>
      <vt:lpstr>Continuous representations of speech production – Articulatory phonology</vt:lpstr>
      <vt:lpstr>Task Dynamics: Computational model of speech production</vt:lpstr>
      <vt:lpstr>Tract variables</vt:lpstr>
      <vt:lpstr>Example of gestures and Tract variables from TADA</vt:lpstr>
      <vt:lpstr>Limitations of synthetic model</vt:lpstr>
      <vt:lpstr>Measurement of articulatory data</vt:lpstr>
      <vt:lpstr>Converting real articulatory data to TVs </vt:lpstr>
      <vt:lpstr>Acoustic to Articulatory Speech Inversion</vt:lpstr>
      <vt:lpstr>Speech Inversion System</vt:lpstr>
      <vt:lpstr>Results of Speaker Independent Speech Inversion</vt:lpstr>
      <vt:lpstr>Example estimates</vt:lpstr>
      <vt:lpstr>Speech invertion on synthetic data</vt:lpstr>
      <vt:lpstr>Speaker dependent inversion systems</vt:lpstr>
      <vt:lpstr>Cross Speaker performance</vt:lpstr>
      <vt:lpstr>Perfect memory clearly spoken</vt:lpstr>
      <vt:lpstr>Perfect memory fast spoken</vt:lpstr>
      <vt:lpstr>Bunched vs Retroflexed /r/</vt:lpstr>
      <vt:lpstr>Distinguishing bunched vs retroflexed /r/ using speech inversion</vt:lpstr>
      <vt:lpstr>Have articulatory features helped in ASR?</vt:lpstr>
      <vt:lpstr>Real articulatory features for ASR</vt:lpstr>
      <vt:lpstr>Relevance of articulatory features in Deep neural networks for ASR</vt:lpstr>
      <vt:lpstr>Clustering of 5th layer of DNNs</vt:lpstr>
      <vt:lpstr>Evidence from neuroscience</vt:lpstr>
      <vt:lpstr>Clustering of electrodes</vt:lpstr>
      <vt:lpstr>Clustering according to phonetic features</vt:lpstr>
      <vt:lpstr>References</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Articulatory representations of speech</dc:title>
  <dc:creator>Ganesh Sivaraman</dc:creator>
  <cp:lastModifiedBy>Ganesh Sivaraman</cp:lastModifiedBy>
  <cp:revision>22</cp:revision>
  <dcterms:created xsi:type="dcterms:W3CDTF">2017-03-01T01:35:09Z</dcterms:created>
  <dcterms:modified xsi:type="dcterms:W3CDTF">2017-03-06T16:35:19Z</dcterms:modified>
</cp:coreProperties>
</file>