
<file path=[Content_Types].xml><?xml version="1.0" encoding="utf-8"?>
<Types xmlns="http://schemas.openxmlformats.org/package/2006/content-types">
  <Default Extension="tmp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75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1E2"/>
    <a:srgbClr val="E844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2F47B6-0533-4AE9-A19F-01311D9789A4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C686A4F-EA45-48DE-8BDA-6E5D473759A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069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47B6-0533-4AE9-A19F-01311D9789A4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6A4F-EA45-48DE-8BDA-6E5D47375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47B6-0533-4AE9-A19F-01311D9789A4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6A4F-EA45-48DE-8BDA-6E5D47375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87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47B6-0533-4AE9-A19F-01311D9789A4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6A4F-EA45-48DE-8BDA-6E5D47375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23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47B6-0533-4AE9-A19F-01311D9789A4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6A4F-EA45-48DE-8BDA-6E5D473759A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767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47B6-0533-4AE9-A19F-01311D9789A4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6A4F-EA45-48DE-8BDA-6E5D47375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20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47B6-0533-4AE9-A19F-01311D9789A4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6A4F-EA45-48DE-8BDA-6E5D47375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1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47B6-0533-4AE9-A19F-01311D9789A4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6A4F-EA45-48DE-8BDA-6E5D47375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24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47B6-0533-4AE9-A19F-01311D9789A4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6A4F-EA45-48DE-8BDA-6E5D47375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93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47B6-0533-4AE9-A19F-01311D9789A4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6A4F-EA45-48DE-8BDA-6E5D47375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43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47B6-0533-4AE9-A19F-01311D9789A4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6A4F-EA45-48DE-8BDA-6E5D47375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06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B2F47B6-0533-4AE9-A19F-01311D9789A4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C686A4F-EA45-48DE-8BDA-6E5D47375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2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e.iitb.ac.in/~pjyothi/cs753/slides/lecture10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e.iitb.ac.in/~pjyothi/cs753/slides/lecture10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e.iitb.ac.in/~pjyothi/cs753/slides/lecture10.pdf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e.iitb.ac.in/~pjyothi/cs753/slides/lecture10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e.iitb.ac.in/~pjyothi/cs753/slides/lecture10.pdf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e.iitb.ac.in/~pjyothi/cs753/slides/lecture10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Deep neural networks for automatic speech recognition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Ganesh Sivaraman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51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Feedforward Neural Networks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0143" y="1567669"/>
            <a:ext cx="7501234" cy="48116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4130" y="6315567"/>
            <a:ext cx="84846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Slide </a:t>
            </a:r>
            <a:r>
              <a:rPr lang="en-US" dirty="0"/>
              <a:t>Courtesy: </a:t>
            </a:r>
            <a:r>
              <a:rPr lang="en-US" dirty="0">
                <a:hlinkClick r:id="rId3"/>
              </a:rPr>
              <a:t>https://www.cse.iitb.ac.in/~</a:t>
            </a:r>
            <a:r>
              <a:rPr lang="en-US" dirty="0" smtClean="0">
                <a:hlinkClick r:id="rId3"/>
              </a:rPr>
              <a:t>pjyothi/cs753/slides/lecture10.pdf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</a:t>
            </a:r>
            <a:r>
              <a:rPr lang="en-US" dirty="0" smtClean="0"/>
              <a:t>Training </a:t>
            </a:r>
            <a:r>
              <a:rPr lang="en-US" dirty="0"/>
              <a:t>Neural Networks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7095" y="1728482"/>
            <a:ext cx="6867330" cy="46255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4130" y="6268912"/>
            <a:ext cx="84846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Slide </a:t>
            </a:r>
            <a:r>
              <a:rPr lang="en-US" dirty="0"/>
              <a:t>Courtesy: https://www.cse.iitb.ac.in/~pjyothi/cs753/slides/lecture10.pdf</a:t>
            </a:r>
          </a:p>
        </p:txBody>
      </p:sp>
    </p:spTree>
    <p:extLst>
      <p:ext uri="{BB962C8B-B14F-4D97-AF65-F5344CB8AC3E}">
        <p14:creationId xmlns:p14="http://schemas.microsoft.com/office/powerpoint/2010/main" val="6124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Neural Networks (DNN) in ASR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two main approaches to using DNNs in ASR:</a:t>
            </a:r>
          </a:p>
          <a:p>
            <a:endParaRPr lang="en-US" dirty="0"/>
          </a:p>
          <a:p>
            <a:pPr marL="731520" lvl="1" indent="-457200">
              <a:buFont typeface="+mj-lt"/>
              <a:buAutoNum type="arabicPeriod"/>
            </a:pPr>
            <a:r>
              <a:rPr lang="en-US" b="1" dirty="0" smtClean="0"/>
              <a:t>Tandem system:</a:t>
            </a:r>
            <a:r>
              <a:rPr lang="en-US" dirty="0" smtClean="0"/>
              <a:t> Using DNNs to generate better input features for a HMM-GMM acoustic model – Bottleneck neural networks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b="1" dirty="0" smtClean="0"/>
              <a:t>DNN-HMM hybrid system: </a:t>
            </a:r>
            <a:r>
              <a:rPr lang="en-US" dirty="0" smtClean="0"/>
              <a:t>Using DNNs to model the observation (acoustic feature) probability distribution instead of GMMs – Landmark development in ASR leading to all the successful speech recognition systems you see today.</a:t>
            </a:r>
            <a:endParaRPr lang="en-US" b="1" dirty="0" smtClean="0"/>
          </a:p>
          <a:p>
            <a:pPr marL="731520" lvl="1" indent="-457200">
              <a:buFont typeface="+mj-lt"/>
              <a:buAutoNum type="arabicPeriod"/>
            </a:pPr>
            <a:endParaRPr lang="en-US" dirty="0" smtClean="0"/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4130" y="6268912"/>
            <a:ext cx="84846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Slide </a:t>
            </a:r>
            <a:r>
              <a:rPr lang="en-US" dirty="0"/>
              <a:t>Courtesy: </a:t>
            </a:r>
            <a:r>
              <a:rPr lang="en-US" dirty="0">
                <a:hlinkClick r:id="rId2"/>
              </a:rPr>
              <a:t>https://www.cse.iitb.ac.in/~</a:t>
            </a:r>
            <a:r>
              <a:rPr lang="en-US" dirty="0" smtClean="0">
                <a:hlinkClick r:id="rId2"/>
              </a:rPr>
              <a:t>pjyothi/cs753/slides/lecture10.pdf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64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Tandem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91479"/>
            <a:ext cx="6965087" cy="4777272"/>
          </a:xfrm>
        </p:spPr>
        <p:txBody>
          <a:bodyPr/>
          <a:lstStyle/>
          <a:p>
            <a:r>
              <a:rPr lang="en-US" dirty="0" smtClean="0"/>
              <a:t>Train a DNN which takes acoustic features as input and estimates the label of the phoneme or </a:t>
            </a:r>
            <a:r>
              <a:rPr lang="en-US" dirty="0" err="1" smtClean="0"/>
              <a:t>triphone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Remember: You can get the labels from the alignments obtained by running a </a:t>
            </a:r>
            <a:r>
              <a:rPr lang="en-US" dirty="0" err="1" smtClean="0"/>
              <a:t>Monophone</a:t>
            </a:r>
            <a:r>
              <a:rPr lang="en-US" dirty="0" smtClean="0"/>
              <a:t> or </a:t>
            </a:r>
            <a:r>
              <a:rPr lang="en-US" dirty="0" err="1" smtClean="0"/>
              <a:t>triphone</a:t>
            </a:r>
            <a:r>
              <a:rPr lang="en-US" dirty="0" smtClean="0"/>
              <a:t> HMM </a:t>
            </a:r>
          </a:p>
          <a:p>
            <a:pPr lvl="1"/>
            <a:endParaRPr lang="en-US" dirty="0"/>
          </a:p>
          <a:p>
            <a:r>
              <a:rPr lang="en-US" dirty="0" smtClean="0"/>
              <a:t>Output layer must be </a:t>
            </a:r>
            <a:r>
              <a:rPr lang="en-US" dirty="0" err="1" smtClean="0"/>
              <a:t>Softmax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Restrict one of the hidden layers to small dimension – Bottleneck layer</a:t>
            </a:r>
          </a:p>
          <a:p>
            <a:endParaRPr lang="en-US" dirty="0"/>
          </a:p>
          <a:p>
            <a:r>
              <a:rPr lang="en-US" dirty="0" smtClean="0"/>
              <a:t>Use the outputs of the bottleneck layer as inputs to a GMM-HMM model.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0324"/>
          <a:stretch/>
        </p:blipFill>
        <p:spPr>
          <a:xfrm>
            <a:off x="8005665" y="2404966"/>
            <a:ext cx="3760237" cy="33434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58605" y="5599052"/>
            <a:ext cx="2407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Acoustic features</a:t>
            </a:r>
          </a:p>
          <a:p>
            <a:pPr algn="ctr"/>
            <a:r>
              <a:rPr lang="en-US" dirty="0" smtClean="0"/>
              <a:t>~10 frames of MFCCs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358605" y="1548630"/>
            <a:ext cx="2407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Monophone</a:t>
            </a:r>
            <a:r>
              <a:rPr lang="en-US" dirty="0" smtClean="0"/>
              <a:t> or </a:t>
            </a:r>
            <a:r>
              <a:rPr lang="en-US" dirty="0" err="1" smtClean="0"/>
              <a:t>triphone</a:t>
            </a:r>
            <a:r>
              <a:rPr lang="en-US" dirty="0" smtClean="0"/>
              <a:t> labels/posteriors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3224" y="6534632"/>
            <a:ext cx="84846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Slide </a:t>
            </a:r>
            <a:r>
              <a:rPr lang="en-US" dirty="0"/>
              <a:t>Courtesy: </a:t>
            </a:r>
            <a:r>
              <a:rPr lang="en-US" dirty="0">
                <a:hlinkClick r:id="rId3"/>
              </a:rPr>
              <a:t>https://www.cse.iitb.ac.in/~</a:t>
            </a:r>
            <a:r>
              <a:rPr lang="en-US" dirty="0" smtClean="0">
                <a:hlinkClick r:id="rId3"/>
              </a:rPr>
              <a:t>pjyothi/cs753/slides/lecture10.pdf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57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DNN-HMM systems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1735495"/>
                <a:ext cx="9872871" cy="479593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Remember the ASR decoding equation:</a:t>
                </a:r>
              </a:p>
              <a:p>
                <a:pPr marL="4572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lim>
                              </m:limLow>
                            </m:fName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  <m:sup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  <a:p>
                <a:pPr algn="just"/>
                <a:r>
                  <a:rPr lang="en-US" b="0" dirty="0" smtClean="0">
                    <a:latin typeface="Cambria Math" panose="02040503050406030204" pitchFamily="18" charset="0"/>
                  </a:rPr>
                  <a:t>In the </a:t>
                </a:r>
                <a:r>
                  <a:rPr lang="en-US" dirty="0" smtClean="0">
                    <a:latin typeface="Cambria Math" panose="02040503050406030204" pitchFamily="18" charset="0"/>
                  </a:rPr>
                  <a:t>GMM-HMM system </a:t>
                </a:r>
                <a:r>
                  <a:rPr lang="en-US" b="0" dirty="0" smtClean="0">
                    <a:latin typeface="Cambria Math" panose="02040503050406030204" pitchFamily="18" charset="0"/>
                  </a:rPr>
                  <a:t>P(O|Q) is modeled by GMMs</a:t>
                </a:r>
              </a:p>
              <a:p>
                <a:pPr algn="just"/>
                <a:r>
                  <a:rPr lang="en-US" dirty="0" smtClean="0">
                    <a:latin typeface="Cambria Math" panose="02040503050406030204" pitchFamily="18" charset="0"/>
                  </a:rPr>
                  <a:t>In DNN-HMM system, P(O|Q) is modeled by DNNs</a:t>
                </a:r>
                <a:endParaRPr lang="en-US" b="0" dirty="0" smtClean="0">
                  <a:latin typeface="Cambria Math" panose="02040503050406030204" pitchFamily="18" charset="0"/>
                </a:endParaRPr>
              </a:p>
              <a:p>
                <a:pPr marL="4572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45720" indent="0" algn="ctr">
                  <a:buNone/>
                </a:pPr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marL="45720" indent="0" algn="ctr">
                  <a:buNone/>
                </a:pPr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</m:t>
                      </m:r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45720" indent="0" algn="just">
                  <a:buNone/>
                </a:pPr>
                <a:r>
                  <a:rPr lang="en-US" dirty="0"/>
                  <a:t>where </a:t>
                </a:r>
                <a:r>
                  <a:rPr lang="en-US" dirty="0" err="1"/>
                  <a:t>o</a:t>
                </a:r>
                <a:r>
                  <a:rPr lang="en-US" baseline="-25000" dirty="0" err="1"/>
                  <a:t>t</a:t>
                </a:r>
                <a:r>
                  <a:rPr lang="en-US" dirty="0"/>
                  <a:t> is the acoustic vector at time t and </a:t>
                </a:r>
                <a:r>
                  <a:rPr lang="en-US" dirty="0" err="1"/>
                  <a:t>q</a:t>
                </a:r>
                <a:r>
                  <a:rPr lang="en-US" baseline="-25000" dirty="0" err="1"/>
                  <a:t>t</a:t>
                </a:r>
                <a:r>
                  <a:rPr lang="en-US" dirty="0"/>
                  <a:t> is a </a:t>
                </a:r>
                <a:r>
                  <a:rPr lang="en-US" dirty="0" err="1"/>
                  <a:t>triphone</a:t>
                </a:r>
                <a:r>
                  <a:rPr lang="en-US" dirty="0"/>
                  <a:t> HMM </a:t>
                </a:r>
                <a:r>
                  <a:rPr lang="en-US" dirty="0" smtClean="0"/>
                  <a:t>state. </a:t>
                </a:r>
                <a:r>
                  <a:rPr lang="en-US" dirty="0"/>
                  <a:t>Here, </a:t>
                </a:r>
                <a:r>
                  <a:rPr lang="en-US" dirty="0" err="1"/>
                  <a:t>Pr</a:t>
                </a:r>
                <a:r>
                  <a:rPr lang="en-US" dirty="0"/>
                  <a:t>(</a:t>
                </a:r>
                <a:r>
                  <a:rPr lang="en-US" dirty="0" err="1"/>
                  <a:t>q</a:t>
                </a:r>
                <a:r>
                  <a:rPr lang="en-US" baseline="-25000" dirty="0" err="1"/>
                  <a:t>t</a:t>
                </a:r>
                <a:r>
                  <a:rPr lang="en-US" dirty="0" err="1"/>
                  <a:t>|o</a:t>
                </a:r>
                <a:r>
                  <a:rPr lang="en-US" baseline="-25000" dirty="0" err="1"/>
                  <a:t>t</a:t>
                </a:r>
                <a:r>
                  <a:rPr lang="en-US" dirty="0"/>
                  <a:t>) are posteriors </a:t>
                </a:r>
                <a:r>
                  <a:rPr lang="en-US" dirty="0" smtClean="0"/>
                  <a:t>from </a:t>
                </a:r>
                <a:r>
                  <a:rPr lang="en-US" dirty="0"/>
                  <a:t>a trained neural network. </a:t>
                </a:r>
                <a:r>
                  <a:rPr lang="en-US" dirty="0" err="1"/>
                  <a:t>Pr</a:t>
                </a:r>
                <a:r>
                  <a:rPr lang="en-US" dirty="0"/>
                  <a:t>(</a:t>
                </a:r>
                <a:r>
                  <a:rPr lang="en-US" dirty="0" err="1"/>
                  <a:t>o</a:t>
                </a:r>
                <a:r>
                  <a:rPr lang="en-US" baseline="-25000" dirty="0" err="1"/>
                  <a:t>t</a:t>
                </a:r>
                <a:r>
                  <a:rPr lang="en-US" dirty="0" err="1"/>
                  <a:t>|q</a:t>
                </a:r>
                <a:r>
                  <a:rPr lang="en-US" baseline="-25000" dirty="0" err="1"/>
                  <a:t>t</a:t>
                </a:r>
                <a:r>
                  <a:rPr lang="en-US" dirty="0"/>
                  <a:t>) is then a scaled posterior.</a:t>
                </a:r>
                <a:endParaRPr lang="en-US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1735495"/>
                <a:ext cx="9872871" cy="4795934"/>
              </a:xfrm>
              <a:blipFill rotWithShape="0">
                <a:blip r:embed="rId2"/>
                <a:stretch>
                  <a:fillRect l="-185" t="-2417" r="-618" b="-1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45902" y="6531429"/>
            <a:ext cx="84846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Slide </a:t>
            </a:r>
            <a:r>
              <a:rPr lang="en-US" sz="1600" dirty="0"/>
              <a:t>Courtesy: </a:t>
            </a:r>
            <a:r>
              <a:rPr lang="en-US" sz="1600" dirty="0">
                <a:hlinkClick r:id="rId3"/>
              </a:rPr>
              <a:t>https://www.cse.iitb.ac.in/~</a:t>
            </a:r>
            <a:r>
              <a:rPr lang="en-US" sz="1600" dirty="0" smtClean="0">
                <a:hlinkClick r:id="rId3"/>
              </a:rPr>
              <a:t>pjyothi/cs753/slides/lecture10.pdf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6935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the posteriors using a DNN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8918" y="1621335"/>
            <a:ext cx="6738976" cy="48261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5902" y="6531429"/>
            <a:ext cx="84846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Slide </a:t>
            </a:r>
            <a:r>
              <a:rPr lang="en-US" sz="1600" dirty="0"/>
              <a:t>Courtesy: </a:t>
            </a:r>
            <a:r>
              <a:rPr lang="en-US" sz="1600" dirty="0">
                <a:hlinkClick r:id="rId3"/>
              </a:rPr>
              <a:t>https://www.cse.iitb.ac.in/~</a:t>
            </a:r>
            <a:r>
              <a:rPr lang="en-US" sz="1600" dirty="0" smtClean="0">
                <a:hlinkClick r:id="rId3"/>
              </a:rPr>
              <a:t>pjyothi/cs753/slides/lecture10.pdf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165910" y="2267339"/>
            <a:ext cx="3852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Again! GMM-HMMs to the rescue! </a:t>
            </a:r>
            <a:r>
              <a:rPr lang="en-US" b="1" dirty="0" smtClean="0">
                <a:sym typeface="Wingdings" panose="05000000000000000000" pitchFamily="2" charset="2"/>
              </a:rPr>
              <a:t>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Train a </a:t>
            </a:r>
            <a:r>
              <a:rPr lang="en-US" dirty="0" err="1" smtClean="0">
                <a:sym typeface="Wingdings" panose="05000000000000000000" pitchFamily="2" charset="2"/>
              </a:rPr>
              <a:t>triphone</a:t>
            </a:r>
            <a:r>
              <a:rPr lang="en-US" dirty="0" smtClean="0">
                <a:sym typeface="Wingdings" panose="05000000000000000000" pitchFamily="2" charset="2"/>
              </a:rPr>
              <a:t> HMM system and align all the training data to </a:t>
            </a:r>
            <a:r>
              <a:rPr lang="en-US" dirty="0" err="1" smtClean="0">
                <a:sym typeface="Wingdings" panose="05000000000000000000" pitchFamily="2" charset="2"/>
              </a:rPr>
              <a:t>triphone</a:t>
            </a:r>
            <a:r>
              <a:rPr lang="en-US" dirty="0" smtClean="0">
                <a:sym typeface="Wingdings" panose="05000000000000000000" pitchFamily="2" charset="2"/>
              </a:rPr>
              <a:t> states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90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6581278" y="2151696"/>
            <a:ext cx="4213543" cy="2547164"/>
            <a:chOff x="3857436" y="2220686"/>
            <a:chExt cx="4213543" cy="2547164"/>
          </a:xfrm>
        </p:grpSpPr>
        <p:grpSp>
          <p:nvGrpSpPr>
            <p:cNvPr id="52" name="Group 51"/>
            <p:cNvGrpSpPr/>
            <p:nvPr/>
          </p:nvGrpSpPr>
          <p:grpSpPr>
            <a:xfrm>
              <a:off x="4304284" y="2220686"/>
              <a:ext cx="3766695" cy="1946205"/>
              <a:chOff x="4285623" y="4254759"/>
              <a:chExt cx="3766695" cy="1946205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4394715" y="4254759"/>
                <a:ext cx="139960" cy="149290"/>
              </a:xfrm>
              <a:prstGeom prst="ellipse">
                <a:avLst/>
              </a:prstGeom>
              <a:solidFill>
                <a:srgbClr val="FF0000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4394715" y="4593771"/>
                <a:ext cx="139960" cy="149290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4390050" y="4932783"/>
                <a:ext cx="139960" cy="149290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4390050" y="5271795"/>
                <a:ext cx="139960" cy="149290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390050" y="5610807"/>
                <a:ext cx="139960" cy="149290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5013647" y="4254759"/>
                <a:ext cx="139960" cy="149290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013647" y="4593771"/>
                <a:ext cx="139960" cy="149290"/>
              </a:xfrm>
              <a:prstGeom prst="ellipse">
                <a:avLst/>
              </a:prstGeom>
              <a:solidFill>
                <a:srgbClr val="FF0000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008982" y="4932783"/>
                <a:ext cx="139960" cy="149290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008982" y="5271795"/>
                <a:ext cx="139960" cy="149290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008982" y="5610807"/>
                <a:ext cx="139960" cy="149290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632579" y="4254759"/>
                <a:ext cx="139960" cy="149290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632579" y="4593771"/>
                <a:ext cx="139960" cy="149290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5627914" y="4932783"/>
                <a:ext cx="139960" cy="149290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627914" y="5271795"/>
                <a:ext cx="139960" cy="149290"/>
              </a:xfrm>
              <a:prstGeom prst="ellipse">
                <a:avLst/>
              </a:prstGeom>
              <a:solidFill>
                <a:srgbClr val="FF0000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627914" y="5610807"/>
                <a:ext cx="139960" cy="149290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6251511" y="4254759"/>
                <a:ext cx="139960" cy="149290"/>
              </a:xfrm>
              <a:prstGeom prst="ellipse">
                <a:avLst/>
              </a:prstGeom>
              <a:solidFill>
                <a:srgbClr val="FF0000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251511" y="4593771"/>
                <a:ext cx="139960" cy="149290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246846" y="4932783"/>
                <a:ext cx="139960" cy="149290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246846" y="5271795"/>
                <a:ext cx="139960" cy="149290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6246846" y="5610807"/>
                <a:ext cx="139960" cy="149290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6870443" y="4254759"/>
                <a:ext cx="139960" cy="149290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6870443" y="4593771"/>
                <a:ext cx="139960" cy="149290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865778" y="4932783"/>
                <a:ext cx="139960" cy="149290"/>
              </a:xfrm>
              <a:prstGeom prst="ellipse">
                <a:avLst/>
              </a:prstGeom>
              <a:solidFill>
                <a:srgbClr val="FF0000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6865778" y="5271795"/>
                <a:ext cx="139960" cy="149290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865778" y="5610807"/>
                <a:ext cx="139960" cy="149290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489375" y="4254759"/>
                <a:ext cx="139960" cy="149290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489375" y="4593771"/>
                <a:ext cx="139960" cy="149290"/>
              </a:xfrm>
              <a:prstGeom prst="ellipse">
                <a:avLst/>
              </a:prstGeom>
              <a:solidFill>
                <a:srgbClr val="FF0000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484710" y="4932783"/>
                <a:ext cx="139960" cy="149290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7484710" y="5271795"/>
                <a:ext cx="139960" cy="149290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7484710" y="5610807"/>
                <a:ext cx="139960" cy="149290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285623" y="5831632"/>
                <a:ext cx="37666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1         2           3          4     ……          T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4534675" y="4329404"/>
                <a:ext cx="2954700" cy="1017036"/>
                <a:chOff x="4534675" y="4329404"/>
                <a:chExt cx="2954700" cy="1017036"/>
              </a:xfrm>
            </p:grpSpPr>
            <p:cxnSp>
              <p:nvCxnSpPr>
                <p:cNvPr id="36" name="Straight Connector 35"/>
                <p:cNvCxnSpPr>
                  <a:stCxn id="4" idx="6"/>
                  <a:endCxn id="10" idx="2"/>
                </p:cNvCxnSpPr>
                <p:nvPr/>
              </p:nvCxnSpPr>
              <p:spPr>
                <a:xfrm>
                  <a:off x="4534675" y="4329404"/>
                  <a:ext cx="478972" cy="339012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70AD47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7" name="Straight Connector 36"/>
                <p:cNvCxnSpPr>
                  <a:stCxn id="10" idx="5"/>
                  <a:endCxn id="17" idx="1"/>
                </p:cNvCxnSpPr>
                <p:nvPr/>
              </p:nvCxnSpPr>
              <p:spPr>
                <a:xfrm>
                  <a:off x="5133110" y="4721198"/>
                  <a:ext cx="515301" cy="572460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70AD47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8" name="Straight Connector 37"/>
                <p:cNvCxnSpPr>
                  <a:stCxn id="17" idx="6"/>
                  <a:endCxn id="19" idx="3"/>
                </p:cNvCxnSpPr>
                <p:nvPr/>
              </p:nvCxnSpPr>
              <p:spPr>
                <a:xfrm flipV="1">
                  <a:off x="5767874" y="4382186"/>
                  <a:ext cx="504134" cy="964254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70AD47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9" name="Straight Connector 38"/>
                <p:cNvCxnSpPr>
                  <a:stCxn id="19" idx="6"/>
                  <a:endCxn id="26" idx="1"/>
                </p:cNvCxnSpPr>
                <p:nvPr/>
              </p:nvCxnSpPr>
              <p:spPr>
                <a:xfrm>
                  <a:off x="6391471" y="4329404"/>
                  <a:ext cx="494804" cy="625242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70AD47">
                      <a:lumMod val="7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0" name="Straight Connector 39"/>
                <p:cNvCxnSpPr>
                  <a:stCxn id="26" idx="6"/>
                  <a:endCxn id="30" idx="2"/>
                </p:cNvCxnSpPr>
                <p:nvPr/>
              </p:nvCxnSpPr>
              <p:spPr>
                <a:xfrm flipV="1">
                  <a:off x="7005738" y="4668416"/>
                  <a:ext cx="483637" cy="339012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70AD47">
                      <a:lumMod val="75000"/>
                    </a:srgbClr>
                  </a:solidFill>
                  <a:prstDash val="solid"/>
                </a:ln>
                <a:effectLst/>
              </p:spPr>
            </p:cxnSp>
          </p:grpSp>
        </p:grpSp>
        <p:pic>
          <p:nvPicPr>
            <p:cNvPr id="54" name="Content Placeholder 3"/>
            <p:cNvPicPr>
              <a:picLocks noChangeAspect="1"/>
            </p:cNvPicPr>
            <p:nvPr/>
          </p:nvPicPr>
          <p:blipFill rotWithShape="1">
            <a:blip r:embed="rId2"/>
            <a:srcRect l="27624" t="89560" r="68629"/>
            <a:stretch/>
          </p:blipFill>
          <p:spPr>
            <a:xfrm>
              <a:off x="4320073" y="4263998"/>
              <a:ext cx="307911" cy="503852"/>
            </a:xfrm>
            <a:prstGeom prst="rect">
              <a:avLst/>
            </a:prstGeom>
          </p:spPr>
        </p:pic>
        <p:pic>
          <p:nvPicPr>
            <p:cNvPr id="56" name="Content Placeholder 3"/>
            <p:cNvPicPr>
              <a:picLocks noChangeAspect="1"/>
            </p:cNvPicPr>
            <p:nvPr/>
          </p:nvPicPr>
          <p:blipFill rotWithShape="1">
            <a:blip r:embed="rId2"/>
            <a:srcRect l="35686" t="88400" r="60567" b="1160"/>
            <a:stretch/>
          </p:blipFill>
          <p:spPr>
            <a:xfrm>
              <a:off x="4987210" y="4213452"/>
              <a:ext cx="307911" cy="503852"/>
            </a:xfrm>
            <a:prstGeom prst="rect">
              <a:avLst/>
            </a:prstGeom>
          </p:spPr>
        </p:pic>
        <p:pic>
          <p:nvPicPr>
            <p:cNvPr id="57" name="Content Placeholder 3"/>
            <p:cNvPicPr>
              <a:picLocks noChangeAspect="1"/>
            </p:cNvPicPr>
            <p:nvPr/>
          </p:nvPicPr>
          <p:blipFill rotWithShape="1">
            <a:blip r:embed="rId2"/>
            <a:srcRect l="43520" t="89560" r="52279"/>
            <a:stretch/>
          </p:blipFill>
          <p:spPr>
            <a:xfrm>
              <a:off x="5626358" y="4260012"/>
              <a:ext cx="345233" cy="503852"/>
            </a:xfrm>
            <a:prstGeom prst="rect">
              <a:avLst/>
            </a:prstGeom>
          </p:spPr>
        </p:pic>
        <p:pic>
          <p:nvPicPr>
            <p:cNvPr id="58" name="Content Placeholder 3"/>
            <p:cNvPicPr>
              <a:picLocks noChangeAspect="1"/>
            </p:cNvPicPr>
            <p:nvPr/>
          </p:nvPicPr>
          <p:blipFill rotWithShape="1">
            <a:blip r:embed="rId2"/>
            <a:srcRect l="51466" t="89560" r="44446"/>
            <a:stretch/>
          </p:blipFill>
          <p:spPr>
            <a:xfrm>
              <a:off x="6260841" y="4260012"/>
              <a:ext cx="335902" cy="503852"/>
            </a:xfrm>
            <a:prstGeom prst="rect">
              <a:avLst/>
            </a:prstGeom>
          </p:spPr>
        </p:pic>
        <p:pic>
          <p:nvPicPr>
            <p:cNvPr id="59" name="Content Placeholder 3"/>
            <p:cNvPicPr>
              <a:picLocks noChangeAspect="1"/>
            </p:cNvPicPr>
            <p:nvPr/>
          </p:nvPicPr>
          <p:blipFill rotWithShape="1">
            <a:blip r:embed="rId2"/>
            <a:srcRect l="64304" t="89560" r="31722"/>
            <a:stretch/>
          </p:blipFill>
          <p:spPr>
            <a:xfrm>
              <a:off x="7441161" y="4260012"/>
              <a:ext cx="326573" cy="503852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 rot="16200000">
              <a:off x="3219572" y="3007840"/>
              <a:ext cx="1645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Triphone</a:t>
              </a:r>
              <a:r>
                <a:rPr lang="en-US" dirty="0" smtClean="0"/>
                <a:t> States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acoustic feature-</a:t>
            </a:r>
            <a:r>
              <a:rPr lang="en-US" dirty="0" err="1" smtClean="0"/>
              <a:t>triphone</a:t>
            </a:r>
            <a:r>
              <a:rPr lang="en-US" dirty="0" smtClean="0"/>
              <a:t> label pairs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5043876"/>
            <a:ext cx="9875519" cy="1052123"/>
          </a:xfrm>
        </p:spPr>
        <p:txBody>
          <a:bodyPr/>
          <a:lstStyle/>
          <a:p>
            <a:r>
              <a:rPr lang="en-US" dirty="0" smtClean="0"/>
              <a:t>Running Viterbi decoding with a trained </a:t>
            </a:r>
            <a:r>
              <a:rPr lang="en-US" dirty="0" err="1" smtClean="0"/>
              <a:t>triphone</a:t>
            </a:r>
            <a:r>
              <a:rPr lang="en-US" dirty="0" smtClean="0"/>
              <a:t> HMM system will give you alignments between acoustic features and </a:t>
            </a:r>
            <a:r>
              <a:rPr lang="en-US" dirty="0" err="1" smtClean="0"/>
              <a:t>triphone</a:t>
            </a:r>
            <a:r>
              <a:rPr lang="en-US" dirty="0" smtClean="0"/>
              <a:t> states.</a:t>
            </a:r>
            <a:endParaRPr lang="en-US" dirty="0"/>
          </a:p>
        </p:txBody>
      </p:sp>
      <p:pic>
        <p:nvPicPr>
          <p:cNvPr id="61" name="Content Placeholder 9" descr="WaveSurfer 1.8.8p4"/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79" t="21034" r="353" b="61923"/>
          <a:stretch/>
        </p:blipFill>
        <p:spPr>
          <a:xfrm>
            <a:off x="648756" y="3040583"/>
            <a:ext cx="777377" cy="543975"/>
          </a:xfrm>
          <a:prstGeom prst="rect">
            <a:avLst/>
          </a:prstGeom>
        </p:spPr>
      </p:pic>
      <p:cxnSp>
        <p:nvCxnSpPr>
          <p:cNvPr id="62" name="Straight Arrow Connector 61"/>
          <p:cNvCxnSpPr>
            <a:endCxn id="63" idx="1"/>
          </p:cNvCxnSpPr>
          <p:nvPr/>
        </p:nvCxnSpPr>
        <p:spPr>
          <a:xfrm flipV="1">
            <a:off x="1286170" y="3312570"/>
            <a:ext cx="382554" cy="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1668724" y="2916019"/>
            <a:ext cx="1352938" cy="7931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Feature extraction</a:t>
            </a:r>
          </a:p>
        </p:txBody>
      </p:sp>
      <p:cxnSp>
        <p:nvCxnSpPr>
          <p:cNvPr id="64" name="Straight Arrow Connector 63"/>
          <p:cNvCxnSpPr>
            <a:stCxn id="63" idx="3"/>
            <a:endCxn id="66" idx="1"/>
          </p:cNvCxnSpPr>
          <p:nvPr/>
        </p:nvCxnSpPr>
        <p:spPr>
          <a:xfrm>
            <a:off x="3021662" y="3312570"/>
            <a:ext cx="8630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668724" y="3709121"/>
            <a:ext cx="1343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MFCC, PLP, DOCC etc.</a:t>
            </a:r>
            <a:endParaRPr lang="en-US" sz="1600" dirty="0"/>
          </a:p>
        </p:txBody>
      </p:sp>
      <p:sp>
        <p:nvSpPr>
          <p:cNvPr id="66" name="Rectangle 65"/>
          <p:cNvSpPr/>
          <p:nvPr/>
        </p:nvSpPr>
        <p:spPr>
          <a:xfrm>
            <a:off x="3884737" y="2916019"/>
            <a:ext cx="1352938" cy="7931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Trained Acoustic model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761947" y="3403415"/>
            <a:ext cx="1343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Acoustic features</a:t>
            </a:r>
            <a:endParaRPr lang="en-US" sz="1600" dirty="0"/>
          </a:p>
        </p:txBody>
      </p:sp>
      <p:cxnSp>
        <p:nvCxnSpPr>
          <p:cNvPr id="74" name="Straight Arrow Connector 73"/>
          <p:cNvCxnSpPr>
            <a:stCxn id="66" idx="3"/>
          </p:cNvCxnSpPr>
          <p:nvPr/>
        </p:nvCxnSpPr>
        <p:spPr>
          <a:xfrm>
            <a:off x="5237675" y="3312570"/>
            <a:ext cx="42600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006942" y="3312570"/>
            <a:ext cx="1343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Triphones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1208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Recurrent Neural networks (RNN)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08302" y="3155795"/>
            <a:ext cx="1293542" cy="657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H, O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921619" y="3813718"/>
            <a:ext cx="1" cy="479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3906087" y="5052532"/>
            <a:ext cx="4341918" cy="979237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4" idx="0"/>
          </p:cNvCxnSpPr>
          <p:nvPr/>
        </p:nvCxnSpPr>
        <p:spPr>
          <a:xfrm flipV="1">
            <a:off x="2955073" y="2631688"/>
            <a:ext cx="0" cy="524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68777" y="4213827"/>
            <a:ext cx="772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x</a:t>
            </a:r>
            <a:r>
              <a:rPr lang="en-US" baseline="-25000" dirty="0" err="1" smtClean="0"/>
              <a:t>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68777" y="2270613"/>
            <a:ext cx="772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y</a:t>
            </a:r>
            <a:r>
              <a:rPr lang="en-US" baseline="-25000" dirty="0" err="1" smtClean="0"/>
              <a:t>t</a:t>
            </a:r>
            <a:endParaRPr lang="en-US" dirty="0"/>
          </a:p>
        </p:txBody>
      </p:sp>
      <p:sp>
        <p:nvSpPr>
          <p:cNvPr id="15" name="Arc 14"/>
          <p:cNvSpPr/>
          <p:nvPr/>
        </p:nvSpPr>
        <p:spPr>
          <a:xfrm>
            <a:off x="3501064" y="3155795"/>
            <a:ext cx="557560" cy="657922"/>
          </a:xfrm>
          <a:prstGeom prst="arc">
            <a:avLst>
              <a:gd name="adj1" fmla="val 13663584"/>
              <a:gd name="adj2" fmla="val 7421410"/>
            </a:avLst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921618" y="3884192"/>
            <a:ext cx="545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</a:t>
            </a:r>
            <a:r>
              <a:rPr lang="en-US" baseline="-25000" dirty="0" err="1" smtClean="0"/>
              <a:t>ih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988140" y="3155795"/>
            <a:ext cx="545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</a:t>
            </a:r>
            <a:r>
              <a:rPr lang="en-US" baseline="-25000" dirty="0" err="1"/>
              <a:t>h</a:t>
            </a:r>
            <a:r>
              <a:rPr lang="en-US" baseline="-25000" dirty="0" err="1" smtClean="0"/>
              <a:t>h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917203" y="2709075"/>
            <a:ext cx="684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ho</a:t>
            </a:r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>
            <a:off x="4794606" y="3155795"/>
            <a:ext cx="814039" cy="42374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75382" y="3668751"/>
            <a:ext cx="1457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Unrolling in time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6303136" y="2585883"/>
            <a:ext cx="1287260" cy="1951471"/>
            <a:chOff x="6559938" y="2554300"/>
            <a:chExt cx="1694356" cy="1951471"/>
          </a:xfrm>
        </p:grpSpPr>
        <p:sp>
          <p:nvSpPr>
            <p:cNvPr id="27" name="Rectangle 26"/>
            <p:cNvSpPr/>
            <p:nvPr/>
          </p:nvSpPr>
          <p:spPr>
            <a:xfrm>
              <a:off x="6559938" y="3078407"/>
              <a:ext cx="1293542" cy="6579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H, O</a:t>
              </a:r>
              <a:endParaRPr lang="en-US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7173255" y="3736330"/>
              <a:ext cx="1" cy="4795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7" idx="0"/>
            </p:cNvCxnSpPr>
            <p:nvPr/>
          </p:nvCxnSpPr>
          <p:spPr>
            <a:xfrm flipV="1">
              <a:off x="7206709" y="2554300"/>
              <a:ext cx="0" cy="5241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820413" y="4136439"/>
              <a:ext cx="7725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x</a:t>
              </a:r>
              <a:r>
                <a:rPr lang="en-US" baseline="-25000" dirty="0" err="1" smtClean="0"/>
                <a:t>t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173252" y="3806804"/>
              <a:ext cx="1081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W</a:t>
              </a:r>
              <a:r>
                <a:rPr lang="en-US" baseline="-25000" dirty="0" err="1" smtClean="0"/>
                <a:t>ih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68839" y="2631687"/>
              <a:ext cx="9126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</a:t>
              </a:r>
              <a:r>
                <a:rPr lang="en-US" baseline="-25000" dirty="0" smtClean="0"/>
                <a:t>ho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638723" y="2585883"/>
            <a:ext cx="1301095" cy="1951471"/>
            <a:chOff x="6559938" y="2554300"/>
            <a:chExt cx="1801401" cy="1951471"/>
          </a:xfrm>
        </p:grpSpPr>
        <p:sp>
          <p:nvSpPr>
            <p:cNvPr id="35" name="Rectangle 34"/>
            <p:cNvSpPr/>
            <p:nvPr/>
          </p:nvSpPr>
          <p:spPr>
            <a:xfrm>
              <a:off x="6559938" y="3078407"/>
              <a:ext cx="1293542" cy="6579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H, O</a:t>
              </a:r>
              <a:endParaRPr lang="en-US" dirty="0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7173255" y="3736330"/>
              <a:ext cx="1" cy="4795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5" idx="0"/>
            </p:cNvCxnSpPr>
            <p:nvPr/>
          </p:nvCxnSpPr>
          <p:spPr>
            <a:xfrm flipV="1">
              <a:off x="7206709" y="2554300"/>
              <a:ext cx="0" cy="5241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6820413" y="4136439"/>
              <a:ext cx="7725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X</a:t>
              </a:r>
              <a:r>
                <a:rPr lang="en-US" baseline="-25000" dirty="0" smtClean="0"/>
                <a:t>t+1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173253" y="3806804"/>
              <a:ext cx="1188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W</a:t>
              </a:r>
              <a:r>
                <a:rPr lang="en-US" baseline="-25000" dirty="0" err="1" smtClean="0"/>
                <a:t>ih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168839" y="2631687"/>
              <a:ext cx="96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</a:t>
              </a:r>
              <a:r>
                <a:rPr lang="en-US" baseline="-25000" dirty="0" smtClean="0"/>
                <a:t>ho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102327" y="2585883"/>
            <a:ext cx="1257154" cy="1951471"/>
            <a:chOff x="6559938" y="2554300"/>
            <a:chExt cx="1752255" cy="1951471"/>
          </a:xfrm>
        </p:grpSpPr>
        <p:sp>
          <p:nvSpPr>
            <p:cNvPr id="42" name="Rectangle 41"/>
            <p:cNvSpPr/>
            <p:nvPr/>
          </p:nvSpPr>
          <p:spPr>
            <a:xfrm>
              <a:off x="6559938" y="3078407"/>
              <a:ext cx="1293542" cy="6579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H, O</a:t>
              </a:r>
              <a:endParaRPr lang="en-US" dirty="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7173255" y="3736330"/>
              <a:ext cx="1" cy="4795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42" idx="0"/>
            </p:cNvCxnSpPr>
            <p:nvPr/>
          </p:nvCxnSpPr>
          <p:spPr>
            <a:xfrm flipV="1">
              <a:off x="7206709" y="2554300"/>
              <a:ext cx="0" cy="5241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6820413" y="4136439"/>
              <a:ext cx="7725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X</a:t>
              </a:r>
              <a:r>
                <a:rPr lang="en-US" baseline="-25000" dirty="0" smtClean="0"/>
                <a:t>t+2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173254" y="3806804"/>
              <a:ext cx="11389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W</a:t>
              </a:r>
              <a:r>
                <a:rPr lang="en-US" baseline="-25000" dirty="0" err="1" smtClean="0"/>
                <a:t>ih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168839" y="2631687"/>
              <a:ext cx="891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</a:t>
              </a:r>
              <a:r>
                <a:rPr lang="en-US" baseline="-25000" dirty="0" smtClean="0"/>
                <a:t>ho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0511698" y="2585884"/>
            <a:ext cx="1188288" cy="1951471"/>
            <a:chOff x="6559938" y="2554300"/>
            <a:chExt cx="1856948" cy="1951471"/>
          </a:xfrm>
        </p:grpSpPr>
        <p:sp>
          <p:nvSpPr>
            <p:cNvPr id="49" name="Rectangle 48"/>
            <p:cNvSpPr/>
            <p:nvPr/>
          </p:nvSpPr>
          <p:spPr>
            <a:xfrm>
              <a:off x="6559938" y="3078407"/>
              <a:ext cx="1293542" cy="6579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H, O</a:t>
              </a:r>
              <a:endParaRPr lang="en-US" dirty="0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V="1">
              <a:off x="7173255" y="3736330"/>
              <a:ext cx="1" cy="4795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49" idx="0"/>
            </p:cNvCxnSpPr>
            <p:nvPr/>
          </p:nvCxnSpPr>
          <p:spPr>
            <a:xfrm flipV="1">
              <a:off x="7206709" y="2554300"/>
              <a:ext cx="0" cy="5241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6820413" y="4136439"/>
              <a:ext cx="12697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X</a:t>
              </a:r>
              <a:r>
                <a:rPr lang="en-US" baseline="-25000" dirty="0" smtClean="0"/>
                <a:t>t+3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173253" y="3806804"/>
              <a:ext cx="12436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W</a:t>
              </a:r>
              <a:r>
                <a:rPr lang="en-US" baseline="-25000" dirty="0" err="1" smtClean="0"/>
                <a:t>ih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168840" y="2631687"/>
              <a:ext cx="10347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</a:t>
              </a:r>
              <a:r>
                <a:rPr lang="en-US" baseline="-25000" dirty="0" smtClean="0"/>
                <a:t>ho</a:t>
              </a:r>
              <a:endParaRPr lang="en-US" dirty="0"/>
            </a:p>
          </p:txBody>
        </p:sp>
      </p:grpSp>
      <p:cxnSp>
        <p:nvCxnSpPr>
          <p:cNvPr id="56" name="Straight Arrow Connector 55"/>
          <p:cNvCxnSpPr>
            <a:stCxn id="27" idx="3"/>
            <a:endCxn id="35" idx="1"/>
          </p:cNvCxnSpPr>
          <p:nvPr/>
        </p:nvCxnSpPr>
        <p:spPr>
          <a:xfrm>
            <a:off x="7285885" y="3438951"/>
            <a:ext cx="3528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5" idx="3"/>
            <a:endCxn id="42" idx="1"/>
          </p:cNvCxnSpPr>
          <p:nvPr/>
        </p:nvCxnSpPr>
        <p:spPr>
          <a:xfrm>
            <a:off x="8573009" y="3438951"/>
            <a:ext cx="529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2" idx="3"/>
            <a:endCxn id="49" idx="1"/>
          </p:cNvCxnSpPr>
          <p:nvPr/>
        </p:nvCxnSpPr>
        <p:spPr>
          <a:xfrm>
            <a:off x="10030380" y="3438951"/>
            <a:ext cx="48131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387928" y="2255244"/>
            <a:ext cx="772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Y</a:t>
            </a:r>
            <a:r>
              <a:rPr lang="en-US" baseline="-25000" dirty="0" err="1" smtClean="0"/>
              <a:t>t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7719568" y="2223463"/>
            <a:ext cx="105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</a:t>
            </a:r>
            <a:r>
              <a:rPr lang="en-US" baseline="-25000" dirty="0" smtClean="0"/>
              <a:t>t+1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9122668" y="2200489"/>
            <a:ext cx="772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</a:t>
            </a:r>
            <a:r>
              <a:rPr lang="en-US" baseline="-25000" dirty="0" smtClean="0"/>
              <a:t>t+2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10529484" y="2199817"/>
            <a:ext cx="772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</a:t>
            </a:r>
            <a:r>
              <a:rPr lang="en-US" baseline="-25000" dirty="0" smtClean="0"/>
              <a:t>t+3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7195991" y="3486256"/>
            <a:ext cx="545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</a:t>
            </a:r>
            <a:r>
              <a:rPr lang="en-US" baseline="-25000" dirty="0" err="1"/>
              <a:t>h</a:t>
            </a:r>
            <a:r>
              <a:rPr lang="en-US" baseline="-25000" dirty="0" err="1" smtClean="0"/>
              <a:t>h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8556643" y="3418428"/>
            <a:ext cx="545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</a:t>
            </a:r>
            <a:r>
              <a:rPr lang="en-US" baseline="-25000" dirty="0" err="1"/>
              <a:t>h</a:t>
            </a:r>
            <a:r>
              <a:rPr lang="en-US" baseline="-25000" dirty="0" err="1" smtClean="0"/>
              <a:t>h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9972288" y="3442514"/>
            <a:ext cx="545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</a:t>
            </a:r>
            <a:r>
              <a:rPr lang="en-US" baseline="-25000" dirty="0" err="1"/>
              <a:t>h</a:t>
            </a:r>
            <a:r>
              <a:rPr lang="en-US" baseline="-25000" dirty="0" err="1" smtClean="0"/>
              <a:t>h</a:t>
            </a:r>
            <a:endParaRPr lang="en-US" dirty="0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11339454" y="3438951"/>
            <a:ext cx="529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45468" y="6164979"/>
            <a:ext cx="115754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-Light"/>
              </a:rPr>
              <a:t>A. Graves, N. </a:t>
            </a:r>
            <a:r>
              <a:rPr lang="en-US" sz="1600" dirty="0" err="1">
                <a:latin typeface="Helvetica-Light"/>
              </a:rPr>
              <a:t>Jaitly</a:t>
            </a:r>
            <a:r>
              <a:rPr lang="en-US" sz="1600" dirty="0">
                <a:latin typeface="Helvetica-Light"/>
              </a:rPr>
              <a:t>, “Towards end-to-end speech recognition with recurrent </a:t>
            </a:r>
            <a:r>
              <a:rPr lang="en-US" sz="1600" dirty="0" smtClean="0">
                <a:latin typeface="Helvetica-Light"/>
              </a:rPr>
              <a:t>neural networks</a:t>
            </a:r>
            <a:r>
              <a:rPr lang="en-US" sz="1600" dirty="0">
                <a:latin typeface="Helvetica-Light"/>
              </a:rPr>
              <a:t>”, ICML, 2014.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60471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RNNs are well suited for sequential time series data</a:t>
            </a:r>
          </a:p>
          <a:p>
            <a:endParaRPr lang="en-US" dirty="0"/>
          </a:p>
          <a:p>
            <a:r>
              <a:rPr lang="en-US" dirty="0" smtClean="0"/>
              <a:t>HMMs also do time series modeling. So what’s the difference?</a:t>
            </a:r>
          </a:p>
          <a:p>
            <a:pPr lvl="1"/>
            <a:r>
              <a:rPr lang="en-US" dirty="0" smtClean="0"/>
              <a:t>The time context pattern captured by HMMs is short time because of the 1</a:t>
            </a:r>
            <a:r>
              <a:rPr lang="en-US" baseline="30000" dirty="0" smtClean="0"/>
              <a:t>st</a:t>
            </a:r>
            <a:r>
              <a:rPr lang="en-US" dirty="0" smtClean="0"/>
              <a:t> order Markovian assumption. </a:t>
            </a:r>
          </a:p>
          <a:p>
            <a:pPr lvl="1"/>
            <a:r>
              <a:rPr lang="en-US" dirty="0" smtClean="0"/>
              <a:t>If we expand the HMM to be of higher order, then Inference (solving for the parameters) becomes intractable!</a:t>
            </a:r>
          </a:p>
          <a:p>
            <a:pPr lvl="1"/>
            <a:endParaRPr lang="en-US" dirty="0"/>
          </a:p>
          <a:p>
            <a:r>
              <a:rPr lang="en-US" dirty="0" smtClean="0"/>
              <a:t>RNNs are designed to capture long time dependencies. Unlike HMMs you don’t need to have closed form expressions/algorithms for inference</a:t>
            </a:r>
          </a:p>
          <a:p>
            <a:endParaRPr lang="en-US" dirty="0" smtClean="0"/>
          </a:p>
          <a:p>
            <a:r>
              <a:rPr lang="en-US" dirty="0" smtClean="0"/>
              <a:t>Gradient descent method iteratively work to adjust RNN weights to achieve the goal of the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33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an RNN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unrolled RNN is just a very deep feedforward </a:t>
            </a:r>
            <a:r>
              <a:rPr lang="en-US" dirty="0" smtClean="0"/>
              <a:t>network</a:t>
            </a:r>
          </a:p>
          <a:p>
            <a:r>
              <a:rPr lang="en-US" dirty="0" smtClean="0"/>
              <a:t>For </a:t>
            </a:r>
            <a:r>
              <a:rPr lang="en-US" dirty="0"/>
              <a:t>a given input sequence:</a:t>
            </a:r>
          </a:p>
          <a:p>
            <a:pPr lvl="1"/>
            <a:r>
              <a:rPr lang="en-US" dirty="0" smtClean="0"/>
              <a:t>create </a:t>
            </a:r>
            <a:r>
              <a:rPr lang="en-US" dirty="0"/>
              <a:t>the unrolled </a:t>
            </a:r>
            <a:r>
              <a:rPr lang="en-US" dirty="0" smtClean="0"/>
              <a:t>network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add a loss function node to the </a:t>
            </a:r>
            <a:r>
              <a:rPr lang="en-US" dirty="0" smtClean="0"/>
              <a:t>network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then, use backpropagation to compute the </a:t>
            </a:r>
            <a:r>
              <a:rPr lang="en-US" dirty="0" smtClean="0"/>
              <a:t>gradients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This algorithm is known as backpropagation through </a:t>
            </a:r>
            <a:r>
              <a:rPr lang="en-US" dirty="0" smtClean="0"/>
              <a:t>time (BPTT</a:t>
            </a:r>
            <a:r>
              <a:rPr lang="en-US" dirty="0"/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345902" y="6297252"/>
            <a:ext cx="84846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Slide </a:t>
            </a:r>
            <a:r>
              <a:rPr lang="en-US" sz="1600" dirty="0"/>
              <a:t>Courtesy: </a:t>
            </a:r>
            <a:r>
              <a:rPr lang="en-US" sz="1600" dirty="0">
                <a:hlinkClick r:id="rId2"/>
              </a:rPr>
              <a:t>https://www.cse.iitb.ac.in/~</a:t>
            </a:r>
            <a:r>
              <a:rPr lang="en-US" sz="1600" dirty="0" smtClean="0">
                <a:hlinkClick r:id="rId2"/>
              </a:rPr>
              <a:t>pjyothi/cs753/slides/lecture10.pdf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99200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HMM initialization</a:t>
            </a:r>
          </a:p>
          <a:p>
            <a:r>
              <a:rPr lang="en-US" dirty="0" smtClean="0"/>
              <a:t>Decoding words from HMM states</a:t>
            </a:r>
          </a:p>
          <a:p>
            <a:r>
              <a:rPr lang="en-US" dirty="0" smtClean="0"/>
              <a:t>Language models</a:t>
            </a:r>
          </a:p>
          <a:p>
            <a:r>
              <a:rPr lang="en-US" dirty="0" smtClean="0"/>
              <a:t>Limitations of HMMs for speech recognition</a:t>
            </a:r>
          </a:p>
          <a:p>
            <a:r>
              <a:rPr lang="en-US" dirty="0" smtClean="0"/>
              <a:t>Feedforward neural networks recap. How they became deep?</a:t>
            </a:r>
          </a:p>
          <a:p>
            <a:r>
              <a:rPr lang="en-US" dirty="0" smtClean="0"/>
              <a:t>Two approaches to involving DNNs in ASR</a:t>
            </a:r>
          </a:p>
          <a:p>
            <a:r>
              <a:rPr lang="en-US" dirty="0" smtClean="0"/>
              <a:t>Tandem approach</a:t>
            </a:r>
          </a:p>
          <a:p>
            <a:r>
              <a:rPr lang="en-US" dirty="0" smtClean="0"/>
              <a:t>Replacing GMMs for posterior estimation</a:t>
            </a:r>
          </a:p>
          <a:p>
            <a:r>
              <a:rPr lang="en-US" dirty="0" smtClean="0"/>
              <a:t>Recurrent neural networks </a:t>
            </a:r>
          </a:p>
          <a:p>
            <a:r>
              <a:rPr lang="en-US" dirty="0" smtClean="0"/>
              <a:t>A view of where ASR stands 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14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Deep learning revolution in ASR</a:t>
            </a:r>
            <a:endParaRPr lang="en-US" dirty="0"/>
          </a:p>
        </p:txBody>
      </p:sp>
      <p:pic>
        <p:nvPicPr>
          <p:cNvPr id="5" name="Picture 2" descr="Image result for Automatic speech recognition performance over the year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183" y="2676292"/>
            <a:ext cx="9716337" cy="363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15546" y="2136460"/>
            <a:ext cx="3289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Wall Street Journal 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048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GMM-HMM with DNN-HMM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8054" y="2174488"/>
            <a:ext cx="10008656" cy="374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27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https://www.cse.iitb.ac.in/~pjyothi/cs753/index.html</a:t>
            </a:r>
          </a:p>
          <a:p>
            <a:r>
              <a:rPr lang="en-US" dirty="0"/>
              <a:t>“Deep Neural Networks for Acoustic Modeling in Speech Recognition</a:t>
            </a:r>
            <a:r>
              <a:rPr lang="en-US" dirty="0" smtClean="0"/>
              <a:t>”, </a:t>
            </a:r>
            <a:r>
              <a:rPr lang="it-IT" dirty="0" smtClean="0"/>
              <a:t>IEEE </a:t>
            </a:r>
            <a:r>
              <a:rPr lang="it-IT" dirty="0"/>
              <a:t>Signal Processing Magazine, 2012</a:t>
            </a:r>
            <a:r>
              <a:rPr lang="it-IT" dirty="0" smtClean="0"/>
              <a:t>.</a:t>
            </a:r>
          </a:p>
          <a:p>
            <a:r>
              <a:rPr lang="en-US" dirty="0"/>
              <a:t>A. Mohamed, G. Dahl, and G. Hinton, “Deep belief networks for phone recognition,” NIPS Workshop on Deep </a:t>
            </a:r>
            <a:r>
              <a:rPr lang="en-US" dirty="0" smtClean="0"/>
              <a:t>Learning for </a:t>
            </a:r>
            <a:r>
              <a:rPr lang="en-US" dirty="0"/>
              <a:t>Speech Recognition, 2009.</a:t>
            </a:r>
          </a:p>
          <a:p>
            <a:r>
              <a:rPr lang="en-US" dirty="0" smtClean="0"/>
              <a:t>G</a:t>
            </a:r>
            <a:r>
              <a:rPr lang="en-US" dirty="0"/>
              <a:t>. Dahl, D. Yu, L. Deng, and A. </a:t>
            </a:r>
            <a:r>
              <a:rPr lang="en-US" dirty="0" err="1"/>
              <a:t>Acero</a:t>
            </a:r>
            <a:r>
              <a:rPr lang="en-US" dirty="0"/>
              <a:t>, “Context-Dependent Pre-Trained Deep Neural Networks for </a:t>
            </a:r>
            <a:r>
              <a:rPr lang="en-US" dirty="0" smtClean="0"/>
              <a:t>Large-Vocabulary Speech </a:t>
            </a:r>
            <a:r>
              <a:rPr lang="en-US" dirty="0"/>
              <a:t>Recognition,” TASL 20(1), pp. 30–42, 2012.</a:t>
            </a:r>
          </a:p>
          <a:p>
            <a:r>
              <a:rPr lang="en-US" dirty="0" err="1"/>
              <a:t>Vesely</a:t>
            </a:r>
            <a:r>
              <a:rPr lang="en-US" dirty="0"/>
              <a:t> et al., “The language-independent bottleneck features”, SLT, 2012</a:t>
            </a:r>
            <a:r>
              <a:rPr lang="en-US" dirty="0" smtClean="0"/>
              <a:t>.</a:t>
            </a:r>
          </a:p>
          <a:p>
            <a:r>
              <a:rPr lang="en-US" dirty="0">
                <a:latin typeface="Helvetica-Light"/>
              </a:rPr>
              <a:t>A. Graves, N. </a:t>
            </a:r>
            <a:r>
              <a:rPr lang="en-US" dirty="0" err="1">
                <a:latin typeface="Helvetica-Light"/>
              </a:rPr>
              <a:t>Jaitly</a:t>
            </a:r>
            <a:r>
              <a:rPr lang="en-US" dirty="0">
                <a:latin typeface="Helvetica-Light"/>
              </a:rPr>
              <a:t>, “Towards end-to-end speech recognition with recurrent neural networks”, ICML, 2014</a:t>
            </a:r>
            <a:r>
              <a:rPr lang="en-US" dirty="0" smtClean="0">
                <a:latin typeface="Helvetica-Light"/>
              </a:rPr>
              <a:t>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720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HMM initialization</a:t>
            </a:r>
            <a:endParaRPr lang="en-US" dirty="0"/>
          </a:p>
        </p:txBody>
      </p:sp>
      <p:pic>
        <p:nvPicPr>
          <p:cNvPr id="4" name="Content Placeholder 9" descr="WaveSurfer 1.8.8p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" t="20012" r="353" b="21029"/>
          <a:stretch/>
        </p:blipFill>
        <p:spPr>
          <a:xfrm>
            <a:off x="1145857" y="1699404"/>
            <a:ext cx="9872663" cy="1259456"/>
          </a:xfrm>
        </p:spPr>
      </p:pic>
      <p:sp>
        <p:nvSpPr>
          <p:cNvPr id="5" name="Rectangle 4"/>
          <p:cNvSpPr/>
          <p:nvPr/>
        </p:nvSpPr>
        <p:spPr>
          <a:xfrm>
            <a:off x="1414732" y="3338421"/>
            <a:ext cx="152124" cy="62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12188" y="3338421"/>
            <a:ext cx="152124" cy="62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09644" y="3338421"/>
            <a:ext cx="152124" cy="62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07100" y="3338421"/>
            <a:ext cx="152124" cy="62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04556" y="3338421"/>
            <a:ext cx="152124" cy="62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02012" y="3338421"/>
            <a:ext cx="152124" cy="62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99468" y="3338421"/>
            <a:ext cx="152124" cy="62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96924" y="3338421"/>
            <a:ext cx="152124" cy="62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94380" y="3338421"/>
            <a:ext cx="152124" cy="62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891836" y="3338421"/>
            <a:ext cx="152124" cy="62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389292" y="3338421"/>
            <a:ext cx="152124" cy="62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886748" y="3338421"/>
            <a:ext cx="152124" cy="62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384204" y="3338421"/>
            <a:ext cx="152124" cy="62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881660" y="3338421"/>
            <a:ext cx="152124" cy="62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379116" y="3338421"/>
            <a:ext cx="152124" cy="62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876572" y="3338421"/>
            <a:ext cx="152124" cy="62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374028" y="3347048"/>
            <a:ext cx="152124" cy="62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871484" y="3347048"/>
            <a:ext cx="152124" cy="62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368940" y="3347048"/>
            <a:ext cx="152124" cy="62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866396" y="3347048"/>
            <a:ext cx="152124" cy="62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stCxn id="4" idx="2"/>
          </p:cNvCxnSpPr>
          <p:nvPr/>
        </p:nvCxnSpPr>
        <p:spPr>
          <a:xfrm>
            <a:off x="6082189" y="2958860"/>
            <a:ext cx="8060" cy="3105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80604" y="3310000"/>
            <a:ext cx="13370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MFCC</a:t>
            </a:r>
            <a:br>
              <a:rPr lang="en-US" sz="1400" dirty="0" smtClean="0"/>
            </a:br>
            <a:r>
              <a:rPr lang="en-US" sz="1400" dirty="0" smtClean="0"/>
              <a:t>13 dimensions + deltas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2109241" y="4356339"/>
            <a:ext cx="7943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Step1: Always start with </a:t>
            </a:r>
            <a:r>
              <a:rPr lang="en-US" sz="2400" dirty="0" err="1" smtClean="0"/>
              <a:t>monophone</a:t>
            </a:r>
            <a:r>
              <a:rPr lang="en-US" sz="2400" dirty="0" smtClean="0"/>
              <a:t> models</a:t>
            </a:r>
          </a:p>
          <a:p>
            <a:pPr algn="ctr"/>
            <a:r>
              <a:rPr lang="en-US" sz="2400" dirty="0" smtClean="0"/>
              <a:t>40 </a:t>
            </a:r>
            <a:r>
              <a:rPr lang="en-US" sz="2400" dirty="0" err="1" smtClean="0"/>
              <a:t>monophones</a:t>
            </a:r>
            <a:r>
              <a:rPr lang="en-US" sz="2400" dirty="0" smtClean="0"/>
              <a:t> = 40 HMMs (200 states)</a:t>
            </a:r>
          </a:p>
          <a:p>
            <a:pPr algn="ctr"/>
            <a:r>
              <a:rPr lang="en-US" sz="2400" dirty="0" smtClean="0"/>
              <a:t>Initialization of HMM – Uniform segmentation and flat start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0240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HMM </a:t>
            </a:r>
            <a:r>
              <a:rPr lang="en-US" dirty="0" err="1" smtClean="0"/>
              <a:t>initializtion</a:t>
            </a:r>
            <a:endParaRPr lang="en-US" dirty="0"/>
          </a:p>
        </p:txBody>
      </p:sp>
      <p:pic>
        <p:nvPicPr>
          <p:cNvPr id="4" name="Content Placeholder 9" descr="WaveSurfer 1.8.8p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" t="20012" r="353" b="21029"/>
          <a:stretch/>
        </p:blipFill>
        <p:spPr>
          <a:xfrm>
            <a:off x="1145857" y="1699404"/>
            <a:ext cx="9872663" cy="1259456"/>
          </a:xfrm>
        </p:spPr>
      </p:pic>
      <p:sp>
        <p:nvSpPr>
          <p:cNvPr id="5" name="Rectangle 4"/>
          <p:cNvSpPr/>
          <p:nvPr/>
        </p:nvSpPr>
        <p:spPr>
          <a:xfrm>
            <a:off x="1414732" y="3338421"/>
            <a:ext cx="152124" cy="62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12188" y="3338421"/>
            <a:ext cx="152124" cy="62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09644" y="3338421"/>
            <a:ext cx="152124" cy="62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07100" y="3338421"/>
            <a:ext cx="152124" cy="62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04556" y="3338421"/>
            <a:ext cx="152124" cy="62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02012" y="3338421"/>
            <a:ext cx="152124" cy="62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99468" y="3338421"/>
            <a:ext cx="152124" cy="62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96924" y="3338421"/>
            <a:ext cx="152124" cy="62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94380" y="3338421"/>
            <a:ext cx="152124" cy="62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891836" y="3338421"/>
            <a:ext cx="152124" cy="62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389292" y="3338421"/>
            <a:ext cx="152124" cy="62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886748" y="3338421"/>
            <a:ext cx="152124" cy="62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384204" y="3338421"/>
            <a:ext cx="152124" cy="62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881660" y="3338421"/>
            <a:ext cx="152124" cy="62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379116" y="3338421"/>
            <a:ext cx="152124" cy="62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876572" y="3338421"/>
            <a:ext cx="152124" cy="62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374028" y="3347048"/>
            <a:ext cx="152124" cy="62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871484" y="3347048"/>
            <a:ext cx="152124" cy="62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368940" y="3347048"/>
            <a:ext cx="152124" cy="62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866396" y="3347048"/>
            <a:ext cx="152124" cy="62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stCxn id="4" idx="2"/>
          </p:cNvCxnSpPr>
          <p:nvPr/>
        </p:nvCxnSpPr>
        <p:spPr>
          <a:xfrm>
            <a:off x="6082189" y="2958860"/>
            <a:ext cx="8060" cy="3105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80604" y="3310000"/>
            <a:ext cx="13370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MFCC</a:t>
            </a:r>
            <a:br>
              <a:rPr lang="en-US" sz="1400" dirty="0" smtClean="0"/>
            </a:br>
            <a:r>
              <a:rPr lang="en-US" sz="1400" dirty="0" smtClean="0"/>
              <a:t>13 dimensions + deltas</a:t>
            </a:r>
            <a:endParaRPr lang="en-US" sz="1400" dirty="0"/>
          </a:p>
        </p:txBody>
      </p:sp>
      <p:sp>
        <p:nvSpPr>
          <p:cNvPr id="26" name="Rectangle 25"/>
          <p:cNvSpPr/>
          <p:nvPr/>
        </p:nvSpPr>
        <p:spPr>
          <a:xfrm>
            <a:off x="1240971" y="3949981"/>
            <a:ext cx="91279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W EH1 L HH IY1 IH1 Z N IH1 R L IY0 N AY1 N T IY0 TH R IY1 Y ER0 Z OW1 L </a:t>
            </a:r>
            <a:r>
              <a:rPr lang="en-US" dirty="0"/>
              <a:t>D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1414732" y="4321638"/>
            <a:ext cx="9603788" cy="2367168"/>
            <a:chOff x="1414732" y="4321638"/>
            <a:chExt cx="9603788" cy="2367168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6090249" y="4321638"/>
              <a:ext cx="0" cy="42764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1414732" y="4853172"/>
              <a:ext cx="152124" cy="6211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912188" y="4853172"/>
              <a:ext cx="152124" cy="6211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409644" y="4853172"/>
              <a:ext cx="152124" cy="62110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907100" y="4853172"/>
              <a:ext cx="152124" cy="62110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404556" y="4853172"/>
              <a:ext cx="152124" cy="6211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902012" y="4853172"/>
              <a:ext cx="152124" cy="6211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399468" y="4853172"/>
              <a:ext cx="152124" cy="621103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896924" y="4853172"/>
              <a:ext cx="152124" cy="621103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394380" y="4853172"/>
              <a:ext cx="152124" cy="6211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891836" y="4853172"/>
              <a:ext cx="152124" cy="62110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89292" y="4853172"/>
              <a:ext cx="152124" cy="62110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886748" y="4853172"/>
              <a:ext cx="152124" cy="62110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384204" y="4853172"/>
              <a:ext cx="152124" cy="62110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881660" y="4853172"/>
              <a:ext cx="152124" cy="62110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8379116" y="4853172"/>
              <a:ext cx="152124" cy="62110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876572" y="4853172"/>
              <a:ext cx="152124" cy="62110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9374028" y="4861799"/>
              <a:ext cx="152124" cy="621103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9871484" y="4861799"/>
              <a:ext cx="152124" cy="621103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0368940" y="4861799"/>
              <a:ext cx="152124" cy="621103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0866396" y="4861799"/>
              <a:ext cx="152124" cy="621103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65318" y="4339085"/>
              <a:ext cx="4488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Uniform segmentations and flat start</a:t>
              </a:r>
              <a:endParaRPr lang="en-US" dirty="0"/>
            </a:p>
          </p:txBody>
        </p:sp>
        <p:sp>
          <p:nvSpPr>
            <p:cNvPr id="53" name="Left Brace 52"/>
            <p:cNvSpPr/>
            <p:nvPr/>
          </p:nvSpPr>
          <p:spPr>
            <a:xfrm rot="16200000">
              <a:off x="1621627" y="5326157"/>
              <a:ext cx="235791" cy="649581"/>
            </a:xfrm>
            <a:prstGeom prst="leftBrace">
              <a:avLst>
                <a:gd name="adj1" fmla="val 20005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517698" y="5768843"/>
              <a:ext cx="3944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</a:t>
              </a:r>
              <a:endParaRPr lang="en-US" dirty="0"/>
            </a:p>
          </p:txBody>
        </p:sp>
        <p:sp>
          <p:nvSpPr>
            <p:cNvPr id="55" name="Left Brace 54"/>
            <p:cNvSpPr/>
            <p:nvPr/>
          </p:nvSpPr>
          <p:spPr>
            <a:xfrm rot="16200000">
              <a:off x="2616539" y="5444052"/>
              <a:ext cx="235791" cy="649581"/>
            </a:xfrm>
            <a:prstGeom prst="leftBrace">
              <a:avLst>
                <a:gd name="adj1" fmla="val 20005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512610" y="5886738"/>
              <a:ext cx="6597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EH1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846237" y="5765476"/>
              <a:ext cx="44880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Perform multiple repetitions of GMM training and Viterbi algorithm </a:t>
              </a:r>
              <a:br>
                <a:rPr lang="en-US" dirty="0" smtClean="0"/>
              </a:br>
              <a:r>
                <a:rPr lang="en-US" dirty="0" smtClean="0"/>
                <a:t>E-M iterations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5285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Monophone</a:t>
            </a:r>
            <a:r>
              <a:rPr lang="en-US" dirty="0" smtClean="0"/>
              <a:t> and </a:t>
            </a:r>
            <a:r>
              <a:rPr lang="en-US" dirty="0" err="1" smtClean="0"/>
              <a:t>triphone</a:t>
            </a:r>
            <a:r>
              <a:rPr lang="en-US" dirty="0" smtClean="0"/>
              <a:t> HMM models</a:t>
            </a:r>
            <a:endParaRPr lang="en-US" dirty="0"/>
          </a:p>
        </p:txBody>
      </p:sp>
      <p:pic>
        <p:nvPicPr>
          <p:cNvPr id="4" name="Content Placeholder 9" descr="WaveSurfer 1.8.8p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" t="20012" r="353" b="21029"/>
          <a:stretch/>
        </p:blipFill>
        <p:spPr>
          <a:xfrm>
            <a:off x="1145857" y="1699404"/>
            <a:ext cx="9872663" cy="1259456"/>
          </a:xfrm>
        </p:spPr>
      </p:pic>
      <p:sp>
        <p:nvSpPr>
          <p:cNvPr id="5" name="Rectangle 4"/>
          <p:cNvSpPr/>
          <p:nvPr/>
        </p:nvSpPr>
        <p:spPr>
          <a:xfrm>
            <a:off x="1414732" y="3338421"/>
            <a:ext cx="152124" cy="62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12188" y="3338421"/>
            <a:ext cx="152124" cy="62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09644" y="3338421"/>
            <a:ext cx="152124" cy="62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07100" y="3338421"/>
            <a:ext cx="152124" cy="62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04556" y="3338421"/>
            <a:ext cx="152124" cy="62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02012" y="3338421"/>
            <a:ext cx="152124" cy="62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99468" y="3338421"/>
            <a:ext cx="152124" cy="62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96924" y="3338421"/>
            <a:ext cx="152124" cy="62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94380" y="3338421"/>
            <a:ext cx="152124" cy="62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891836" y="3338421"/>
            <a:ext cx="152124" cy="62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389292" y="3338421"/>
            <a:ext cx="152124" cy="62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886748" y="3338421"/>
            <a:ext cx="152124" cy="62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384204" y="3338421"/>
            <a:ext cx="152124" cy="62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881660" y="3338421"/>
            <a:ext cx="152124" cy="62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379116" y="3338421"/>
            <a:ext cx="152124" cy="62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876572" y="3338421"/>
            <a:ext cx="152124" cy="62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374028" y="3347048"/>
            <a:ext cx="152124" cy="62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871484" y="3347048"/>
            <a:ext cx="152124" cy="62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368940" y="3347048"/>
            <a:ext cx="152124" cy="62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866396" y="3347048"/>
            <a:ext cx="152124" cy="62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stCxn id="4" idx="2"/>
          </p:cNvCxnSpPr>
          <p:nvPr/>
        </p:nvCxnSpPr>
        <p:spPr>
          <a:xfrm>
            <a:off x="6082189" y="2958860"/>
            <a:ext cx="8060" cy="3105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80604" y="3310000"/>
            <a:ext cx="13370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MFCC</a:t>
            </a:r>
            <a:br>
              <a:rPr lang="en-US" sz="1400" dirty="0" smtClean="0"/>
            </a:br>
            <a:r>
              <a:rPr lang="en-US" sz="1400" dirty="0" smtClean="0"/>
              <a:t>13 dimensions + deltas</a:t>
            </a:r>
            <a:endParaRPr lang="en-US" sz="1400" dirty="0"/>
          </a:p>
        </p:txBody>
      </p:sp>
      <p:sp>
        <p:nvSpPr>
          <p:cNvPr id="26" name="Rectangle 25"/>
          <p:cNvSpPr/>
          <p:nvPr/>
        </p:nvSpPr>
        <p:spPr>
          <a:xfrm>
            <a:off x="1240971" y="3949981"/>
            <a:ext cx="91279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W EH1 L HH IY1 IH1 Z N IH1 R L IY0 N AY1 N T IY0 TH R IY1 Y ER0 Z OW1 L </a:t>
            </a:r>
            <a:r>
              <a:rPr lang="en-US" dirty="0"/>
              <a:t>D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090249" y="4321638"/>
            <a:ext cx="0" cy="4276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414732" y="4853172"/>
            <a:ext cx="152124" cy="62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912188" y="4853172"/>
            <a:ext cx="152124" cy="62110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409644" y="4853172"/>
            <a:ext cx="152124" cy="62110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907100" y="4853172"/>
            <a:ext cx="152124" cy="62110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404556" y="4853172"/>
            <a:ext cx="152124" cy="6211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902012" y="4853172"/>
            <a:ext cx="152124" cy="6211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399468" y="4853172"/>
            <a:ext cx="152124" cy="6211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896924" y="4853172"/>
            <a:ext cx="152124" cy="6211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394380" y="4853172"/>
            <a:ext cx="152124" cy="6211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91836" y="4853172"/>
            <a:ext cx="152124" cy="6211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389292" y="4853172"/>
            <a:ext cx="152124" cy="62110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886748" y="4853172"/>
            <a:ext cx="152124" cy="62110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384204" y="4853172"/>
            <a:ext cx="152124" cy="62110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7881660" y="4853172"/>
            <a:ext cx="152124" cy="62110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379116" y="4853172"/>
            <a:ext cx="152124" cy="62110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8876572" y="4853172"/>
            <a:ext cx="152124" cy="62110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9374028" y="4861799"/>
            <a:ext cx="152124" cy="62110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9871484" y="4861799"/>
            <a:ext cx="152124" cy="62110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0368940" y="4861799"/>
            <a:ext cx="152124" cy="62110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0866396" y="4861799"/>
            <a:ext cx="152124" cy="6211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065318" y="4339085"/>
            <a:ext cx="448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multiple iterations of E-M algorithm</a:t>
            </a:r>
            <a:endParaRPr lang="en-US" dirty="0"/>
          </a:p>
        </p:txBody>
      </p:sp>
      <p:sp>
        <p:nvSpPr>
          <p:cNvPr id="53" name="Left Brace 52"/>
          <p:cNvSpPr/>
          <p:nvPr/>
        </p:nvSpPr>
        <p:spPr>
          <a:xfrm rot="16200000">
            <a:off x="1402471" y="5545314"/>
            <a:ext cx="232424" cy="207900"/>
          </a:xfrm>
          <a:prstGeom prst="leftBrace">
            <a:avLst>
              <a:gd name="adj1" fmla="val 2000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326899" y="5765476"/>
            <a:ext cx="394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55" name="Left Brace 54"/>
          <p:cNvSpPr/>
          <p:nvPr/>
        </p:nvSpPr>
        <p:spPr>
          <a:xfrm rot="16200000">
            <a:off x="2346806" y="5025027"/>
            <a:ext cx="204395" cy="1220444"/>
          </a:xfrm>
          <a:prstGeom prst="leftBrace">
            <a:avLst>
              <a:gd name="adj1" fmla="val 2000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2232691" y="5784100"/>
            <a:ext cx="659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EH1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2485706" y="5907371"/>
            <a:ext cx="6645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Alignments become more correct</a:t>
            </a:r>
            <a:br>
              <a:rPr lang="en-US" dirty="0" smtClean="0"/>
            </a:br>
            <a:r>
              <a:rPr lang="en-US" dirty="0" smtClean="0"/>
              <a:t>This is a well trained </a:t>
            </a:r>
            <a:r>
              <a:rPr lang="en-US" dirty="0" err="1" smtClean="0"/>
              <a:t>monophone</a:t>
            </a:r>
            <a:r>
              <a:rPr lang="en-US" dirty="0" smtClean="0"/>
              <a:t> HMM model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3142827" y="5907371"/>
            <a:ext cx="6645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Initialize your </a:t>
            </a:r>
            <a:r>
              <a:rPr lang="en-US" dirty="0" err="1" smtClean="0"/>
              <a:t>triphone</a:t>
            </a:r>
            <a:r>
              <a:rPr lang="en-US" dirty="0" smtClean="0"/>
              <a:t> HMM model with the trained </a:t>
            </a:r>
            <a:r>
              <a:rPr lang="en-US" dirty="0" err="1" smtClean="0"/>
              <a:t>monophone</a:t>
            </a:r>
            <a:r>
              <a:rPr lang="en-US" dirty="0" smtClean="0"/>
              <a:t> HMM parameters. Each </a:t>
            </a:r>
            <a:r>
              <a:rPr lang="en-US" dirty="0" err="1" smtClean="0"/>
              <a:t>monophone</a:t>
            </a:r>
            <a:r>
              <a:rPr lang="en-US" dirty="0" smtClean="0"/>
              <a:t> state is converted to </a:t>
            </a:r>
            <a:r>
              <a:rPr lang="en-US" dirty="0" err="1" smtClean="0"/>
              <a:t>triphone</a:t>
            </a:r>
            <a:r>
              <a:rPr lang="en-US" dirty="0" smtClean="0"/>
              <a:t> state with parameters same as </a:t>
            </a:r>
            <a:r>
              <a:rPr lang="en-US" dirty="0" err="1" smtClean="0"/>
              <a:t>monophone</a:t>
            </a:r>
            <a:r>
              <a:rPr lang="en-US" dirty="0" smtClean="0"/>
              <a:t> HMM states.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767722" y="6132360"/>
            <a:ext cx="6645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Run E-M iterations of HMM training on the </a:t>
            </a:r>
            <a:r>
              <a:rPr lang="en-US" dirty="0" err="1" smtClean="0"/>
              <a:t>triphone</a:t>
            </a:r>
            <a:r>
              <a:rPr lang="en-US" dirty="0" smtClean="0"/>
              <a:t> states now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991351" y="5967595"/>
            <a:ext cx="1052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Sil-W-eh1</a:t>
            </a:r>
            <a:endParaRPr lang="en-US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1912188" y="6002054"/>
            <a:ext cx="1152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W-EH1-L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040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8" grpId="0"/>
      <p:bldP spid="57" grpId="0"/>
      <p:bldP spid="57" grpId="1"/>
      <p:bldP spid="61" grpId="0"/>
      <p:bldP spid="62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Decoding words from HMM states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2054581"/>
                <a:ext cx="9872871" cy="4038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Given a speech utterance (sequence of MFCC vector observations O) decode the most likely word sequence W* = [w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 w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, …, </a:t>
                </a:r>
                <a:r>
                  <a:rPr lang="en-US" dirty="0" err="1" smtClean="0"/>
                  <a:t>w</a:t>
                </a:r>
                <a:r>
                  <a:rPr lang="en-US" baseline="-25000" dirty="0" err="1" smtClean="0"/>
                  <a:t>T</a:t>
                </a:r>
                <a:r>
                  <a:rPr lang="en-US" dirty="0" smtClean="0"/>
                  <a:t>]</a:t>
                </a:r>
              </a:p>
              <a:p>
                <a:pPr marL="4572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lim>
                              </m:limLow>
                            </m:fName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n-US" b="0" dirty="0" smtClean="0"/>
              </a:p>
              <a:p>
                <a:pPr algn="just"/>
                <a:r>
                  <a:rPr lang="en-US" dirty="0" smtClean="0"/>
                  <a:t>Our HMM models P(O|Q) or P(O|M)  where Q and M are </a:t>
                </a:r>
                <a:r>
                  <a:rPr lang="en-US" dirty="0" err="1" smtClean="0"/>
                  <a:t>triphone</a:t>
                </a:r>
                <a:r>
                  <a:rPr lang="en-US" dirty="0" smtClean="0"/>
                  <a:t> and </a:t>
                </a:r>
                <a:r>
                  <a:rPr lang="en-US" dirty="0" err="1" smtClean="0"/>
                  <a:t>monophone</a:t>
                </a:r>
                <a:r>
                  <a:rPr lang="en-US" dirty="0" smtClean="0"/>
                  <a:t> sequences respectively.</a:t>
                </a:r>
              </a:p>
              <a:p>
                <a:pPr marL="4572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2054581"/>
                <a:ext cx="9872871" cy="4038600"/>
              </a:xfrm>
              <a:blipFill rotWithShape="0">
                <a:blip r:embed="rId2"/>
                <a:stretch>
                  <a:fillRect t="-2564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5533054" y="5281126"/>
            <a:ext cx="877077" cy="597159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410131" y="5281126"/>
            <a:ext cx="923730" cy="59715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333861" y="5302897"/>
            <a:ext cx="1147666" cy="59715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711959" y="5887616"/>
            <a:ext cx="1296955" cy="411130"/>
          </a:xfrm>
          <a:custGeom>
            <a:avLst/>
            <a:gdLst>
              <a:gd name="connsiteX0" fmla="*/ 1296955 w 1296955"/>
              <a:gd name="connsiteY0" fmla="*/ 0 h 411130"/>
              <a:gd name="connsiteX1" fmla="*/ 1268963 w 1296955"/>
              <a:gd name="connsiteY1" fmla="*/ 111968 h 411130"/>
              <a:gd name="connsiteX2" fmla="*/ 1250302 w 1296955"/>
              <a:gd name="connsiteY2" fmla="*/ 139960 h 411130"/>
              <a:gd name="connsiteX3" fmla="*/ 1231641 w 1296955"/>
              <a:gd name="connsiteY3" fmla="*/ 205274 h 411130"/>
              <a:gd name="connsiteX4" fmla="*/ 1222310 w 1296955"/>
              <a:gd name="connsiteY4" fmla="*/ 233266 h 411130"/>
              <a:gd name="connsiteX5" fmla="*/ 1184988 w 1296955"/>
              <a:gd name="connsiteY5" fmla="*/ 242596 h 411130"/>
              <a:gd name="connsiteX6" fmla="*/ 1129004 w 1296955"/>
              <a:gd name="connsiteY6" fmla="*/ 289249 h 411130"/>
              <a:gd name="connsiteX7" fmla="*/ 1101012 w 1296955"/>
              <a:gd name="connsiteY7" fmla="*/ 298580 h 411130"/>
              <a:gd name="connsiteX8" fmla="*/ 1073021 w 1296955"/>
              <a:gd name="connsiteY8" fmla="*/ 317241 h 411130"/>
              <a:gd name="connsiteX9" fmla="*/ 970384 w 1296955"/>
              <a:gd name="connsiteY9" fmla="*/ 326572 h 411130"/>
              <a:gd name="connsiteX10" fmla="*/ 933061 w 1296955"/>
              <a:gd name="connsiteY10" fmla="*/ 335902 h 411130"/>
              <a:gd name="connsiteX11" fmla="*/ 886408 w 1296955"/>
              <a:gd name="connsiteY11" fmla="*/ 354564 h 411130"/>
              <a:gd name="connsiteX12" fmla="*/ 811763 w 1296955"/>
              <a:gd name="connsiteY12" fmla="*/ 373225 h 411130"/>
              <a:gd name="connsiteX13" fmla="*/ 690465 w 1296955"/>
              <a:gd name="connsiteY13" fmla="*/ 401217 h 411130"/>
              <a:gd name="connsiteX14" fmla="*/ 0 w 1296955"/>
              <a:gd name="connsiteY14" fmla="*/ 410547 h 411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96955" h="411130">
                <a:moveTo>
                  <a:pt x="1296955" y="0"/>
                </a:moveTo>
                <a:cubicBezTo>
                  <a:pt x="1292291" y="27987"/>
                  <a:pt x="1285394" y="87321"/>
                  <a:pt x="1268963" y="111968"/>
                </a:cubicBezTo>
                <a:lnTo>
                  <a:pt x="1250302" y="139960"/>
                </a:lnTo>
                <a:cubicBezTo>
                  <a:pt x="1227927" y="207086"/>
                  <a:pt x="1255079" y="123244"/>
                  <a:pt x="1231641" y="205274"/>
                </a:cubicBezTo>
                <a:cubicBezTo>
                  <a:pt x="1228939" y="214731"/>
                  <a:pt x="1229990" y="227122"/>
                  <a:pt x="1222310" y="233266"/>
                </a:cubicBezTo>
                <a:cubicBezTo>
                  <a:pt x="1212296" y="241277"/>
                  <a:pt x="1197429" y="239486"/>
                  <a:pt x="1184988" y="242596"/>
                </a:cubicBezTo>
                <a:cubicBezTo>
                  <a:pt x="1164351" y="263233"/>
                  <a:pt x="1154986" y="276258"/>
                  <a:pt x="1129004" y="289249"/>
                </a:cubicBezTo>
                <a:cubicBezTo>
                  <a:pt x="1120207" y="293648"/>
                  <a:pt x="1109809" y="294181"/>
                  <a:pt x="1101012" y="298580"/>
                </a:cubicBezTo>
                <a:cubicBezTo>
                  <a:pt x="1090982" y="303595"/>
                  <a:pt x="1083986" y="314891"/>
                  <a:pt x="1073021" y="317241"/>
                </a:cubicBezTo>
                <a:cubicBezTo>
                  <a:pt x="1039430" y="324439"/>
                  <a:pt x="1004596" y="323462"/>
                  <a:pt x="970384" y="326572"/>
                </a:cubicBezTo>
                <a:cubicBezTo>
                  <a:pt x="957943" y="329682"/>
                  <a:pt x="945227" y="331847"/>
                  <a:pt x="933061" y="335902"/>
                </a:cubicBezTo>
                <a:cubicBezTo>
                  <a:pt x="917171" y="341199"/>
                  <a:pt x="902416" y="349638"/>
                  <a:pt x="886408" y="354564"/>
                </a:cubicBezTo>
                <a:cubicBezTo>
                  <a:pt x="861895" y="362107"/>
                  <a:pt x="811763" y="373225"/>
                  <a:pt x="811763" y="373225"/>
                </a:cubicBezTo>
                <a:cubicBezTo>
                  <a:pt x="760936" y="407110"/>
                  <a:pt x="786090" y="396663"/>
                  <a:pt x="690465" y="401217"/>
                </a:cubicBezTo>
                <a:cubicBezTo>
                  <a:pt x="408854" y="414627"/>
                  <a:pt x="297918" y="410547"/>
                  <a:pt x="0" y="410547"/>
                </a:cubicBezTo>
              </a:path>
            </a:pathLst>
          </a:custGeom>
          <a:ln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8257592" y="5840963"/>
            <a:ext cx="634481" cy="309964"/>
          </a:xfrm>
          <a:custGeom>
            <a:avLst/>
            <a:gdLst>
              <a:gd name="connsiteX0" fmla="*/ 0 w 634481"/>
              <a:gd name="connsiteY0" fmla="*/ 0 h 309964"/>
              <a:gd name="connsiteX1" fmla="*/ 74645 w 634481"/>
              <a:gd name="connsiteY1" fmla="*/ 102637 h 309964"/>
              <a:gd name="connsiteX2" fmla="*/ 111967 w 634481"/>
              <a:gd name="connsiteY2" fmla="*/ 158621 h 309964"/>
              <a:gd name="connsiteX3" fmla="*/ 130628 w 634481"/>
              <a:gd name="connsiteY3" fmla="*/ 186613 h 309964"/>
              <a:gd name="connsiteX4" fmla="*/ 158620 w 634481"/>
              <a:gd name="connsiteY4" fmla="*/ 205274 h 309964"/>
              <a:gd name="connsiteX5" fmla="*/ 195943 w 634481"/>
              <a:gd name="connsiteY5" fmla="*/ 251927 h 309964"/>
              <a:gd name="connsiteX6" fmla="*/ 223935 w 634481"/>
              <a:gd name="connsiteY6" fmla="*/ 261257 h 309964"/>
              <a:gd name="connsiteX7" fmla="*/ 242596 w 634481"/>
              <a:gd name="connsiteY7" fmla="*/ 279919 h 309964"/>
              <a:gd name="connsiteX8" fmla="*/ 634481 w 634481"/>
              <a:gd name="connsiteY8" fmla="*/ 298580 h 30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4481" h="309964">
                <a:moveTo>
                  <a:pt x="0" y="0"/>
                </a:moveTo>
                <a:cubicBezTo>
                  <a:pt x="51330" y="64164"/>
                  <a:pt x="26278" y="30086"/>
                  <a:pt x="74645" y="102637"/>
                </a:cubicBezTo>
                <a:lnTo>
                  <a:pt x="111967" y="158621"/>
                </a:lnTo>
                <a:cubicBezTo>
                  <a:pt x="118187" y="167952"/>
                  <a:pt x="121297" y="180393"/>
                  <a:pt x="130628" y="186613"/>
                </a:cubicBezTo>
                <a:lnTo>
                  <a:pt x="158620" y="205274"/>
                </a:lnTo>
                <a:cubicBezTo>
                  <a:pt x="167097" y="217990"/>
                  <a:pt x="181168" y="243063"/>
                  <a:pt x="195943" y="251927"/>
                </a:cubicBezTo>
                <a:cubicBezTo>
                  <a:pt x="204377" y="256987"/>
                  <a:pt x="214604" y="258147"/>
                  <a:pt x="223935" y="261257"/>
                </a:cubicBezTo>
                <a:cubicBezTo>
                  <a:pt x="230155" y="267478"/>
                  <a:pt x="234728" y="275985"/>
                  <a:pt x="242596" y="279919"/>
                </a:cubicBezTo>
                <a:cubicBezTo>
                  <a:pt x="350729" y="333987"/>
                  <a:pt x="586690" y="298580"/>
                  <a:pt x="634481" y="298580"/>
                </a:cubicBezTo>
              </a:path>
            </a:pathLst>
          </a:custGeom>
          <a:noFill/>
          <a:ln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91072" y="6093181"/>
            <a:ext cx="3853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2"/>
                </a:solidFill>
              </a:rPr>
              <a:t>Viterbi decoding of HMM states 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41839" y="5966261"/>
            <a:ext cx="2662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Pronunciation dictionary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18" name="Straight Arrow Connector 17"/>
          <p:cNvCxnSpPr>
            <a:stCxn id="5" idx="4"/>
          </p:cNvCxnSpPr>
          <p:nvPr/>
        </p:nvCxnSpPr>
        <p:spPr>
          <a:xfrm>
            <a:off x="6871996" y="5878285"/>
            <a:ext cx="60648" cy="214896"/>
          </a:xfrm>
          <a:prstGeom prst="straightConnector1">
            <a:avLst/>
          </a:prstGeom>
          <a:ln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60709" y="6040047"/>
            <a:ext cx="2662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B050"/>
                </a:solidFill>
              </a:rPr>
              <a:t>Triphone</a:t>
            </a:r>
            <a:r>
              <a:rPr lang="en-US" b="1" dirty="0" smtClean="0">
                <a:solidFill>
                  <a:srgbClr val="00B050"/>
                </a:solidFill>
              </a:rPr>
              <a:t> 2 phoneme transducer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019730" y="2556588"/>
            <a:ext cx="808654" cy="491411"/>
          </a:xfrm>
          <a:prstGeom prst="ellipse">
            <a:avLst/>
          </a:prstGeom>
          <a:noFill/>
          <a:ln>
            <a:solidFill>
              <a:srgbClr val="E844E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21" idx="6"/>
          </p:cNvCxnSpPr>
          <p:nvPr/>
        </p:nvCxnSpPr>
        <p:spPr>
          <a:xfrm flipV="1">
            <a:off x="7828384" y="2802293"/>
            <a:ext cx="429208" cy="1"/>
          </a:xfrm>
          <a:prstGeom prst="straightConnector1">
            <a:avLst/>
          </a:prstGeom>
          <a:ln>
            <a:solidFill>
              <a:srgbClr val="E844E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257592" y="2617627"/>
            <a:ext cx="2662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E951E2"/>
                </a:solidFill>
              </a:rPr>
              <a:t>Language model</a:t>
            </a:r>
            <a:endParaRPr lang="en-US" b="1" dirty="0">
              <a:solidFill>
                <a:srgbClr val="E951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60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3" grpId="0" animBg="1"/>
      <p:bldP spid="14" grpId="0" animBg="1"/>
      <p:bldP spid="15" grpId="0"/>
      <p:bldP spid="16" grpId="0"/>
      <p:bldP spid="20" grpId="0"/>
      <p:bldP spid="21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1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605" y="4001578"/>
            <a:ext cx="7714262" cy="24831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N-best hypotheses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1908107"/>
                <a:ext cx="9872871" cy="2272004"/>
              </a:xfrm>
            </p:spPr>
            <p:txBody>
              <a:bodyPr>
                <a:normAutofit fontScale="92500"/>
              </a:bodyPr>
              <a:lstStyle/>
              <a:p>
                <a:pPr marL="4572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lim>
                              </m:limLow>
                            </m:fName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  <m:sup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:pPr algn="just"/>
                <a:r>
                  <a:rPr lang="en-US" dirty="0" smtClean="0"/>
                  <a:t>How do you find the max of the above expression? How many word sequences do you search over to find the most likely word sequence? Certainly not infinite!</a:t>
                </a:r>
              </a:p>
              <a:p>
                <a:pPr algn="just"/>
                <a:r>
                  <a:rPr lang="en-US" dirty="0" smtClean="0"/>
                  <a:t>N-best hypotheses: Consider Top N most likely HMM state sequences. N=around 10- 20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1908107"/>
                <a:ext cx="9872871" cy="2272004"/>
              </a:xfrm>
              <a:blipFill rotWithShape="0">
                <a:blip r:embed="rId3"/>
                <a:stretch>
                  <a:fillRect r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/>
          <p:cNvSpPr/>
          <p:nvPr/>
        </p:nvSpPr>
        <p:spPr>
          <a:xfrm>
            <a:off x="9386601" y="4192553"/>
            <a:ext cx="139960" cy="14929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9489239" y="4070093"/>
            <a:ext cx="1922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HMM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10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Speech Recognition (ASR) pipeline</a:t>
            </a:r>
            <a:endParaRPr lang="en-US" dirty="0"/>
          </a:p>
        </p:txBody>
      </p:sp>
      <p:pic>
        <p:nvPicPr>
          <p:cNvPr id="6" name="Content Placeholder 9" descr="WaveSurfer 1.8.8p4"/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79" t="21034" r="353" b="61923"/>
          <a:stretch/>
        </p:blipFill>
        <p:spPr>
          <a:xfrm>
            <a:off x="314304" y="2843039"/>
            <a:ext cx="777377" cy="543975"/>
          </a:xfrm>
          <a:prstGeom prst="rect">
            <a:avLst/>
          </a:prstGeom>
        </p:spPr>
      </p:pic>
      <p:cxnSp>
        <p:nvCxnSpPr>
          <p:cNvPr id="8" name="Straight Arrow Connector 7"/>
          <p:cNvCxnSpPr>
            <a:endCxn id="10" idx="1"/>
          </p:cNvCxnSpPr>
          <p:nvPr/>
        </p:nvCxnSpPr>
        <p:spPr>
          <a:xfrm flipV="1">
            <a:off x="951718" y="3115026"/>
            <a:ext cx="382554" cy="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334272" y="2718475"/>
            <a:ext cx="1352938" cy="7931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Feature extraction</a:t>
            </a:r>
          </a:p>
        </p:txBody>
      </p:sp>
      <p:cxnSp>
        <p:nvCxnSpPr>
          <p:cNvPr id="14" name="Straight Arrow Connector 13"/>
          <p:cNvCxnSpPr>
            <a:stCxn id="10" idx="3"/>
            <a:endCxn id="16" idx="1"/>
          </p:cNvCxnSpPr>
          <p:nvPr/>
        </p:nvCxnSpPr>
        <p:spPr>
          <a:xfrm>
            <a:off x="2687210" y="3115026"/>
            <a:ext cx="8630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34272" y="3511577"/>
            <a:ext cx="1343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MFCC, PLP, DOCC etc.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3550285" y="2718475"/>
            <a:ext cx="1352938" cy="7931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Trained Acoustic model</a:t>
            </a:r>
          </a:p>
        </p:txBody>
      </p:sp>
      <p:cxnSp>
        <p:nvCxnSpPr>
          <p:cNvPr id="20" name="Straight Arrow Connector 19"/>
          <p:cNvCxnSpPr>
            <a:stCxn id="16" idx="3"/>
            <a:endCxn id="21" idx="1"/>
          </p:cNvCxnSpPr>
          <p:nvPr/>
        </p:nvCxnSpPr>
        <p:spPr>
          <a:xfrm>
            <a:off x="4903223" y="3115026"/>
            <a:ext cx="69358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596804" y="2718475"/>
            <a:ext cx="1352938" cy="7931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Context transducer</a:t>
            </a:r>
          </a:p>
        </p:txBody>
      </p:sp>
      <p:cxnSp>
        <p:nvCxnSpPr>
          <p:cNvPr id="24" name="Straight Arrow Connector 23"/>
          <p:cNvCxnSpPr>
            <a:stCxn id="21" idx="3"/>
            <a:endCxn id="25" idx="1"/>
          </p:cNvCxnSpPr>
          <p:nvPr/>
        </p:nvCxnSpPr>
        <p:spPr>
          <a:xfrm>
            <a:off x="6949742" y="3115026"/>
            <a:ext cx="63448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584224" y="2718475"/>
            <a:ext cx="1494460" cy="7931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Pronunciation model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786895" y="3191944"/>
            <a:ext cx="626363" cy="639266"/>
            <a:chOff x="3460443" y="3437927"/>
            <a:chExt cx="626363" cy="639266"/>
          </a:xfrm>
        </p:grpSpPr>
        <p:sp>
          <p:nvSpPr>
            <p:cNvPr id="27" name="Rectangle 26"/>
            <p:cNvSpPr/>
            <p:nvPr/>
          </p:nvSpPr>
          <p:spPr>
            <a:xfrm>
              <a:off x="3460443" y="3437927"/>
              <a:ext cx="125977" cy="6211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706571" y="3456090"/>
              <a:ext cx="125977" cy="6211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960829" y="3456090"/>
              <a:ext cx="125977" cy="6211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446945" y="3831210"/>
            <a:ext cx="1343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Acoustic features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4572681" y="3511577"/>
            <a:ext cx="1343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Triphones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6595181" y="3520658"/>
            <a:ext cx="1343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Monophones</a:t>
            </a:r>
            <a:endParaRPr lang="en-US" sz="1600" dirty="0"/>
          </a:p>
        </p:txBody>
      </p:sp>
      <p:sp>
        <p:nvSpPr>
          <p:cNvPr id="37" name="Left Brace 36"/>
          <p:cNvSpPr/>
          <p:nvPr/>
        </p:nvSpPr>
        <p:spPr>
          <a:xfrm rot="5400000">
            <a:off x="3992166" y="3384887"/>
            <a:ext cx="539168" cy="142293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>
            <a:stCxn id="25" idx="3"/>
            <a:endCxn id="42" idx="1"/>
          </p:cNvCxnSpPr>
          <p:nvPr/>
        </p:nvCxnSpPr>
        <p:spPr>
          <a:xfrm>
            <a:off x="9078684" y="3115026"/>
            <a:ext cx="51318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9591867" y="2718475"/>
            <a:ext cx="1494460" cy="7931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Language model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663473" y="3465410"/>
            <a:ext cx="1343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Words</a:t>
            </a:r>
            <a:endParaRPr lang="en-US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10848395" y="3193423"/>
            <a:ext cx="1343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Word sequence</a:t>
            </a:r>
            <a:endParaRPr lang="en-US" sz="1600" dirty="0"/>
          </a:p>
        </p:txBody>
      </p:sp>
      <p:cxnSp>
        <p:nvCxnSpPr>
          <p:cNvPr id="48" name="Straight Arrow Connector 47"/>
          <p:cNvCxnSpPr>
            <a:stCxn id="42" idx="3"/>
          </p:cNvCxnSpPr>
          <p:nvPr/>
        </p:nvCxnSpPr>
        <p:spPr>
          <a:xfrm>
            <a:off x="11086327" y="3115026"/>
            <a:ext cx="43386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967801" y="4384099"/>
                <a:ext cx="2629003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i="1" dirty="0" err="1" smtClean="0">
                    <a:latin typeface="Cambria Math" panose="02040503050406030204" pitchFamily="18" charset="0"/>
                  </a:rPr>
                  <a:t>Triphone</a:t>
                </a:r>
                <a:r>
                  <a:rPr lang="en-US" sz="1400" i="1" dirty="0" smtClean="0">
                    <a:latin typeface="Cambria Math" panose="02040503050406030204" pitchFamily="18" charset="0"/>
                  </a:rPr>
                  <a:t> HMMs modeling the probability of observed acoustic features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i="1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i="1" dirty="0" smtClean="0"/>
                  <a:t>Each state models distribution of the acoustic features as a GMM</a:t>
                </a:r>
                <a:endParaRPr lang="en-US" sz="1400" i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801" y="4384099"/>
                <a:ext cx="2629003" cy="1600438"/>
              </a:xfrm>
              <a:prstGeom prst="rect">
                <a:avLst/>
              </a:prstGeom>
              <a:blipFill rotWithShape="0">
                <a:blip r:embed="rId4"/>
                <a:stretch>
                  <a:fillRect l="-464" t="-1141" b="-3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587473" y="3778198"/>
                <a:ext cx="13418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i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7473" y="3778198"/>
                <a:ext cx="1341876" cy="307777"/>
              </a:xfrm>
              <a:prstGeom prst="rect">
                <a:avLst/>
              </a:prstGeom>
              <a:blipFill rotWithShape="0">
                <a:blip r:embed="rId5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789496" y="3788575"/>
                <a:ext cx="13418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i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9496" y="3788575"/>
                <a:ext cx="1341876" cy="307777"/>
              </a:xfrm>
              <a:prstGeom prst="rect">
                <a:avLst/>
              </a:prstGeom>
              <a:blipFill rotWithShape="0"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9168022" y="3568633"/>
                <a:ext cx="2688771" cy="698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400" i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8022" y="3568633"/>
                <a:ext cx="2688771" cy="69814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/>
          <p:cNvSpPr/>
          <p:nvPr/>
        </p:nvSpPr>
        <p:spPr>
          <a:xfrm>
            <a:off x="528067" y="6168094"/>
            <a:ext cx="9940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Block diagram Courtesy: https</a:t>
            </a:r>
            <a:r>
              <a:rPr lang="en-US" dirty="0"/>
              <a:t>://www.cse.iitb.ac.in/~pjyothi/cs753/index.html</a:t>
            </a:r>
          </a:p>
        </p:txBody>
      </p:sp>
    </p:spTree>
    <p:extLst>
      <p:ext uri="{BB962C8B-B14F-4D97-AF65-F5344CB8AC3E}">
        <p14:creationId xmlns:p14="http://schemas.microsoft.com/office/powerpoint/2010/main" val="138934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Drawbacks of HMMs for ASR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Triphones</a:t>
            </a:r>
            <a:r>
              <a:rPr lang="en-US" dirty="0" smtClean="0"/>
              <a:t> can capture only short time contextual effects on phonemes in continuous speech</a:t>
            </a:r>
          </a:p>
          <a:p>
            <a:endParaRPr lang="en-US" dirty="0" smtClean="0"/>
          </a:p>
          <a:p>
            <a:r>
              <a:rPr lang="en-US" dirty="0" smtClean="0"/>
              <a:t>Gaussian Mixtures are a crude approximation for the state observation densities.</a:t>
            </a:r>
          </a:p>
          <a:p>
            <a:endParaRPr lang="en-US" dirty="0" smtClean="0"/>
          </a:p>
          <a:p>
            <a:r>
              <a:rPr lang="en-US" dirty="0" smtClean="0"/>
              <a:t>Conditional independence assumption of HMMs is not an accurate model because the features of adjacent frames have a significant amount of similarity and overlap</a:t>
            </a:r>
          </a:p>
          <a:p>
            <a:endParaRPr lang="en-US" dirty="0"/>
          </a:p>
          <a:p>
            <a:r>
              <a:rPr lang="en-US" dirty="0" smtClean="0"/>
              <a:t>First order Markovian-ness of HMMs limits the time dependencies it can capture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886273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554</TotalTime>
  <Words>1086</Words>
  <Application>Microsoft Office PowerPoint</Application>
  <PresentationFormat>Widescreen</PresentationFormat>
  <Paragraphs>186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Corbel</vt:lpstr>
      <vt:lpstr>Helvetica-Light</vt:lpstr>
      <vt:lpstr>Wingdings</vt:lpstr>
      <vt:lpstr>Basis</vt:lpstr>
      <vt:lpstr>Deep neural networks for automatic speech recognition</vt:lpstr>
      <vt:lpstr>Overview</vt:lpstr>
      <vt:lpstr>HMM initialization</vt:lpstr>
      <vt:lpstr>HMM initializtion</vt:lpstr>
      <vt:lpstr>Monophone and triphone HMM models</vt:lpstr>
      <vt:lpstr>Decoding words from HMM states</vt:lpstr>
      <vt:lpstr>N-best hypotheses</vt:lpstr>
      <vt:lpstr>Automatic Speech Recognition (ASR) pipeline</vt:lpstr>
      <vt:lpstr>Drawbacks of HMMs for ASR</vt:lpstr>
      <vt:lpstr>Recap: Feedforward Neural Networks</vt:lpstr>
      <vt:lpstr>Recap: Training Neural Networks</vt:lpstr>
      <vt:lpstr>Deep Neural Networks (DNN) in ASR</vt:lpstr>
      <vt:lpstr>Tandem System</vt:lpstr>
      <vt:lpstr>Hybrid DNN-HMM systems</vt:lpstr>
      <vt:lpstr>Computing the posteriors using a DNN</vt:lpstr>
      <vt:lpstr>Getting acoustic feature-triphone label pairs</vt:lpstr>
      <vt:lpstr>Recurrent Neural networks (RNN)</vt:lpstr>
      <vt:lpstr>RNNs</vt:lpstr>
      <vt:lpstr>Training an RNN</vt:lpstr>
      <vt:lpstr>The Deep learning revolution in ASR</vt:lpstr>
      <vt:lpstr>Comparing GMM-HMM with DNN-HMM</vt:lpstr>
      <vt:lpstr>References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neural networks for automatic speech recognition</dc:title>
  <dc:creator>Ganesh Sivaraman</dc:creator>
  <cp:lastModifiedBy>Ganesh Sivaraman</cp:lastModifiedBy>
  <cp:revision>42</cp:revision>
  <dcterms:created xsi:type="dcterms:W3CDTF">2017-04-04T20:55:12Z</dcterms:created>
  <dcterms:modified xsi:type="dcterms:W3CDTF">2017-04-10T00:56:03Z</dcterms:modified>
</cp:coreProperties>
</file>